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4" r:id="rId3"/>
  </p:sldMasterIdLst>
  <p:notesMasterIdLst>
    <p:notesMasterId r:id="rId31"/>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98" r:id="rId23"/>
    <p:sldId id="275" r:id="rId24"/>
    <p:sldId id="276" r:id="rId25"/>
    <p:sldId id="277" r:id="rId26"/>
    <p:sldId id="285" r:id="rId27"/>
    <p:sldId id="286" r:id="rId28"/>
    <p:sldId id="290" r:id="rId29"/>
    <p:sldId id="291"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363678002396607E-2"/>
          <c:y val="4.7383018256744097E-2"/>
          <c:w val="0.95450634426848302"/>
          <c:h val="0.69441376148123302"/>
        </c:manualLayout>
      </c:layout>
      <c:lineChart>
        <c:grouping val="standard"/>
        <c:varyColors val="0"/>
        <c:ser>
          <c:idx val="0"/>
          <c:order val="0"/>
          <c:spPr>
            <a:ln w="28575" cap="rnd">
              <a:solidFill>
                <a:schemeClr val="accent1"/>
              </a:solidFill>
              <a:round/>
            </a:ln>
            <a:effectLst/>
          </c:spPr>
          <c:marker>
            <c:symbol val="none"/>
          </c:marker>
          <c:dPt>
            <c:idx val="1"/>
            <c:marker>
              <c:symbol val="none"/>
            </c:marker>
            <c:bubble3D val="0"/>
            <c:extLst>
              <c:ext xmlns:c16="http://schemas.microsoft.com/office/drawing/2014/chart" uri="{C3380CC4-5D6E-409C-BE32-E72D297353CC}">
                <c16:uniqueId val="{00000000-308E-4DD6-988A-0E7E6FE6C4A3}"/>
              </c:ext>
            </c:extLst>
          </c:dPt>
          <c:val>
            <c:numRef>
              <c:f>Sheet1!$B$2:$B$7</c:f>
              <c:numCache>
                <c:formatCode>General</c:formatCode>
                <c:ptCount val="2"/>
                <c:pt idx="0">
                  <c:v>8</c:v>
                </c:pt>
                <c:pt idx="1">
                  <c:v>53.8</c:v>
                </c:pt>
              </c:numCache>
            </c:numRef>
          </c:val>
          <c:smooth val="0"/>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Series 1</c:v>
                      </c:pt>
                    </c:strCache>
                  </c:strRef>
                </c15:tx>
              </c15:filteredSeriesTitle>
            </c:ext>
            <c:ext xmlns:c15="http://schemas.microsoft.com/office/drawing/2012/chart" uri="{02D57815-91ED-43cb-92C2-25804820EDAC}">
              <c15:filteredCategoryTitle>
                <c15:cat>
                  <c:strRef>
                    <c:extLst>
                      <c:ext uri="{02D57815-91ED-43cb-92C2-25804820EDAC}">
                        <c15:formulaRef>
                          <c15:sqref>Sheet1!$A$2:$A$7</c15:sqref>
                        </c15:formulaRef>
                      </c:ext>
                    </c:extLst>
                    <c:strCache>
                      <c:ptCount val="2"/>
                      <c:pt idx="0">
                        <c:v>One</c:v>
                      </c:pt>
                      <c:pt idx="1">
                        <c:v>Six</c:v>
                      </c:pt>
                    </c:strCache>
                  </c:strRef>
                </c15:cat>
              </c15:filteredCategoryTitle>
            </c:ext>
            <c:ext xmlns:c16="http://schemas.microsoft.com/office/drawing/2014/chart" uri="{C3380CC4-5D6E-409C-BE32-E72D297353CC}">
              <c16:uniqueId val="{00000000-9F13-4AED-BDCA-272A90A7C3DF}"/>
            </c:ext>
          </c:extLst>
        </c:ser>
        <c:dLbls>
          <c:showLegendKey val="0"/>
          <c:showVal val="0"/>
          <c:showCatName val="0"/>
          <c:showSerName val="0"/>
          <c:showPercent val="0"/>
          <c:showBubbleSize val="0"/>
        </c:dLbls>
        <c:smooth val="0"/>
        <c:axId val="-673024816"/>
        <c:axId val="-673023728"/>
      </c:lineChart>
      <c:catAx>
        <c:axId val="-673024816"/>
        <c:scaling>
          <c:orientation val="minMax"/>
        </c:scaling>
        <c:delete val="1"/>
        <c:axPos val="b"/>
        <c:numFmt formatCode="General" sourceLinked="1"/>
        <c:majorTickMark val="none"/>
        <c:minorTickMark val="none"/>
        <c:tickLblPos val="nextTo"/>
        <c:crossAx val="-673023728"/>
        <c:crosses val="autoZero"/>
        <c:auto val="1"/>
        <c:lblAlgn val="ctr"/>
        <c:lblOffset val="100"/>
        <c:tickMarkSkip val="1"/>
        <c:noMultiLvlLbl val="0"/>
      </c:catAx>
      <c:valAx>
        <c:axId val="-67302372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73024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4D7D5D-0AE6-445F-AE29-1F89622211D2}" type="datetimeFigureOut">
              <a:rPr lang="zh-CN" altLang="en-US" smtClean="0"/>
              <a:t>2020/9/29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B9DC9A-DC0D-4DBE-9701-045380E8D2BB}" type="slidenum">
              <a:rPr lang="zh-CN" altLang="en-US" smtClean="0"/>
              <a:t>‹#›</a:t>
            </a:fld>
            <a:endParaRPr lang="zh-CN" altLang="en-US"/>
          </a:p>
        </p:txBody>
      </p:sp>
    </p:spTree>
    <p:extLst>
      <p:ext uri="{BB962C8B-B14F-4D97-AF65-F5344CB8AC3E}">
        <p14:creationId xmlns:p14="http://schemas.microsoft.com/office/powerpoint/2010/main" val="93724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8748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E47FFE-EA70-476D-BB15-0B3EEBA4DF3B}"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3756023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E47FFE-EA70-476D-BB15-0B3EEBA4DF3B}"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1684140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等线"/>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等线"/>
              <a:ea typeface="+mn-ea"/>
              <a:cs typeface="+mn-cs"/>
            </a:endParaRPr>
          </a:p>
        </p:txBody>
      </p:sp>
    </p:spTree>
    <p:extLst>
      <p:ext uri="{BB962C8B-B14F-4D97-AF65-F5344CB8AC3E}">
        <p14:creationId xmlns:p14="http://schemas.microsoft.com/office/powerpoint/2010/main" val="2984095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2970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E47FFE-EA70-476D-BB15-0B3EEBA4DF3B}"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3087442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E47FFE-EA70-476D-BB15-0B3EEBA4DF3B}"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2110953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1B9DC9A-DC0D-4DBE-9701-045380E8D2BB}" type="slidenum">
              <a:rPr lang="zh-CN" altLang="en-US" smtClean="0"/>
              <a:t>15</a:t>
            </a:fld>
            <a:endParaRPr lang="zh-CN" altLang="en-US"/>
          </a:p>
        </p:txBody>
      </p:sp>
    </p:spTree>
    <p:extLst>
      <p:ext uri="{BB962C8B-B14F-4D97-AF65-F5344CB8AC3E}">
        <p14:creationId xmlns:p14="http://schemas.microsoft.com/office/powerpoint/2010/main" val="723307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E47FFE-EA70-476D-BB15-0B3EEBA4DF3B}"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1646076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1068755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2670542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2181353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523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13" name="Rounded Rectangle 12"/>
          <p:cNvSpPr/>
          <p:nvPr userDrawn="1"/>
        </p:nvSpPr>
        <p:spPr>
          <a:xfrm>
            <a:off x="0" y="463101"/>
            <a:ext cx="142875" cy="416822"/>
          </a:xfrm>
          <a:prstGeom prst="roundRect">
            <a:avLst>
              <a:gd name="adj" fmla="val 0"/>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7" name="Text Placeholder 10"/>
          <p:cNvSpPr>
            <a:spLocks noGrp="1"/>
          </p:cNvSpPr>
          <p:nvPr>
            <p:ph type="body" sz="quarter" idx="13"/>
          </p:nvPr>
        </p:nvSpPr>
        <p:spPr>
          <a:xfrm>
            <a:off x="252193" y="463101"/>
            <a:ext cx="3817473" cy="416822"/>
          </a:xfrm>
        </p:spPr>
        <p:txBody>
          <a:bodyPr lIns="0" tIns="0" rIns="0" bIns="0" anchor="ctr" anchorCtr="0">
            <a:noAutofit/>
          </a:bodyPr>
          <a:lstStyle>
            <a:lvl1pPr marL="0" indent="0">
              <a:buNone/>
              <a:defRPr sz="20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lvl="0"/>
            <a:endParaRPr lang="id-ID" dirty="0"/>
          </a:p>
        </p:txBody>
      </p:sp>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lumMod val="50000"/>
                </a:prstClr>
              </a:solidFill>
              <a:effectLst/>
              <a:uLnTx/>
              <a:uFillTx/>
              <a:latin typeface="Arial"/>
              <a:ea typeface="微软雅黑"/>
              <a:cs typeface="+mn-cs"/>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1754509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lumMod val="50000"/>
                </a:prstClr>
              </a:solidFill>
              <a:effectLst/>
              <a:uLnTx/>
              <a:uFillTx/>
              <a:latin typeface="Arial"/>
              <a:ea typeface="微软雅黑"/>
              <a:cs typeface="+mn-cs"/>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2100666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3" name="Rounded Rectangle 12"/>
          <p:cNvSpPr/>
          <p:nvPr userDrawn="1"/>
        </p:nvSpPr>
        <p:spPr>
          <a:xfrm>
            <a:off x="0" y="463101"/>
            <a:ext cx="142875" cy="416822"/>
          </a:xfrm>
          <a:prstGeom prst="roundRect">
            <a:avLst>
              <a:gd name="adj" fmla="val 0"/>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7" name="Text Placeholder 10"/>
          <p:cNvSpPr>
            <a:spLocks noGrp="1"/>
          </p:cNvSpPr>
          <p:nvPr>
            <p:ph type="body" sz="quarter" idx="13"/>
          </p:nvPr>
        </p:nvSpPr>
        <p:spPr>
          <a:xfrm>
            <a:off x="252193" y="463101"/>
            <a:ext cx="3817473" cy="416822"/>
          </a:xfrm>
        </p:spPr>
        <p:txBody>
          <a:bodyPr lIns="0" tIns="0" rIns="0" bIns="0" anchor="ctr" anchorCtr="0">
            <a:noAutofit/>
          </a:bodyPr>
          <a:lstStyle>
            <a:lvl1pPr marL="0" indent="0">
              <a:buNone/>
              <a:defRPr sz="20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lvl="0"/>
            <a:endParaRPr lang="id-ID" dirty="0"/>
          </a:p>
        </p:txBody>
      </p:sp>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lumMod val="50000"/>
                </a:prstClr>
              </a:solidFill>
              <a:effectLst/>
              <a:uLnTx/>
              <a:uFillTx/>
              <a:latin typeface="Arial"/>
              <a:ea typeface="微软雅黑"/>
              <a:cs typeface="+mn-cs"/>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694221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lumMod val="50000"/>
                </a:prstClr>
              </a:solidFill>
              <a:effectLst/>
              <a:uLnTx/>
              <a:uFillTx/>
              <a:latin typeface="Arial"/>
              <a:ea typeface="微软雅黑"/>
              <a:cs typeface="+mn-cs"/>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1956481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443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150913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2611298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1831337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1043332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52050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144155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1796789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442397FB-F5E8-4702-BB90-2CCA6773D668}" type="datetimeFigureOut">
              <a:rPr lang="zh-CN" altLang="en-US" smtClean="0"/>
              <a:t>2020/9/29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542408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1.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397FB-F5E8-4702-BB90-2CCA6773D668}" type="datetimeFigureOut">
              <a:rPr lang="zh-CN" altLang="en-US" smtClean="0"/>
              <a:t>2020/9/29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0946C8-C690-49BB-92EE-71C6F5E36702}" type="slidenum">
              <a:rPr lang="zh-CN" altLang="en-US" smtClean="0"/>
              <a:t>‹#›</a:t>
            </a:fld>
            <a:endParaRPr lang="zh-CN" altLang="en-US"/>
          </a:p>
        </p:txBody>
      </p:sp>
    </p:spTree>
    <p:extLst>
      <p:ext uri="{BB962C8B-B14F-4D97-AF65-F5344CB8AC3E}">
        <p14:creationId xmlns:p14="http://schemas.microsoft.com/office/powerpoint/2010/main" val="3099626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06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400" rtl="0" eaLnBrk="1" latinLnBrk="0" hangingPunct="1">
        <a:lnSpc>
          <a:spcPct val="90000"/>
        </a:lnSpc>
        <a:spcBef>
          <a:spcPct val="0"/>
        </a:spcBef>
        <a:buNone/>
        <a:defRPr lang="en-US" sz="3000" kern="1200">
          <a:solidFill>
            <a:schemeClr val="tx1"/>
          </a:solidFill>
          <a:latin typeface="Lato" panose="020F050202020403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003030101060003"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Raleway" panose="020B0003030101060003" pitchFamily="34" charset="0"/>
              <a:ea typeface="微软雅黑"/>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0030301010600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Raleway" panose="020B0003030101060003" pitchFamily="34" charset="0"/>
              <a:ea typeface="微软雅黑"/>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003030101060003"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200" b="0" i="0" u="none" strike="noStrike" kern="1200" cap="none" spc="0" normalizeH="0" baseline="0" noProof="0" smtClean="0">
                <a:ln>
                  <a:noFill/>
                </a:ln>
                <a:solidFill>
                  <a:prstClr val="black">
                    <a:tint val="75000"/>
                  </a:prstClr>
                </a:solidFill>
                <a:effectLst/>
                <a:uLnTx/>
                <a:uFillTx/>
                <a:latin typeface="Raleway" panose="020B0003030101060003" pitchFamily="34" charset="0"/>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Raleway" panose="020B0003030101060003" pitchFamily="34" charset="0"/>
              <a:ea typeface="微软雅黑"/>
              <a:cs typeface="+mn-cs"/>
            </a:endParaRPr>
          </a:p>
        </p:txBody>
      </p:sp>
    </p:spTree>
    <p:extLst>
      <p:ext uri="{BB962C8B-B14F-4D97-AF65-F5344CB8AC3E}">
        <p14:creationId xmlns:p14="http://schemas.microsoft.com/office/powerpoint/2010/main" val="155561081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l" defTabSz="914400" rtl="0" eaLnBrk="1" latinLnBrk="0" hangingPunct="1">
        <a:lnSpc>
          <a:spcPct val="90000"/>
        </a:lnSpc>
        <a:spcBef>
          <a:spcPct val="0"/>
        </a:spcBef>
        <a:buNone/>
        <a:defRPr lang="en-US" sz="3000" kern="1200">
          <a:solidFill>
            <a:schemeClr val="tx1"/>
          </a:solidFill>
          <a:latin typeface="Lato" panose="020F050202020403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1959688" y="-511830"/>
            <a:ext cx="8511676" cy="7915520"/>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4" name="文本框 8"/>
          <p:cNvSpPr txBox="1"/>
          <p:nvPr/>
        </p:nvSpPr>
        <p:spPr>
          <a:xfrm>
            <a:off x="2519103" y="1733613"/>
            <a:ext cx="7194430" cy="17543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CN" altLang="en-US" sz="5400" b="1"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武汉市最低生活保障  审核确认实施</a:t>
            </a:r>
            <a:r>
              <a:rPr kumimoji="1" lang="zh-CN" altLang="en-US" sz="5400" b="1"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细则解读</a:t>
            </a:r>
            <a:endParaRPr kumimoji="1" lang="zh-CN" altLang="en-US" sz="5400" b="1"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sp>
        <p:nvSpPr>
          <p:cNvPr id="6" name="椭圆 5"/>
          <p:cNvSpPr/>
          <p:nvPr/>
        </p:nvSpPr>
        <p:spPr>
          <a:xfrm>
            <a:off x="1588485" y="-1160759"/>
            <a:ext cx="9254082" cy="9213378"/>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nvGrpSpPr>
          <p:cNvPr id="7" name="组合 6"/>
          <p:cNvGrpSpPr/>
          <p:nvPr/>
        </p:nvGrpSpPr>
        <p:grpSpPr>
          <a:xfrm>
            <a:off x="2063111" y="930360"/>
            <a:ext cx="8065769" cy="5446338"/>
            <a:chOff x="2063111" y="930360"/>
            <a:chExt cx="8065769" cy="5446338"/>
          </a:xfrm>
        </p:grpSpPr>
        <p:sp>
          <p:nvSpPr>
            <p:cNvPr id="8" name="椭圆 7"/>
            <p:cNvSpPr/>
            <p:nvPr/>
          </p:nvSpPr>
          <p:spPr>
            <a:xfrm>
              <a:off x="2063111" y="930360"/>
              <a:ext cx="340938" cy="340938"/>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9" name="椭圆 8"/>
            <p:cNvSpPr/>
            <p:nvPr/>
          </p:nvSpPr>
          <p:spPr>
            <a:xfrm>
              <a:off x="9787942" y="6035760"/>
              <a:ext cx="340938" cy="340938"/>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10" name="自由: 形状 34"/>
          <p:cNvSpPr/>
          <p:nvPr/>
        </p:nvSpPr>
        <p:spPr>
          <a:xfrm rot="2700000">
            <a:off x="6145376" y="5876946"/>
            <a:ext cx="140300" cy="140300"/>
          </a:xfrm>
          <a:custGeom>
            <a:avLst/>
            <a:gdLst>
              <a:gd name="connsiteX0" fmla="*/ 757780 w 914400"/>
              <a:gd name="connsiteY0" fmla="*/ 0 h 914400"/>
              <a:gd name="connsiteX1" fmla="*/ 914400 w 914400"/>
              <a:gd name="connsiteY1" fmla="*/ 0 h 914400"/>
              <a:gd name="connsiteX2" fmla="*/ 914400 w 914400"/>
              <a:gd name="connsiteY2" fmla="*/ 914400 h 914400"/>
              <a:gd name="connsiteX3" fmla="*/ 0 w 914400"/>
              <a:gd name="connsiteY3" fmla="*/ 914400 h 914400"/>
              <a:gd name="connsiteX4" fmla="*/ 0 w 914400"/>
              <a:gd name="connsiteY4" fmla="*/ 749181 h 914400"/>
              <a:gd name="connsiteX5" fmla="*/ 757780 w 914400"/>
              <a:gd name="connsiteY5" fmla="*/ 749181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 h="914400">
                <a:moveTo>
                  <a:pt x="757780" y="0"/>
                </a:moveTo>
                <a:lnTo>
                  <a:pt x="914400" y="0"/>
                </a:lnTo>
                <a:lnTo>
                  <a:pt x="914400" y="914400"/>
                </a:lnTo>
                <a:lnTo>
                  <a:pt x="0" y="914400"/>
                </a:lnTo>
                <a:lnTo>
                  <a:pt x="0" y="749181"/>
                </a:lnTo>
                <a:lnTo>
                  <a:pt x="757780" y="74918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11" name="文本框 3"/>
          <p:cNvSpPr txBox="1"/>
          <p:nvPr/>
        </p:nvSpPr>
        <p:spPr>
          <a:xfrm>
            <a:off x="3346596" y="4595149"/>
            <a:ext cx="5737860"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smtClean="0">
                <a:ln>
                  <a:noFill/>
                </a:ln>
                <a:solidFill>
                  <a:prstClr val="black">
                    <a:lumMod val="50000"/>
                    <a:lumOff val="50000"/>
                  </a:prstClr>
                </a:solidFill>
                <a:effectLst/>
                <a:uLnTx/>
                <a:uFillTx/>
                <a:latin typeface="华文楷体" panose="02010600040101010101" pitchFamily="2" charset="-122"/>
                <a:ea typeface="华文楷体" panose="02010600040101010101" pitchFamily="2" charset="-122"/>
                <a:cs typeface="+mn-ea"/>
                <a:sym typeface="+mn-lt"/>
              </a:rPr>
              <a:t>2020</a:t>
            </a:r>
            <a:r>
              <a:rPr kumimoji="0" lang="zh-CN" altLang="en-US" sz="1800" b="0" i="0" u="none" strike="noStrike" kern="1200" cap="none" spc="0" normalizeH="0" baseline="0" noProof="0" dirty="0" smtClean="0">
                <a:ln>
                  <a:noFill/>
                </a:ln>
                <a:solidFill>
                  <a:prstClr val="black">
                    <a:lumMod val="50000"/>
                    <a:lumOff val="50000"/>
                  </a:prstClr>
                </a:solidFill>
                <a:effectLst/>
                <a:uLnTx/>
                <a:uFillTx/>
                <a:latin typeface="华文楷体" panose="02010600040101010101" pitchFamily="2" charset="-122"/>
                <a:ea typeface="华文楷体" panose="02010600040101010101" pitchFamily="2" charset="-122"/>
                <a:cs typeface="+mn-ea"/>
                <a:sym typeface="+mn-lt"/>
              </a:rPr>
              <a:t>年</a:t>
            </a:r>
            <a:r>
              <a:rPr kumimoji="0" lang="en-US" altLang="zh-CN" sz="1800" b="0" i="0" u="none" strike="noStrike" kern="1200" cap="none" spc="0" normalizeH="0" baseline="0" noProof="0" dirty="0" smtClean="0">
                <a:ln>
                  <a:noFill/>
                </a:ln>
                <a:solidFill>
                  <a:prstClr val="black">
                    <a:lumMod val="50000"/>
                    <a:lumOff val="50000"/>
                  </a:prstClr>
                </a:solidFill>
                <a:effectLst/>
                <a:uLnTx/>
                <a:uFillTx/>
                <a:latin typeface="华文楷体" panose="02010600040101010101" pitchFamily="2" charset="-122"/>
                <a:ea typeface="华文楷体" panose="02010600040101010101" pitchFamily="2" charset="-122"/>
                <a:cs typeface="+mn-ea"/>
                <a:sym typeface="+mn-lt"/>
              </a:rPr>
              <a:t>11</a:t>
            </a:r>
            <a:r>
              <a:rPr kumimoji="0" lang="zh-CN" altLang="en-US" sz="1800" b="0" i="0" u="none" strike="noStrike" kern="1200" cap="none" spc="0" normalizeH="0" baseline="0" noProof="0" dirty="0" smtClean="0">
                <a:ln>
                  <a:noFill/>
                </a:ln>
                <a:solidFill>
                  <a:prstClr val="black">
                    <a:lumMod val="50000"/>
                    <a:lumOff val="50000"/>
                  </a:prstClr>
                </a:solidFill>
                <a:effectLst/>
                <a:uLnTx/>
                <a:uFillTx/>
                <a:latin typeface="华文楷体" panose="02010600040101010101" pitchFamily="2" charset="-122"/>
                <a:ea typeface="华文楷体" panose="02010600040101010101" pitchFamily="2" charset="-122"/>
                <a:cs typeface="+mn-ea"/>
                <a:sym typeface="+mn-lt"/>
              </a:rPr>
              <a:t>月</a:t>
            </a:r>
            <a:r>
              <a:rPr kumimoji="0" lang="en-US" altLang="zh-CN" sz="1800" b="0" i="0" u="none" strike="noStrike" kern="1200" cap="none" spc="0" normalizeH="0" baseline="0" noProof="0" dirty="0" smtClean="0">
                <a:ln>
                  <a:noFill/>
                </a:ln>
                <a:solidFill>
                  <a:prstClr val="black">
                    <a:lumMod val="50000"/>
                    <a:lumOff val="50000"/>
                  </a:prstClr>
                </a:solidFill>
                <a:effectLst/>
                <a:uLnTx/>
                <a:uFillTx/>
                <a:latin typeface="华文楷体" panose="02010600040101010101" pitchFamily="2" charset="-122"/>
                <a:ea typeface="华文楷体" panose="02010600040101010101" pitchFamily="2" charset="-122"/>
                <a:cs typeface="+mn-ea"/>
                <a:sym typeface="+mn-lt"/>
              </a:rPr>
              <a:t>1</a:t>
            </a:r>
            <a:r>
              <a:rPr kumimoji="0" lang="zh-CN" altLang="en-US" sz="1800" b="0" i="0" u="none" strike="noStrike" kern="1200" cap="none" spc="0" normalizeH="0" baseline="0" noProof="0" dirty="0" smtClean="0">
                <a:ln>
                  <a:noFill/>
                </a:ln>
                <a:solidFill>
                  <a:prstClr val="black">
                    <a:lumMod val="50000"/>
                    <a:lumOff val="50000"/>
                  </a:prstClr>
                </a:solidFill>
                <a:effectLst/>
                <a:uLnTx/>
                <a:uFillTx/>
                <a:latin typeface="华文楷体" panose="02010600040101010101" pitchFamily="2" charset="-122"/>
                <a:ea typeface="华文楷体" panose="02010600040101010101" pitchFamily="2" charset="-122"/>
                <a:cs typeface="+mn-ea"/>
                <a:sym typeface="+mn-lt"/>
              </a:rPr>
              <a:t>日 正式实施</a:t>
            </a:r>
            <a:endParaRPr kumimoji="0" lang="zh-CN" altLang="en-US" sz="1800" b="0" i="0" u="none" strike="noStrike" kern="1200" cap="none" spc="0" normalizeH="0" baseline="0" noProof="0" dirty="0">
              <a:ln>
                <a:noFill/>
              </a:ln>
              <a:solidFill>
                <a:prstClr val="black">
                  <a:lumMod val="50000"/>
                  <a:lumOff val="50000"/>
                </a:prstClr>
              </a:solidFill>
              <a:effectLst/>
              <a:uLnTx/>
              <a:uFillTx/>
              <a:latin typeface="华文楷体" panose="02010600040101010101" pitchFamily="2" charset="-122"/>
              <a:ea typeface="华文楷体" panose="02010600040101010101" pitchFamily="2" charset="-122"/>
              <a:cs typeface="+mn-ea"/>
              <a:sym typeface="+mn-lt"/>
            </a:endParaRPr>
          </a:p>
        </p:txBody>
      </p:sp>
    </p:spTree>
    <p:extLst>
      <p:ext uri="{BB962C8B-B14F-4D97-AF65-F5344CB8AC3E}">
        <p14:creationId xmlns:p14="http://schemas.microsoft.com/office/powerpoint/2010/main" val="102605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accel="50000" decel="50000" fill="hold" nodeType="withEffect">
                                  <p:stCondLst>
                                    <p:cond delay="0"/>
                                  </p:stCondLst>
                                  <p:childTnLst>
                                    <p:animRot by="108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43"/>
          <p:cNvGrpSpPr/>
          <p:nvPr/>
        </p:nvGrpSpPr>
        <p:grpSpPr>
          <a:xfrm>
            <a:off x="4166556" y="2724403"/>
            <a:ext cx="4395952" cy="3199250"/>
            <a:chOff x="3251777" y="2544079"/>
            <a:chExt cx="7461228" cy="3199250"/>
          </a:xfrm>
        </p:grpSpPr>
        <p:sp>
          <p:nvSpPr>
            <p:cNvPr id="5" name="Rectangle 244"/>
            <p:cNvSpPr/>
            <p:nvPr/>
          </p:nvSpPr>
          <p:spPr>
            <a:xfrm>
              <a:off x="3251778" y="2544079"/>
              <a:ext cx="7461227" cy="639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6" name="Rectangle 245"/>
            <p:cNvSpPr/>
            <p:nvPr/>
          </p:nvSpPr>
          <p:spPr>
            <a:xfrm>
              <a:off x="3251777" y="3183929"/>
              <a:ext cx="7461227" cy="639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7" name="Rectangle 246"/>
            <p:cNvSpPr/>
            <p:nvPr/>
          </p:nvSpPr>
          <p:spPr>
            <a:xfrm>
              <a:off x="3251778" y="3823779"/>
              <a:ext cx="7461227" cy="639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8" name="Rectangle 247"/>
            <p:cNvSpPr/>
            <p:nvPr/>
          </p:nvSpPr>
          <p:spPr>
            <a:xfrm>
              <a:off x="3251777" y="4463629"/>
              <a:ext cx="7461227" cy="639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9" name="Rectangle 248"/>
            <p:cNvSpPr/>
            <p:nvPr/>
          </p:nvSpPr>
          <p:spPr>
            <a:xfrm>
              <a:off x="3251778" y="5103479"/>
              <a:ext cx="7461227" cy="639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grpSp>
      <p:sp>
        <p:nvSpPr>
          <p:cNvPr id="10" name="Rectangle 259"/>
          <p:cNvSpPr/>
          <p:nvPr/>
        </p:nvSpPr>
        <p:spPr>
          <a:xfrm>
            <a:off x="7837176" y="1921198"/>
            <a:ext cx="119829" cy="424732"/>
          </a:xfrm>
          <a:prstGeom prst="rect">
            <a:avLst/>
          </a:prstGeom>
        </p:spPr>
        <p:txBody>
          <a:bodyPr wrap="square">
            <a:spAutoFit/>
          </a:bodyPr>
          <a:lstStyle/>
          <a:p>
            <a:pPr marL="0" marR="0" lvl="0" indent="0" algn="ctr" defTabSz="1466850" rtl="0" eaLnBrk="1" fontAlgn="auto" latinLnBrk="0" hangingPunct="1">
              <a:lnSpc>
                <a:spcPct val="90000"/>
              </a:lnSpc>
              <a:spcBef>
                <a:spcPct val="0"/>
              </a:spcBef>
              <a:spcAft>
                <a:spcPct val="3500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1" name="Rectangle 263"/>
          <p:cNvSpPr/>
          <p:nvPr/>
        </p:nvSpPr>
        <p:spPr>
          <a:xfrm>
            <a:off x="9738389" y="1921198"/>
            <a:ext cx="184730" cy="424732"/>
          </a:xfrm>
          <a:prstGeom prst="rect">
            <a:avLst/>
          </a:prstGeom>
        </p:spPr>
        <p:txBody>
          <a:bodyPr wrap="none">
            <a:spAutoFit/>
          </a:bodyPr>
          <a:lstStyle/>
          <a:p>
            <a:pPr marL="0" marR="0" lvl="0" indent="0" algn="ctr" defTabSz="1466850" rtl="0" eaLnBrk="1" fontAlgn="auto" latinLnBrk="0" hangingPunct="1">
              <a:lnSpc>
                <a:spcPct val="90000"/>
              </a:lnSpc>
              <a:spcBef>
                <a:spcPct val="0"/>
              </a:spcBef>
              <a:spcAft>
                <a:spcPct val="3500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12" name="Rectangle 266"/>
          <p:cNvSpPr/>
          <p:nvPr/>
        </p:nvSpPr>
        <p:spPr>
          <a:xfrm>
            <a:off x="1478997" y="2729812"/>
            <a:ext cx="2687562" cy="63985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srgbClr val="363F49"/>
                </a:solidFill>
                <a:effectLst/>
                <a:uLnTx/>
                <a:uFillTx/>
                <a:latin typeface="Arial"/>
                <a:ea typeface="微软雅黑"/>
                <a:cs typeface="+mn-ea"/>
                <a:sym typeface="+mn-lt"/>
              </a:rPr>
              <a:t>居住在自有产权住房</a:t>
            </a:r>
            <a:endParaRPr kumimoji="0" lang="en-US" sz="1400" b="0" i="0" u="none" strike="noStrike" kern="1200" cap="none" spc="0" normalizeH="0" baseline="0" noProof="0" dirty="0">
              <a:ln>
                <a:noFill/>
              </a:ln>
              <a:solidFill>
                <a:srgbClr val="363F49"/>
              </a:solidFill>
              <a:effectLst/>
              <a:uLnTx/>
              <a:uFillTx/>
              <a:latin typeface="Arial"/>
              <a:ea typeface="微软雅黑"/>
              <a:cs typeface="+mn-ea"/>
              <a:sym typeface="+mn-lt"/>
            </a:endParaRPr>
          </a:p>
        </p:txBody>
      </p:sp>
      <p:sp>
        <p:nvSpPr>
          <p:cNvPr id="13" name="Rectangle 267"/>
          <p:cNvSpPr/>
          <p:nvPr/>
        </p:nvSpPr>
        <p:spPr>
          <a:xfrm>
            <a:off x="1478996" y="3369662"/>
            <a:ext cx="2687562" cy="639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srgbClr val="363F49"/>
                </a:solidFill>
                <a:effectLst/>
                <a:uLnTx/>
                <a:uFillTx/>
                <a:latin typeface="Arial"/>
                <a:ea typeface="微软雅黑"/>
                <a:cs typeface="+mn-ea"/>
                <a:sym typeface="+mn-lt"/>
              </a:rPr>
              <a:t>居住在获得了居住权的住房</a:t>
            </a:r>
            <a:endParaRPr kumimoji="0" lang="en-US" sz="1400" b="0" i="0" u="none" strike="noStrike" kern="1200" cap="none" spc="0" normalizeH="0" baseline="0" noProof="0" dirty="0">
              <a:ln>
                <a:noFill/>
              </a:ln>
              <a:solidFill>
                <a:srgbClr val="363F49"/>
              </a:solidFill>
              <a:effectLst/>
              <a:uLnTx/>
              <a:uFillTx/>
              <a:latin typeface="Arial"/>
              <a:ea typeface="微软雅黑"/>
              <a:cs typeface="+mn-ea"/>
              <a:sym typeface="+mn-lt"/>
            </a:endParaRPr>
          </a:p>
        </p:txBody>
      </p:sp>
      <p:sp>
        <p:nvSpPr>
          <p:cNvPr id="14" name="Rectangle 268"/>
          <p:cNvSpPr/>
          <p:nvPr/>
        </p:nvSpPr>
        <p:spPr>
          <a:xfrm>
            <a:off x="1478997" y="4009512"/>
            <a:ext cx="2687562" cy="63985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srgbClr val="363F49"/>
                </a:solidFill>
                <a:effectLst/>
                <a:uLnTx/>
                <a:uFillTx/>
                <a:latin typeface="Arial"/>
                <a:ea typeface="微软雅黑"/>
                <a:cs typeface="+mn-ea"/>
                <a:sym typeface="+mn-lt"/>
              </a:rPr>
              <a:t>租住在公共租赁住房</a:t>
            </a:r>
            <a:endParaRPr kumimoji="0" lang="en-US" sz="1400" b="0" i="0" u="none" strike="noStrike" kern="1200" cap="none" spc="0" normalizeH="0" baseline="0" noProof="0" dirty="0">
              <a:ln>
                <a:noFill/>
              </a:ln>
              <a:solidFill>
                <a:srgbClr val="363F49"/>
              </a:solidFill>
              <a:effectLst/>
              <a:uLnTx/>
              <a:uFillTx/>
              <a:latin typeface="Arial"/>
              <a:ea typeface="微软雅黑"/>
              <a:cs typeface="+mn-ea"/>
              <a:sym typeface="+mn-lt"/>
            </a:endParaRPr>
          </a:p>
        </p:txBody>
      </p:sp>
      <p:sp>
        <p:nvSpPr>
          <p:cNvPr id="15" name="Rectangle 269"/>
          <p:cNvSpPr/>
          <p:nvPr/>
        </p:nvSpPr>
        <p:spPr>
          <a:xfrm>
            <a:off x="1478996" y="4649362"/>
            <a:ext cx="2687562" cy="639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srgbClr val="363F49"/>
                </a:solidFill>
                <a:effectLst/>
                <a:uLnTx/>
                <a:uFillTx/>
                <a:latin typeface="Arial"/>
                <a:ea typeface="微软雅黑"/>
                <a:cs typeface="+mn-ea"/>
                <a:sym typeface="+mn-lt"/>
              </a:rPr>
              <a:t>租住在签订租房协议一年（含）以上的住房</a:t>
            </a:r>
            <a:endParaRPr kumimoji="0" lang="en-US" sz="1400" b="0" i="0" u="none" strike="noStrike" kern="1200" cap="none" spc="0" normalizeH="0" baseline="0" noProof="0" dirty="0">
              <a:ln>
                <a:noFill/>
              </a:ln>
              <a:solidFill>
                <a:srgbClr val="363F49"/>
              </a:solidFill>
              <a:effectLst/>
              <a:uLnTx/>
              <a:uFillTx/>
              <a:latin typeface="Arial"/>
              <a:ea typeface="微软雅黑"/>
              <a:cs typeface="+mn-ea"/>
              <a:sym typeface="+mn-lt"/>
            </a:endParaRPr>
          </a:p>
        </p:txBody>
      </p:sp>
      <p:sp>
        <p:nvSpPr>
          <p:cNvPr id="16" name="Rectangle 270"/>
          <p:cNvSpPr/>
          <p:nvPr/>
        </p:nvSpPr>
        <p:spPr>
          <a:xfrm>
            <a:off x="1478997" y="5289212"/>
            <a:ext cx="2687562" cy="63985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srgbClr val="363F49"/>
                </a:solidFill>
                <a:effectLst/>
                <a:uLnTx/>
                <a:uFillTx/>
                <a:latin typeface="Arial"/>
                <a:ea typeface="微软雅黑"/>
                <a:cs typeface="+mn-ea"/>
                <a:sym typeface="+mn-lt"/>
              </a:rPr>
              <a:t>租住或者借住他人房屋实际一年（含）以上住房</a:t>
            </a:r>
            <a:endParaRPr kumimoji="0" lang="en-US" sz="1400" b="0" i="0" u="none" strike="noStrike" kern="1200" cap="none" spc="0" normalizeH="0" baseline="0" noProof="0" dirty="0">
              <a:ln>
                <a:noFill/>
              </a:ln>
              <a:solidFill>
                <a:srgbClr val="363F49"/>
              </a:solidFill>
              <a:effectLst/>
              <a:uLnTx/>
              <a:uFillTx/>
              <a:latin typeface="Arial"/>
              <a:ea typeface="微软雅黑"/>
              <a:cs typeface="+mn-ea"/>
              <a:sym typeface="+mn-lt"/>
            </a:endParaRPr>
          </a:p>
        </p:txBody>
      </p:sp>
      <p:sp>
        <p:nvSpPr>
          <p:cNvPr id="17" name="Rectangle 271"/>
          <p:cNvSpPr/>
          <p:nvPr/>
        </p:nvSpPr>
        <p:spPr>
          <a:xfrm>
            <a:off x="1746057" y="1921197"/>
            <a:ext cx="1910855"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srgbClr val="363F49"/>
                </a:solidFill>
                <a:effectLst/>
                <a:uLnTx/>
                <a:uFillTx/>
                <a:latin typeface="Arial"/>
                <a:ea typeface="微软雅黑"/>
                <a:cs typeface="+mn-ea"/>
                <a:sym typeface="+mn-lt"/>
              </a:rPr>
              <a:t>住所</a:t>
            </a:r>
            <a:endParaRPr kumimoji="0" lang="en-US" sz="1800" b="0" i="0" u="none" strike="noStrike" kern="1200" cap="none" spc="0" normalizeH="0" baseline="0" noProof="0" dirty="0">
              <a:ln>
                <a:noFill/>
              </a:ln>
              <a:solidFill>
                <a:srgbClr val="363F49"/>
              </a:solidFill>
              <a:effectLst/>
              <a:uLnTx/>
              <a:uFillTx/>
              <a:latin typeface="Arial"/>
              <a:ea typeface="微软雅黑"/>
              <a:cs typeface="+mn-ea"/>
              <a:sym typeface="+mn-lt"/>
            </a:endParaRPr>
          </a:p>
        </p:txBody>
      </p:sp>
      <p:sp>
        <p:nvSpPr>
          <p:cNvPr id="23" name="Rectangle 254"/>
          <p:cNvSpPr/>
          <p:nvPr/>
        </p:nvSpPr>
        <p:spPr>
          <a:xfrm>
            <a:off x="5653427" y="1770451"/>
            <a:ext cx="2909082" cy="9593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grpSp>
        <p:nvGrpSpPr>
          <p:cNvPr id="30" name="组合 29"/>
          <p:cNvGrpSpPr/>
          <p:nvPr/>
        </p:nvGrpSpPr>
        <p:grpSpPr>
          <a:xfrm>
            <a:off x="4166557" y="1770451"/>
            <a:ext cx="4157933" cy="959361"/>
            <a:chOff x="3269007" y="1770451"/>
            <a:chExt cx="1764501" cy="959361"/>
          </a:xfrm>
        </p:grpSpPr>
        <p:sp>
          <p:nvSpPr>
            <p:cNvPr id="31" name="Rectangle 251"/>
            <p:cNvSpPr/>
            <p:nvPr/>
          </p:nvSpPr>
          <p:spPr>
            <a:xfrm>
              <a:off x="4060538" y="1921198"/>
              <a:ext cx="184730" cy="424732"/>
            </a:xfrm>
            <a:prstGeom prst="rect">
              <a:avLst/>
            </a:prstGeom>
          </p:spPr>
          <p:txBody>
            <a:bodyPr wrap="none">
              <a:spAutoFit/>
            </a:bodyPr>
            <a:lstStyle/>
            <a:p>
              <a:pPr marL="0" marR="0" lvl="0" indent="0" algn="ctr" defTabSz="1466850" rtl="0" eaLnBrk="1" fontAlgn="auto" latinLnBrk="0" hangingPunct="1">
                <a:lnSpc>
                  <a:spcPct val="90000"/>
                </a:lnSpc>
                <a:spcBef>
                  <a:spcPct val="0"/>
                </a:spcBef>
                <a:spcAft>
                  <a:spcPct val="3500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2" name="Rectangle 250"/>
            <p:cNvSpPr/>
            <p:nvPr/>
          </p:nvSpPr>
          <p:spPr>
            <a:xfrm>
              <a:off x="3269007" y="1770451"/>
              <a:ext cx="1764501" cy="9593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33" name="Text Placeholder 33"/>
            <p:cNvSpPr txBox="1"/>
            <p:nvPr/>
          </p:nvSpPr>
          <p:spPr>
            <a:xfrm>
              <a:off x="3354629" y="2062351"/>
              <a:ext cx="1650338" cy="317013"/>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200" b="1" i="0" u="none" strike="noStrike" kern="1200" cap="none" spc="0" normalizeH="0" baseline="0" noProof="0" dirty="0" smtClean="0">
                  <a:ln>
                    <a:noFill/>
                  </a:ln>
                  <a:solidFill>
                    <a:prstClr val="white"/>
                  </a:solidFill>
                  <a:effectLst/>
                  <a:uLnTx/>
                  <a:uFillTx/>
                  <a:latin typeface="Arial"/>
                  <a:ea typeface="微软雅黑"/>
                  <a:cs typeface="+mn-ea"/>
                  <a:sym typeface="+mn-lt"/>
                </a:rPr>
                <a:t>在住所地所在的街道办事处（乡镇人民政府）提交申请</a:t>
              </a:r>
              <a:endParaRPr kumimoji="0" lang="en-AU" sz="12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grpSp>
      <p:sp>
        <p:nvSpPr>
          <p:cNvPr id="35" name="任意多边形 34"/>
          <p:cNvSpPr/>
          <p:nvPr/>
        </p:nvSpPr>
        <p:spPr>
          <a:xfrm>
            <a:off x="6215595" y="2888196"/>
            <a:ext cx="261257" cy="261257"/>
          </a:xfrm>
          <a:custGeom>
            <a:avLst/>
            <a:gdLst/>
            <a:ahLst/>
            <a:cxnLst/>
            <a:rect l="l" t="t" r="r" b="b"/>
            <a:pathLst>
              <a:path w="261257" h="261257">
                <a:moveTo>
                  <a:pt x="192201" y="76711"/>
                </a:moveTo>
                <a:cubicBezTo>
                  <a:pt x="189253" y="76711"/>
                  <a:pt x="186702" y="77788"/>
                  <a:pt x="184547" y="79942"/>
                </a:cubicBezTo>
                <a:lnTo>
                  <a:pt x="115151" y="149169"/>
                </a:lnTo>
                <a:lnTo>
                  <a:pt x="76711" y="110728"/>
                </a:lnTo>
                <a:cubicBezTo>
                  <a:pt x="74556" y="108574"/>
                  <a:pt x="72005" y="107497"/>
                  <a:pt x="69056" y="107497"/>
                </a:cubicBezTo>
                <a:cubicBezTo>
                  <a:pt x="66108" y="107497"/>
                  <a:pt x="63557" y="108574"/>
                  <a:pt x="61402" y="110728"/>
                </a:cubicBezTo>
                <a:lnTo>
                  <a:pt x="45924" y="126036"/>
                </a:lnTo>
                <a:cubicBezTo>
                  <a:pt x="43883" y="128078"/>
                  <a:pt x="42863" y="130686"/>
                  <a:pt x="42863" y="133861"/>
                </a:cubicBezTo>
                <a:cubicBezTo>
                  <a:pt x="42863" y="136922"/>
                  <a:pt x="43883" y="139474"/>
                  <a:pt x="45924" y="141515"/>
                </a:cubicBezTo>
                <a:lnTo>
                  <a:pt x="107497" y="203087"/>
                </a:lnTo>
                <a:cubicBezTo>
                  <a:pt x="109651" y="205241"/>
                  <a:pt x="112202" y="206319"/>
                  <a:pt x="115151" y="206319"/>
                </a:cubicBezTo>
                <a:cubicBezTo>
                  <a:pt x="118212" y="206319"/>
                  <a:pt x="120820" y="205241"/>
                  <a:pt x="122975" y="203087"/>
                </a:cubicBezTo>
                <a:lnTo>
                  <a:pt x="215333" y="110728"/>
                </a:lnTo>
                <a:cubicBezTo>
                  <a:pt x="217374" y="108687"/>
                  <a:pt x="218395" y="106136"/>
                  <a:pt x="218395" y="103074"/>
                </a:cubicBezTo>
                <a:cubicBezTo>
                  <a:pt x="218395" y="99899"/>
                  <a:pt x="217374" y="97291"/>
                  <a:pt x="215333" y="95250"/>
                </a:cubicBezTo>
                <a:lnTo>
                  <a:pt x="199855" y="79942"/>
                </a:lnTo>
                <a:cubicBezTo>
                  <a:pt x="197701" y="77788"/>
                  <a:pt x="195149" y="76711"/>
                  <a:pt x="192201" y="76711"/>
                </a:cubicBezTo>
                <a:close/>
                <a:moveTo>
                  <a:pt x="130629" y="0"/>
                </a:moveTo>
                <a:cubicBezTo>
                  <a:pt x="154328" y="0"/>
                  <a:pt x="176184" y="5840"/>
                  <a:pt x="196198" y="17520"/>
                </a:cubicBezTo>
                <a:cubicBezTo>
                  <a:pt x="216212" y="29199"/>
                  <a:pt x="232059" y="45046"/>
                  <a:pt x="243738" y="65059"/>
                </a:cubicBezTo>
                <a:cubicBezTo>
                  <a:pt x="255418" y="85073"/>
                  <a:pt x="261257" y="106930"/>
                  <a:pt x="261257" y="130629"/>
                </a:cubicBezTo>
                <a:cubicBezTo>
                  <a:pt x="261257" y="154328"/>
                  <a:pt x="255418" y="176184"/>
                  <a:pt x="243738" y="196198"/>
                </a:cubicBezTo>
                <a:cubicBezTo>
                  <a:pt x="232059" y="216212"/>
                  <a:pt x="216212" y="232059"/>
                  <a:pt x="196198" y="243738"/>
                </a:cubicBezTo>
                <a:cubicBezTo>
                  <a:pt x="176184" y="255418"/>
                  <a:pt x="154328" y="261257"/>
                  <a:pt x="130629" y="261257"/>
                </a:cubicBezTo>
                <a:cubicBezTo>
                  <a:pt x="106930" y="261257"/>
                  <a:pt x="85073" y="255418"/>
                  <a:pt x="65059" y="243738"/>
                </a:cubicBezTo>
                <a:cubicBezTo>
                  <a:pt x="45046" y="232059"/>
                  <a:pt x="29199" y="216212"/>
                  <a:pt x="17519" y="196198"/>
                </a:cubicBezTo>
                <a:cubicBezTo>
                  <a:pt x="5840" y="176184"/>
                  <a:pt x="0" y="154328"/>
                  <a:pt x="0" y="130629"/>
                </a:cubicBezTo>
                <a:cubicBezTo>
                  <a:pt x="0" y="106930"/>
                  <a:pt x="5840" y="85073"/>
                  <a:pt x="17519" y="65059"/>
                </a:cubicBezTo>
                <a:cubicBezTo>
                  <a:pt x="29199" y="45046"/>
                  <a:pt x="45046" y="29199"/>
                  <a:pt x="65059" y="17520"/>
                </a:cubicBezTo>
                <a:cubicBezTo>
                  <a:pt x="85073" y="5840"/>
                  <a:pt x="106930" y="0"/>
                  <a:pt x="13062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36" name="任意多边形 35"/>
          <p:cNvSpPr/>
          <p:nvPr/>
        </p:nvSpPr>
        <p:spPr>
          <a:xfrm>
            <a:off x="6215595" y="3514978"/>
            <a:ext cx="261257" cy="261257"/>
          </a:xfrm>
          <a:custGeom>
            <a:avLst/>
            <a:gdLst/>
            <a:ahLst/>
            <a:cxnLst/>
            <a:rect l="l" t="t" r="r" b="b"/>
            <a:pathLst>
              <a:path w="261257" h="261257">
                <a:moveTo>
                  <a:pt x="192201" y="76711"/>
                </a:moveTo>
                <a:cubicBezTo>
                  <a:pt x="189253" y="76711"/>
                  <a:pt x="186702" y="77788"/>
                  <a:pt x="184547" y="79942"/>
                </a:cubicBezTo>
                <a:lnTo>
                  <a:pt x="115151" y="149169"/>
                </a:lnTo>
                <a:lnTo>
                  <a:pt x="76711" y="110728"/>
                </a:lnTo>
                <a:cubicBezTo>
                  <a:pt x="74556" y="108574"/>
                  <a:pt x="72005" y="107497"/>
                  <a:pt x="69056" y="107497"/>
                </a:cubicBezTo>
                <a:cubicBezTo>
                  <a:pt x="66108" y="107497"/>
                  <a:pt x="63557" y="108574"/>
                  <a:pt x="61402" y="110728"/>
                </a:cubicBezTo>
                <a:lnTo>
                  <a:pt x="45924" y="126036"/>
                </a:lnTo>
                <a:cubicBezTo>
                  <a:pt x="43883" y="128078"/>
                  <a:pt x="42863" y="130686"/>
                  <a:pt x="42863" y="133861"/>
                </a:cubicBezTo>
                <a:cubicBezTo>
                  <a:pt x="42863" y="136922"/>
                  <a:pt x="43883" y="139474"/>
                  <a:pt x="45924" y="141515"/>
                </a:cubicBezTo>
                <a:lnTo>
                  <a:pt x="107497" y="203087"/>
                </a:lnTo>
                <a:cubicBezTo>
                  <a:pt x="109651" y="205241"/>
                  <a:pt x="112202" y="206319"/>
                  <a:pt x="115151" y="206319"/>
                </a:cubicBezTo>
                <a:cubicBezTo>
                  <a:pt x="118212" y="206319"/>
                  <a:pt x="120820" y="205241"/>
                  <a:pt x="122975" y="203087"/>
                </a:cubicBezTo>
                <a:lnTo>
                  <a:pt x="215333" y="110728"/>
                </a:lnTo>
                <a:cubicBezTo>
                  <a:pt x="217374" y="108687"/>
                  <a:pt x="218395" y="106136"/>
                  <a:pt x="218395" y="103074"/>
                </a:cubicBezTo>
                <a:cubicBezTo>
                  <a:pt x="218395" y="99899"/>
                  <a:pt x="217374" y="97291"/>
                  <a:pt x="215333" y="95250"/>
                </a:cubicBezTo>
                <a:lnTo>
                  <a:pt x="199855" y="79942"/>
                </a:lnTo>
                <a:cubicBezTo>
                  <a:pt x="197701" y="77788"/>
                  <a:pt x="195149" y="76711"/>
                  <a:pt x="192201" y="76711"/>
                </a:cubicBezTo>
                <a:close/>
                <a:moveTo>
                  <a:pt x="130629" y="0"/>
                </a:moveTo>
                <a:cubicBezTo>
                  <a:pt x="154328" y="0"/>
                  <a:pt x="176184" y="5840"/>
                  <a:pt x="196198" y="17520"/>
                </a:cubicBezTo>
                <a:cubicBezTo>
                  <a:pt x="216212" y="29199"/>
                  <a:pt x="232059" y="45046"/>
                  <a:pt x="243738" y="65059"/>
                </a:cubicBezTo>
                <a:cubicBezTo>
                  <a:pt x="255418" y="85073"/>
                  <a:pt x="261257" y="106930"/>
                  <a:pt x="261257" y="130629"/>
                </a:cubicBezTo>
                <a:cubicBezTo>
                  <a:pt x="261257" y="154328"/>
                  <a:pt x="255418" y="176184"/>
                  <a:pt x="243738" y="196198"/>
                </a:cubicBezTo>
                <a:cubicBezTo>
                  <a:pt x="232059" y="216212"/>
                  <a:pt x="216212" y="232059"/>
                  <a:pt x="196198" y="243738"/>
                </a:cubicBezTo>
                <a:cubicBezTo>
                  <a:pt x="176184" y="255418"/>
                  <a:pt x="154328" y="261257"/>
                  <a:pt x="130629" y="261257"/>
                </a:cubicBezTo>
                <a:cubicBezTo>
                  <a:pt x="106930" y="261257"/>
                  <a:pt x="85073" y="255418"/>
                  <a:pt x="65059" y="243738"/>
                </a:cubicBezTo>
                <a:cubicBezTo>
                  <a:pt x="45046" y="232059"/>
                  <a:pt x="29199" y="216212"/>
                  <a:pt x="17519" y="196198"/>
                </a:cubicBezTo>
                <a:cubicBezTo>
                  <a:pt x="5840" y="176184"/>
                  <a:pt x="0" y="154328"/>
                  <a:pt x="0" y="130629"/>
                </a:cubicBezTo>
                <a:cubicBezTo>
                  <a:pt x="0" y="106930"/>
                  <a:pt x="5840" y="85073"/>
                  <a:pt x="17519" y="65059"/>
                </a:cubicBezTo>
                <a:cubicBezTo>
                  <a:pt x="29199" y="45046"/>
                  <a:pt x="45046" y="29199"/>
                  <a:pt x="65059" y="17520"/>
                </a:cubicBezTo>
                <a:cubicBezTo>
                  <a:pt x="85073" y="5840"/>
                  <a:pt x="106930" y="0"/>
                  <a:pt x="13062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37" name="任意多边形 36"/>
          <p:cNvSpPr/>
          <p:nvPr/>
        </p:nvSpPr>
        <p:spPr>
          <a:xfrm>
            <a:off x="6215593" y="4201691"/>
            <a:ext cx="261257" cy="261257"/>
          </a:xfrm>
          <a:custGeom>
            <a:avLst/>
            <a:gdLst/>
            <a:ahLst/>
            <a:cxnLst/>
            <a:rect l="l" t="t" r="r" b="b"/>
            <a:pathLst>
              <a:path w="261257" h="261257">
                <a:moveTo>
                  <a:pt x="192201" y="76711"/>
                </a:moveTo>
                <a:cubicBezTo>
                  <a:pt x="189253" y="76711"/>
                  <a:pt x="186702" y="77788"/>
                  <a:pt x="184547" y="79942"/>
                </a:cubicBezTo>
                <a:lnTo>
                  <a:pt x="115151" y="149169"/>
                </a:lnTo>
                <a:lnTo>
                  <a:pt x="76711" y="110728"/>
                </a:lnTo>
                <a:cubicBezTo>
                  <a:pt x="74556" y="108574"/>
                  <a:pt x="72005" y="107497"/>
                  <a:pt x="69056" y="107497"/>
                </a:cubicBezTo>
                <a:cubicBezTo>
                  <a:pt x="66108" y="107497"/>
                  <a:pt x="63557" y="108574"/>
                  <a:pt x="61402" y="110728"/>
                </a:cubicBezTo>
                <a:lnTo>
                  <a:pt x="45924" y="126036"/>
                </a:lnTo>
                <a:cubicBezTo>
                  <a:pt x="43883" y="128078"/>
                  <a:pt x="42863" y="130686"/>
                  <a:pt x="42863" y="133861"/>
                </a:cubicBezTo>
                <a:cubicBezTo>
                  <a:pt x="42863" y="136922"/>
                  <a:pt x="43883" y="139474"/>
                  <a:pt x="45924" y="141515"/>
                </a:cubicBezTo>
                <a:lnTo>
                  <a:pt x="107497" y="203087"/>
                </a:lnTo>
                <a:cubicBezTo>
                  <a:pt x="109651" y="205241"/>
                  <a:pt x="112202" y="206319"/>
                  <a:pt x="115151" y="206319"/>
                </a:cubicBezTo>
                <a:cubicBezTo>
                  <a:pt x="118212" y="206319"/>
                  <a:pt x="120820" y="205241"/>
                  <a:pt x="122975" y="203087"/>
                </a:cubicBezTo>
                <a:lnTo>
                  <a:pt x="215333" y="110728"/>
                </a:lnTo>
                <a:cubicBezTo>
                  <a:pt x="217374" y="108687"/>
                  <a:pt x="218395" y="106136"/>
                  <a:pt x="218395" y="103074"/>
                </a:cubicBezTo>
                <a:cubicBezTo>
                  <a:pt x="218395" y="99899"/>
                  <a:pt x="217374" y="97291"/>
                  <a:pt x="215333" y="95250"/>
                </a:cubicBezTo>
                <a:lnTo>
                  <a:pt x="199855" y="79942"/>
                </a:lnTo>
                <a:cubicBezTo>
                  <a:pt x="197701" y="77788"/>
                  <a:pt x="195149" y="76711"/>
                  <a:pt x="192201" y="76711"/>
                </a:cubicBezTo>
                <a:close/>
                <a:moveTo>
                  <a:pt x="130629" y="0"/>
                </a:moveTo>
                <a:cubicBezTo>
                  <a:pt x="154328" y="0"/>
                  <a:pt x="176184" y="5840"/>
                  <a:pt x="196198" y="17520"/>
                </a:cubicBezTo>
                <a:cubicBezTo>
                  <a:pt x="216212" y="29199"/>
                  <a:pt x="232059" y="45046"/>
                  <a:pt x="243738" y="65059"/>
                </a:cubicBezTo>
                <a:cubicBezTo>
                  <a:pt x="255418" y="85073"/>
                  <a:pt x="261257" y="106930"/>
                  <a:pt x="261257" y="130629"/>
                </a:cubicBezTo>
                <a:cubicBezTo>
                  <a:pt x="261257" y="154328"/>
                  <a:pt x="255418" y="176184"/>
                  <a:pt x="243738" y="196198"/>
                </a:cubicBezTo>
                <a:cubicBezTo>
                  <a:pt x="232059" y="216212"/>
                  <a:pt x="216212" y="232059"/>
                  <a:pt x="196198" y="243738"/>
                </a:cubicBezTo>
                <a:cubicBezTo>
                  <a:pt x="176184" y="255418"/>
                  <a:pt x="154328" y="261257"/>
                  <a:pt x="130629" y="261257"/>
                </a:cubicBezTo>
                <a:cubicBezTo>
                  <a:pt x="106930" y="261257"/>
                  <a:pt x="85073" y="255418"/>
                  <a:pt x="65059" y="243738"/>
                </a:cubicBezTo>
                <a:cubicBezTo>
                  <a:pt x="45046" y="232059"/>
                  <a:pt x="29199" y="216212"/>
                  <a:pt x="17519" y="196198"/>
                </a:cubicBezTo>
                <a:cubicBezTo>
                  <a:pt x="5840" y="176184"/>
                  <a:pt x="0" y="154328"/>
                  <a:pt x="0" y="130629"/>
                </a:cubicBezTo>
                <a:cubicBezTo>
                  <a:pt x="0" y="106930"/>
                  <a:pt x="5840" y="85073"/>
                  <a:pt x="17519" y="65059"/>
                </a:cubicBezTo>
                <a:cubicBezTo>
                  <a:pt x="29199" y="45046"/>
                  <a:pt x="45046" y="29199"/>
                  <a:pt x="65059" y="17520"/>
                </a:cubicBezTo>
                <a:cubicBezTo>
                  <a:pt x="85073" y="5840"/>
                  <a:pt x="106930" y="0"/>
                  <a:pt x="13062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38" name="任意多边形 37"/>
          <p:cNvSpPr/>
          <p:nvPr/>
        </p:nvSpPr>
        <p:spPr>
          <a:xfrm>
            <a:off x="6215594" y="4810210"/>
            <a:ext cx="261257" cy="261257"/>
          </a:xfrm>
          <a:custGeom>
            <a:avLst/>
            <a:gdLst/>
            <a:ahLst/>
            <a:cxnLst/>
            <a:rect l="l" t="t" r="r" b="b"/>
            <a:pathLst>
              <a:path w="261257" h="261257">
                <a:moveTo>
                  <a:pt x="192201" y="76711"/>
                </a:moveTo>
                <a:cubicBezTo>
                  <a:pt x="189253" y="76711"/>
                  <a:pt x="186702" y="77788"/>
                  <a:pt x="184547" y="79942"/>
                </a:cubicBezTo>
                <a:lnTo>
                  <a:pt x="115151" y="149169"/>
                </a:lnTo>
                <a:lnTo>
                  <a:pt x="76711" y="110728"/>
                </a:lnTo>
                <a:cubicBezTo>
                  <a:pt x="74556" y="108574"/>
                  <a:pt x="72005" y="107497"/>
                  <a:pt x="69056" y="107497"/>
                </a:cubicBezTo>
                <a:cubicBezTo>
                  <a:pt x="66108" y="107497"/>
                  <a:pt x="63557" y="108574"/>
                  <a:pt x="61402" y="110728"/>
                </a:cubicBezTo>
                <a:lnTo>
                  <a:pt x="45924" y="126036"/>
                </a:lnTo>
                <a:cubicBezTo>
                  <a:pt x="43883" y="128078"/>
                  <a:pt x="42863" y="130686"/>
                  <a:pt x="42863" y="133861"/>
                </a:cubicBezTo>
                <a:cubicBezTo>
                  <a:pt x="42863" y="136922"/>
                  <a:pt x="43883" y="139474"/>
                  <a:pt x="45924" y="141515"/>
                </a:cubicBezTo>
                <a:lnTo>
                  <a:pt x="107497" y="203087"/>
                </a:lnTo>
                <a:cubicBezTo>
                  <a:pt x="109651" y="205241"/>
                  <a:pt x="112202" y="206319"/>
                  <a:pt x="115151" y="206319"/>
                </a:cubicBezTo>
                <a:cubicBezTo>
                  <a:pt x="118212" y="206319"/>
                  <a:pt x="120820" y="205241"/>
                  <a:pt x="122975" y="203087"/>
                </a:cubicBezTo>
                <a:lnTo>
                  <a:pt x="215333" y="110728"/>
                </a:lnTo>
                <a:cubicBezTo>
                  <a:pt x="217374" y="108687"/>
                  <a:pt x="218395" y="106136"/>
                  <a:pt x="218395" y="103074"/>
                </a:cubicBezTo>
                <a:cubicBezTo>
                  <a:pt x="218395" y="99899"/>
                  <a:pt x="217374" y="97291"/>
                  <a:pt x="215333" y="95250"/>
                </a:cubicBezTo>
                <a:lnTo>
                  <a:pt x="199855" y="79942"/>
                </a:lnTo>
                <a:cubicBezTo>
                  <a:pt x="197701" y="77788"/>
                  <a:pt x="195149" y="76711"/>
                  <a:pt x="192201" y="76711"/>
                </a:cubicBezTo>
                <a:close/>
                <a:moveTo>
                  <a:pt x="130629" y="0"/>
                </a:moveTo>
                <a:cubicBezTo>
                  <a:pt x="154328" y="0"/>
                  <a:pt x="176184" y="5840"/>
                  <a:pt x="196198" y="17520"/>
                </a:cubicBezTo>
                <a:cubicBezTo>
                  <a:pt x="216212" y="29199"/>
                  <a:pt x="232059" y="45046"/>
                  <a:pt x="243738" y="65059"/>
                </a:cubicBezTo>
                <a:cubicBezTo>
                  <a:pt x="255418" y="85073"/>
                  <a:pt x="261257" y="106930"/>
                  <a:pt x="261257" y="130629"/>
                </a:cubicBezTo>
                <a:cubicBezTo>
                  <a:pt x="261257" y="154328"/>
                  <a:pt x="255418" y="176184"/>
                  <a:pt x="243738" y="196198"/>
                </a:cubicBezTo>
                <a:cubicBezTo>
                  <a:pt x="232059" y="216212"/>
                  <a:pt x="216212" y="232059"/>
                  <a:pt x="196198" y="243738"/>
                </a:cubicBezTo>
                <a:cubicBezTo>
                  <a:pt x="176184" y="255418"/>
                  <a:pt x="154328" y="261257"/>
                  <a:pt x="130629" y="261257"/>
                </a:cubicBezTo>
                <a:cubicBezTo>
                  <a:pt x="106930" y="261257"/>
                  <a:pt x="85073" y="255418"/>
                  <a:pt x="65059" y="243738"/>
                </a:cubicBezTo>
                <a:cubicBezTo>
                  <a:pt x="45046" y="232059"/>
                  <a:pt x="29199" y="216212"/>
                  <a:pt x="17519" y="196198"/>
                </a:cubicBezTo>
                <a:cubicBezTo>
                  <a:pt x="5840" y="176184"/>
                  <a:pt x="0" y="154328"/>
                  <a:pt x="0" y="130629"/>
                </a:cubicBezTo>
                <a:cubicBezTo>
                  <a:pt x="0" y="106930"/>
                  <a:pt x="5840" y="85073"/>
                  <a:pt x="17519" y="65059"/>
                </a:cubicBezTo>
                <a:cubicBezTo>
                  <a:pt x="29199" y="45046"/>
                  <a:pt x="45046" y="29199"/>
                  <a:pt x="65059" y="17520"/>
                </a:cubicBezTo>
                <a:cubicBezTo>
                  <a:pt x="85073" y="5840"/>
                  <a:pt x="106930" y="0"/>
                  <a:pt x="13062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39" name="任意多边形 38"/>
          <p:cNvSpPr/>
          <p:nvPr/>
        </p:nvSpPr>
        <p:spPr>
          <a:xfrm>
            <a:off x="6239713" y="5450060"/>
            <a:ext cx="261257" cy="261257"/>
          </a:xfrm>
          <a:custGeom>
            <a:avLst/>
            <a:gdLst/>
            <a:ahLst/>
            <a:cxnLst/>
            <a:rect l="l" t="t" r="r" b="b"/>
            <a:pathLst>
              <a:path w="261257" h="261257">
                <a:moveTo>
                  <a:pt x="192201" y="76711"/>
                </a:moveTo>
                <a:cubicBezTo>
                  <a:pt x="189253" y="76711"/>
                  <a:pt x="186702" y="77788"/>
                  <a:pt x="184547" y="79942"/>
                </a:cubicBezTo>
                <a:lnTo>
                  <a:pt x="115151" y="149169"/>
                </a:lnTo>
                <a:lnTo>
                  <a:pt x="76711" y="110728"/>
                </a:lnTo>
                <a:cubicBezTo>
                  <a:pt x="74556" y="108574"/>
                  <a:pt x="72005" y="107497"/>
                  <a:pt x="69056" y="107497"/>
                </a:cubicBezTo>
                <a:cubicBezTo>
                  <a:pt x="66108" y="107497"/>
                  <a:pt x="63557" y="108574"/>
                  <a:pt x="61402" y="110728"/>
                </a:cubicBezTo>
                <a:lnTo>
                  <a:pt x="45924" y="126036"/>
                </a:lnTo>
                <a:cubicBezTo>
                  <a:pt x="43883" y="128078"/>
                  <a:pt x="42863" y="130686"/>
                  <a:pt x="42863" y="133861"/>
                </a:cubicBezTo>
                <a:cubicBezTo>
                  <a:pt x="42863" y="136922"/>
                  <a:pt x="43883" y="139474"/>
                  <a:pt x="45924" y="141515"/>
                </a:cubicBezTo>
                <a:lnTo>
                  <a:pt x="107497" y="203087"/>
                </a:lnTo>
                <a:cubicBezTo>
                  <a:pt x="109651" y="205241"/>
                  <a:pt x="112202" y="206319"/>
                  <a:pt x="115151" y="206319"/>
                </a:cubicBezTo>
                <a:cubicBezTo>
                  <a:pt x="118212" y="206319"/>
                  <a:pt x="120820" y="205241"/>
                  <a:pt x="122975" y="203087"/>
                </a:cubicBezTo>
                <a:lnTo>
                  <a:pt x="215333" y="110728"/>
                </a:lnTo>
                <a:cubicBezTo>
                  <a:pt x="217374" y="108687"/>
                  <a:pt x="218395" y="106136"/>
                  <a:pt x="218395" y="103074"/>
                </a:cubicBezTo>
                <a:cubicBezTo>
                  <a:pt x="218395" y="99899"/>
                  <a:pt x="217374" y="97291"/>
                  <a:pt x="215333" y="95250"/>
                </a:cubicBezTo>
                <a:lnTo>
                  <a:pt x="199855" y="79942"/>
                </a:lnTo>
                <a:cubicBezTo>
                  <a:pt x="197701" y="77788"/>
                  <a:pt x="195149" y="76711"/>
                  <a:pt x="192201" y="76711"/>
                </a:cubicBezTo>
                <a:close/>
                <a:moveTo>
                  <a:pt x="130629" y="0"/>
                </a:moveTo>
                <a:cubicBezTo>
                  <a:pt x="154328" y="0"/>
                  <a:pt x="176184" y="5840"/>
                  <a:pt x="196198" y="17520"/>
                </a:cubicBezTo>
                <a:cubicBezTo>
                  <a:pt x="216212" y="29199"/>
                  <a:pt x="232059" y="45046"/>
                  <a:pt x="243738" y="65059"/>
                </a:cubicBezTo>
                <a:cubicBezTo>
                  <a:pt x="255418" y="85073"/>
                  <a:pt x="261257" y="106930"/>
                  <a:pt x="261257" y="130629"/>
                </a:cubicBezTo>
                <a:cubicBezTo>
                  <a:pt x="261257" y="154328"/>
                  <a:pt x="255418" y="176184"/>
                  <a:pt x="243738" y="196198"/>
                </a:cubicBezTo>
                <a:cubicBezTo>
                  <a:pt x="232059" y="216212"/>
                  <a:pt x="216212" y="232059"/>
                  <a:pt x="196198" y="243738"/>
                </a:cubicBezTo>
                <a:cubicBezTo>
                  <a:pt x="176184" y="255418"/>
                  <a:pt x="154328" y="261257"/>
                  <a:pt x="130629" y="261257"/>
                </a:cubicBezTo>
                <a:cubicBezTo>
                  <a:pt x="106930" y="261257"/>
                  <a:pt x="85073" y="255418"/>
                  <a:pt x="65059" y="243738"/>
                </a:cubicBezTo>
                <a:cubicBezTo>
                  <a:pt x="45046" y="232059"/>
                  <a:pt x="29199" y="216212"/>
                  <a:pt x="17519" y="196198"/>
                </a:cubicBezTo>
                <a:cubicBezTo>
                  <a:pt x="5840" y="176184"/>
                  <a:pt x="0" y="154328"/>
                  <a:pt x="0" y="130629"/>
                </a:cubicBezTo>
                <a:cubicBezTo>
                  <a:pt x="0" y="106930"/>
                  <a:pt x="5840" y="85073"/>
                  <a:pt x="17519" y="65059"/>
                </a:cubicBezTo>
                <a:cubicBezTo>
                  <a:pt x="29199" y="45046"/>
                  <a:pt x="45046" y="29199"/>
                  <a:pt x="65059" y="17520"/>
                </a:cubicBezTo>
                <a:cubicBezTo>
                  <a:pt x="85073" y="5840"/>
                  <a:pt x="106930" y="0"/>
                  <a:pt x="13062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49"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Lato" panose="020F0502020204030203" pitchFamily="34" charset="0"/>
                <a:ea typeface="微软雅黑"/>
                <a:cs typeface="+mn-cs"/>
              </a:rPr>
              <a:t>住所地申请</a:t>
            </a:r>
            <a:endParaRPr kumimoji="0" lang="zh-CN" altLang="en-US" sz="2400" b="0" i="0" u="none" strike="noStrike" kern="1200" cap="none" spc="0" normalizeH="0" baseline="0" noProof="0" dirty="0">
              <a:ln>
                <a:noFill/>
              </a:ln>
              <a:solidFill>
                <a:prstClr val="black"/>
              </a:solidFill>
              <a:effectLst/>
              <a:uLnTx/>
              <a:uFillTx/>
              <a:latin typeface="Lato" panose="020F0502020204030203" pitchFamily="34" charset="0"/>
              <a:ea typeface="微软雅黑"/>
              <a:cs typeface="+mn-cs"/>
            </a:endParaRPr>
          </a:p>
        </p:txBody>
      </p:sp>
      <p:sp>
        <p:nvSpPr>
          <p:cNvPr id="51" name="矩形 50"/>
          <p:cNvSpPr/>
          <p:nvPr/>
        </p:nvSpPr>
        <p:spPr>
          <a:xfrm>
            <a:off x="1467010" y="5987610"/>
            <a:ext cx="9112598"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居住在学生宿舍、宾馆、酒店、医疗机构、福利机构等机构，居所不认定为住所。</a:t>
            </a:r>
            <a:endPar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52" name="矩形 51"/>
          <p:cNvSpPr/>
          <p:nvPr/>
        </p:nvSpPr>
        <p:spPr>
          <a:xfrm>
            <a:off x="3037331" y="486846"/>
            <a:ext cx="7095498"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rPr>
              <a:t>户籍登记或者其他有效身份登记记载的居所为住所</a:t>
            </a:r>
            <a:endPar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99505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占位符 26"/>
          <p:cNvSpPr>
            <a:spLocks noGrp="1"/>
          </p:cNvSpPr>
          <p:nvPr>
            <p:ph type="body" sz="quarter" idx="13"/>
          </p:nvPr>
        </p:nvSpPr>
        <p:spPr/>
        <p:txBody>
          <a:bodyPr/>
          <a:lstStyle/>
          <a:p>
            <a:r>
              <a:rPr lang="zh-CN" altLang="en-US" dirty="0" smtClean="0"/>
              <a:t>申请人义务</a:t>
            </a:r>
            <a:endParaRPr lang="zh-CN" altLang="en-US" dirty="0"/>
          </a:p>
        </p:txBody>
      </p:sp>
      <p:sp>
        <p:nvSpPr>
          <p:cNvPr id="3" name="Text Placeholder 32"/>
          <p:cNvSpPr txBox="1"/>
          <p:nvPr/>
        </p:nvSpPr>
        <p:spPr>
          <a:xfrm>
            <a:off x="2148176" y="4228802"/>
            <a:ext cx="2178640"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zh-CN" sz="10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履行委托核查其家庭及家庭相关成员（必要时应含法定赡养、扶养、抚养人）的家庭经济状况的相关手续，填写《武汉市居民家庭经济状况核对授权书》，并积极配合开展家庭经济状况调查</a:t>
            </a:r>
            <a:endParaRPr kumimoji="0" lang="en-US" sz="10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4" name="Rectangle 5"/>
          <p:cNvSpPr/>
          <p:nvPr/>
        </p:nvSpPr>
        <p:spPr>
          <a:xfrm>
            <a:off x="1524000" y="1645920"/>
            <a:ext cx="2962654" cy="1993392"/>
          </a:xfrm>
          <a:prstGeom prst="rect">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5" name="Rectangle 6"/>
          <p:cNvSpPr/>
          <p:nvPr/>
        </p:nvSpPr>
        <p:spPr>
          <a:xfrm>
            <a:off x="7705344" y="1645920"/>
            <a:ext cx="2989988" cy="19933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6" name="Text Placeholder 33"/>
          <p:cNvSpPr txBox="1"/>
          <p:nvPr/>
        </p:nvSpPr>
        <p:spPr>
          <a:xfrm>
            <a:off x="2148177" y="4046865"/>
            <a:ext cx="2178640" cy="166936"/>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200" b="1" i="0" u="none" strike="noStrike" kern="1200" cap="none" spc="0" normalizeH="0" baseline="0" noProof="0" dirty="0" smtClean="0">
                <a:ln>
                  <a:noFill/>
                </a:ln>
                <a:solidFill>
                  <a:srgbClr val="3F3F3F"/>
                </a:solidFill>
                <a:effectLst/>
                <a:uLnTx/>
                <a:uFillTx/>
                <a:latin typeface="Arial"/>
                <a:ea typeface="微软雅黑"/>
                <a:cs typeface="+mn-ea"/>
                <a:sym typeface="+mn-lt"/>
              </a:rPr>
              <a:t>经济核对配合调查</a:t>
            </a:r>
            <a:endParaRPr kumimoji="0" lang="en-AU" sz="1200" b="1"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7" name="Text Placeholder 32"/>
          <p:cNvSpPr txBox="1"/>
          <p:nvPr/>
        </p:nvSpPr>
        <p:spPr>
          <a:xfrm>
            <a:off x="8001682" y="2231407"/>
            <a:ext cx="2541349" cy="121588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000" b="0" i="0" u="none" strike="noStrike" kern="1200" cap="none" spc="0" normalizeH="0" baseline="0" noProof="0" dirty="0">
                <a:ln>
                  <a:noFill/>
                </a:ln>
                <a:solidFill>
                  <a:prstClr val="white"/>
                </a:solidFill>
                <a:effectLst/>
                <a:uLnTx/>
                <a:uFillTx/>
                <a:latin typeface="Arial"/>
                <a:ea typeface="微软雅黑"/>
                <a:cs typeface="+mn-ea"/>
                <a:sym typeface="+mn-lt"/>
              </a:rPr>
              <a:t>书面申明，承诺所提供的信息真实、完整，并承担因提供虚假信息引发的相关法律责任</a:t>
            </a:r>
            <a:endParaRPr kumimoji="0" lang="en-US" sz="10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8" name="Text Placeholder 33"/>
          <p:cNvSpPr txBox="1"/>
          <p:nvPr/>
        </p:nvSpPr>
        <p:spPr>
          <a:xfrm>
            <a:off x="8001682" y="1932317"/>
            <a:ext cx="2541349" cy="335666"/>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0"/>
              </a:spcBef>
              <a:spcAft>
                <a:spcPts val="0"/>
              </a:spcAft>
              <a:buClrTx/>
              <a:buSzTx/>
              <a:buFont typeface="Arial" pitchFamily="34" charset="0"/>
              <a:buNone/>
              <a:tabLst/>
              <a:defRPr/>
            </a:pPr>
            <a:r>
              <a:rPr kumimoji="0" lang="zh-CN" altLang="en-US" sz="1300" b="1" i="0" u="none" strike="noStrike" kern="1200" cap="none" spc="0" normalizeH="0" baseline="0" noProof="0" dirty="0" smtClean="0">
                <a:ln>
                  <a:noFill/>
                </a:ln>
                <a:solidFill>
                  <a:prstClr val="white"/>
                </a:solidFill>
                <a:effectLst/>
                <a:uLnTx/>
                <a:uFillTx/>
                <a:latin typeface="Arial"/>
                <a:ea typeface="微软雅黑"/>
                <a:cs typeface="+mn-ea"/>
                <a:sym typeface="+mn-lt"/>
              </a:rPr>
              <a:t>诚信承诺</a:t>
            </a:r>
            <a:endParaRPr kumimoji="0" lang="en-AU" sz="1300" b="1"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9" name="Text Placeholder 32"/>
          <p:cNvSpPr txBox="1"/>
          <p:nvPr/>
        </p:nvSpPr>
        <p:spPr>
          <a:xfrm>
            <a:off x="2130063" y="2055805"/>
            <a:ext cx="2036297" cy="162406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000" b="0" i="0" u="none" strike="noStrike" kern="1200" cap="none" spc="0" normalizeH="0" baseline="0" noProof="0" dirty="0">
                <a:ln>
                  <a:noFill/>
                </a:ln>
                <a:solidFill>
                  <a:prstClr val="white"/>
                </a:solidFill>
                <a:effectLst/>
                <a:uLnTx/>
                <a:uFillTx/>
                <a:latin typeface="Arial"/>
                <a:ea typeface="微软雅黑"/>
                <a:cs typeface="+mn-ea"/>
                <a:sym typeface="+mn-lt"/>
              </a:rPr>
              <a:t>按规定填写</a:t>
            </a:r>
            <a:r>
              <a:rPr kumimoji="0" lang="en-US" altLang="zh-CN" sz="1000" b="0" i="0" u="none" strike="noStrike" kern="1200" cap="none" spc="0" normalizeH="0" baseline="0" noProof="0" dirty="0">
                <a:ln>
                  <a:noFill/>
                </a:ln>
                <a:solidFill>
                  <a:prstClr val="white"/>
                </a:solidFill>
                <a:effectLst/>
                <a:uLnTx/>
                <a:uFillTx/>
                <a:latin typeface="Arial"/>
                <a:ea typeface="微软雅黑"/>
                <a:cs typeface="+mn-ea"/>
                <a:sym typeface="+mn-lt"/>
              </a:rPr>
              <a:t>《</a:t>
            </a:r>
            <a:r>
              <a:rPr kumimoji="0" lang="zh-CN" altLang="en-US" sz="1000" b="0" i="0" u="none" strike="noStrike" kern="1200" cap="none" spc="0" normalizeH="0" baseline="0" noProof="0" dirty="0">
                <a:ln>
                  <a:noFill/>
                </a:ln>
                <a:solidFill>
                  <a:prstClr val="white"/>
                </a:solidFill>
                <a:effectLst/>
                <a:uLnTx/>
                <a:uFillTx/>
                <a:latin typeface="Arial"/>
                <a:ea typeface="微软雅黑"/>
                <a:cs typeface="+mn-ea"/>
                <a:sym typeface="+mn-lt"/>
              </a:rPr>
              <a:t>武汉市社会救助申请审核确认表</a:t>
            </a:r>
            <a:r>
              <a:rPr kumimoji="0" lang="en-US" altLang="zh-CN" sz="1000" b="0" i="0" u="none" strike="noStrike" kern="1200" cap="none" spc="0" normalizeH="0" baseline="0" noProof="0" dirty="0">
                <a:ln>
                  <a:noFill/>
                </a:ln>
                <a:solidFill>
                  <a:prstClr val="white"/>
                </a:solidFill>
                <a:effectLst/>
                <a:uLnTx/>
                <a:uFillTx/>
                <a:latin typeface="Arial"/>
                <a:ea typeface="微软雅黑"/>
                <a:cs typeface="+mn-ea"/>
                <a:sym typeface="+mn-lt"/>
              </a:rPr>
              <a:t>》</a:t>
            </a:r>
            <a:r>
              <a:rPr kumimoji="0" lang="zh-CN" altLang="en-US" sz="1000" b="0" i="0" u="none" strike="noStrike" kern="1200" cap="none" spc="0" normalizeH="0" baseline="0" noProof="0" dirty="0">
                <a:ln>
                  <a:noFill/>
                </a:ln>
                <a:solidFill>
                  <a:prstClr val="white"/>
                </a:solidFill>
                <a:effectLst/>
                <a:uLnTx/>
                <a:uFillTx/>
                <a:latin typeface="Arial"/>
                <a:ea typeface="微软雅黑"/>
                <a:cs typeface="+mn-ea"/>
                <a:sym typeface="+mn-lt"/>
              </a:rPr>
              <a:t>，如实填报家庭成员信息和家庭收入、支出、财产等情况，提交相关材料</a:t>
            </a:r>
            <a:endParaRPr kumimoji="0" lang="en-US" sz="10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0" name="Text Placeholder 32"/>
          <p:cNvSpPr txBox="1"/>
          <p:nvPr/>
        </p:nvSpPr>
        <p:spPr>
          <a:xfrm>
            <a:off x="5330894" y="4228802"/>
            <a:ext cx="2178640"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zh-CN" sz="10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申请人与国家机关、事业单位工作人员，以及低保经办人员、居（村）民委员会成员有近亲属关系的，应当如实申明，填写登记备案表</a:t>
            </a:r>
            <a:endParaRPr kumimoji="0" lang="en-US" sz="10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1" name="Text Placeholder 33"/>
          <p:cNvSpPr txBox="1"/>
          <p:nvPr/>
        </p:nvSpPr>
        <p:spPr>
          <a:xfrm>
            <a:off x="5330894" y="4046865"/>
            <a:ext cx="2178640" cy="166936"/>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200" b="1" i="0" u="none" strike="noStrike" kern="1200" cap="none" spc="0" normalizeH="0" baseline="0" noProof="0" dirty="0" smtClean="0">
                <a:ln>
                  <a:noFill/>
                </a:ln>
                <a:solidFill>
                  <a:srgbClr val="3F3F3F"/>
                </a:solidFill>
                <a:effectLst/>
                <a:uLnTx/>
                <a:uFillTx/>
                <a:latin typeface="Arial"/>
                <a:ea typeface="微软雅黑"/>
                <a:cs typeface="+mn-ea"/>
                <a:sym typeface="+mn-lt"/>
              </a:rPr>
              <a:t>近亲属备案</a:t>
            </a:r>
            <a:endParaRPr kumimoji="0" lang="en-AU" sz="1200" b="1"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12" name="Text Placeholder 32"/>
          <p:cNvSpPr txBox="1"/>
          <p:nvPr/>
        </p:nvSpPr>
        <p:spPr>
          <a:xfrm>
            <a:off x="8516693" y="4228802"/>
            <a:ext cx="2178640"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zh-CN" sz="10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申请人在劳动年龄内、有劳动能力且有劳动条件却未就业的人员，应当先到当地公共就业服务机构办理失业登记</a:t>
            </a:r>
            <a:endParaRPr kumimoji="0" lang="en-US" sz="10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3" name="Text Placeholder 33"/>
          <p:cNvSpPr txBox="1"/>
          <p:nvPr/>
        </p:nvSpPr>
        <p:spPr>
          <a:xfrm>
            <a:off x="8516693" y="4046865"/>
            <a:ext cx="2178640" cy="166936"/>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200" b="1" i="0" u="none" strike="noStrike" kern="1200" cap="none" spc="0" normalizeH="0" baseline="0" noProof="0" dirty="0" smtClean="0">
                <a:ln>
                  <a:noFill/>
                </a:ln>
                <a:solidFill>
                  <a:srgbClr val="3F3F3F"/>
                </a:solidFill>
                <a:effectLst/>
                <a:uLnTx/>
                <a:uFillTx/>
                <a:latin typeface="Arial"/>
                <a:ea typeface="微软雅黑"/>
                <a:cs typeface="+mn-ea"/>
                <a:sym typeface="+mn-lt"/>
              </a:rPr>
              <a:t>失业登记</a:t>
            </a:r>
            <a:endParaRPr kumimoji="0" lang="en-AU" sz="1200" b="1" i="0" u="none" strike="noStrike" kern="1200" cap="none" spc="0" normalizeH="0" baseline="0" noProof="0" dirty="0">
              <a:ln>
                <a:noFill/>
              </a:ln>
              <a:solidFill>
                <a:srgbClr val="3F3F3F"/>
              </a:solidFill>
              <a:effectLst/>
              <a:uLnTx/>
              <a:uFillTx/>
              <a:latin typeface="Arial"/>
              <a:ea typeface="微软雅黑"/>
              <a:cs typeface="+mn-ea"/>
              <a:sym typeface="+mn-lt"/>
            </a:endParaRPr>
          </a:p>
        </p:txBody>
      </p:sp>
      <p:grpSp>
        <p:nvGrpSpPr>
          <p:cNvPr id="14" name="组合 13"/>
          <p:cNvGrpSpPr/>
          <p:nvPr/>
        </p:nvGrpSpPr>
        <p:grpSpPr>
          <a:xfrm>
            <a:off x="1353245" y="4056009"/>
            <a:ext cx="585787" cy="585787"/>
            <a:chOff x="1340272" y="4056009"/>
            <a:chExt cx="585787" cy="585787"/>
          </a:xfrm>
        </p:grpSpPr>
        <p:sp>
          <p:nvSpPr>
            <p:cNvPr id="15" name="Oval 22"/>
            <p:cNvSpPr/>
            <p:nvPr/>
          </p:nvSpPr>
          <p:spPr>
            <a:xfrm>
              <a:off x="1340272" y="4056009"/>
              <a:ext cx="585787" cy="585787"/>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6" name="任意多边形 23"/>
            <p:cNvSpPr/>
            <p:nvPr/>
          </p:nvSpPr>
          <p:spPr>
            <a:xfrm>
              <a:off x="1475546" y="4213800"/>
              <a:ext cx="315238" cy="270204"/>
            </a:xfrm>
            <a:custGeom>
              <a:avLst/>
              <a:gdLst/>
              <a:ahLst/>
              <a:cxnLst/>
              <a:rect l="l" t="t" r="r" b="b"/>
              <a:pathLst>
                <a:path w="228600" h="195943">
                  <a:moveTo>
                    <a:pt x="97972" y="114300"/>
                  </a:moveTo>
                  <a:lnTo>
                    <a:pt x="130629" y="114300"/>
                  </a:lnTo>
                  <a:lnTo>
                    <a:pt x="130629" y="130628"/>
                  </a:lnTo>
                  <a:lnTo>
                    <a:pt x="97972" y="130628"/>
                  </a:lnTo>
                  <a:close/>
                  <a:moveTo>
                    <a:pt x="0" y="114300"/>
                  </a:moveTo>
                  <a:lnTo>
                    <a:pt x="85725" y="114300"/>
                  </a:lnTo>
                  <a:lnTo>
                    <a:pt x="85725" y="134711"/>
                  </a:lnTo>
                  <a:cubicBezTo>
                    <a:pt x="85725" y="136922"/>
                    <a:pt x="86533" y="138835"/>
                    <a:pt x="88149" y="140451"/>
                  </a:cubicBezTo>
                  <a:cubicBezTo>
                    <a:pt x="89765" y="142067"/>
                    <a:pt x="91678" y="142875"/>
                    <a:pt x="93889" y="142875"/>
                  </a:cubicBezTo>
                  <a:lnTo>
                    <a:pt x="134711" y="142875"/>
                  </a:lnTo>
                  <a:cubicBezTo>
                    <a:pt x="136922" y="142875"/>
                    <a:pt x="138836" y="142067"/>
                    <a:pt x="140451" y="140451"/>
                  </a:cubicBezTo>
                  <a:cubicBezTo>
                    <a:pt x="142067" y="138835"/>
                    <a:pt x="142875" y="136922"/>
                    <a:pt x="142875" y="134711"/>
                  </a:cubicBezTo>
                  <a:lnTo>
                    <a:pt x="142875" y="114300"/>
                  </a:lnTo>
                  <a:lnTo>
                    <a:pt x="228600" y="114300"/>
                  </a:lnTo>
                  <a:lnTo>
                    <a:pt x="228600" y="175532"/>
                  </a:lnTo>
                  <a:cubicBezTo>
                    <a:pt x="228600" y="181145"/>
                    <a:pt x="226602" y="185950"/>
                    <a:pt x="222605" y="189947"/>
                  </a:cubicBezTo>
                  <a:cubicBezTo>
                    <a:pt x="218607" y="193944"/>
                    <a:pt x="213802" y="195943"/>
                    <a:pt x="208189" y="195943"/>
                  </a:cubicBezTo>
                  <a:lnTo>
                    <a:pt x="20411" y="195943"/>
                  </a:lnTo>
                  <a:cubicBezTo>
                    <a:pt x="14798" y="195943"/>
                    <a:pt x="9993" y="193944"/>
                    <a:pt x="5996" y="189947"/>
                  </a:cubicBezTo>
                  <a:cubicBezTo>
                    <a:pt x="1999" y="185950"/>
                    <a:pt x="0" y="181145"/>
                    <a:pt x="0" y="175532"/>
                  </a:cubicBezTo>
                  <a:close/>
                  <a:moveTo>
                    <a:pt x="81643" y="16328"/>
                  </a:moveTo>
                  <a:lnTo>
                    <a:pt x="81643" y="32657"/>
                  </a:lnTo>
                  <a:lnTo>
                    <a:pt x="146957" y="32657"/>
                  </a:lnTo>
                  <a:lnTo>
                    <a:pt x="146957" y="16328"/>
                  </a:lnTo>
                  <a:close/>
                  <a:moveTo>
                    <a:pt x="77561" y="0"/>
                  </a:moveTo>
                  <a:lnTo>
                    <a:pt x="151039" y="0"/>
                  </a:lnTo>
                  <a:cubicBezTo>
                    <a:pt x="154441" y="0"/>
                    <a:pt x="157333" y="1190"/>
                    <a:pt x="159714" y="3572"/>
                  </a:cubicBezTo>
                  <a:cubicBezTo>
                    <a:pt x="162095" y="5953"/>
                    <a:pt x="163286" y="8844"/>
                    <a:pt x="163286" y="12246"/>
                  </a:cubicBezTo>
                  <a:lnTo>
                    <a:pt x="163286" y="32657"/>
                  </a:lnTo>
                  <a:lnTo>
                    <a:pt x="208189" y="32657"/>
                  </a:lnTo>
                  <a:cubicBezTo>
                    <a:pt x="213802" y="32657"/>
                    <a:pt x="218607" y="34656"/>
                    <a:pt x="222605" y="38653"/>
                  </a:cubicBezTo>
                  <a:cubicBezTo>
                    <a:pt x="226602" y="42650"/>
                    <a:pt x="228600" y="47455"/>
                    <a:pt x="228600" y="53068"/>
                  </a:cubicBezTo>
                  <a:lnTo>
                    <a:pt x="228600" y="102053"/>
                  </a:lnTo>
                  <a:lnTo>
                    <a:pt x="0" y="102053"/>
                  </a:lnTo>
                  <a:lnTo>
                    <a:pt x="0" y="53068"/>
                  </a:lnTo>
                  <a:cubicBezTo>
                    <a:pt x="0" y="47455"/>
                    <a:pt x="1999" y="42650"/>
                    <a:pt x="5996" y="38653"/>
                  </a:cubicBezTo>
                  <a:cubicBezTo>
                    <a:pt x="9993" y="34656"/>
                    <a:pt x="14798" y="32657"/>
                    <a:pt x="20411" y="32657"/>
                  </a:cubicBezTo>
                  <a:lnTo>
                    <a:pt x="65314" y="32657"/>
                  </a:lnTo>
                  <a:lnTo>
                    <a:pt x="65314" y="12246"/>
                  </a:lnTo>
                  <a:cubicBezTo>
                    <a:pt x="65314" y="8844"/>
                    <a:pt x="66505" y="5953"/>
                    <a:pt x="68886" y="3572"/>
                  </a:cubicBezTo>
                  <a:cubicBezTo>
                    <a:pt x="71268" y="1190"/>
                    <a:pt x="74159" y="0"/>
                    <a:pt x="77561"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grpSp>
      <p:grpSp>
        <p:nvGrpSpPr>
          <p:cNvPr id="17" name="组合 16"/>
          <p:cNvGrpSpPr/>
          <p:nvPr/>
        </p:nvGrpSpPr>
        <p:grpSpPr>
          <a:xfrm>
            <a:off x="4535962" y="4056009"/>
            <a:ext cx="585787" cy="585787"/>
            <a:chOff x="4522989" y="4056009"/>
            <a:chExt cx="585787" cy="585787"/>
          </a:xfrm>
        </p:grpSpPr>
        <p:sp>
          <p:nvSpPr>
            <p:cNvPr id="18" name="Oval 33"/>
            <p:cNvSpPr/>
            <p:nvPr/>
          </p:nvSpPr>
          <p:spPr>
            <a:xfrm>
              <a:off x="4522989" y="4056009"/>
              <a:ext cx="585787" cy="5857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9" name="任意多边形 26"/>
            <p:cNvSpPr/>
            <p:nvPr/>
          </p:nvSpPr>
          <p:spPr>
            <a:xfrm>
              <a:off x="4655266" y="4186952"/>
              <a:ext cx="321231" cy="321231"/>
            </a:xfrm>
            <a:custGeom>
              <a:avLst/>
              <a:gdLst/>
              <a:ahLst/>
              <a:cxnLst/>
              <a:rect l="l" t="t" r="r" b="b"/>
              <a:pathLst>
                <a:path w="195943" h="195943">
                  <a:moveTo>
                    <a:pt x="127822" y="145618"/>
                  </a:moveTo>
                  <a:cubicBezTo>
                    <a:pt x="126632" y="146170"/>
                    <a:pt x="125739" y="146830"/>
                    <a:pt x="125143" y="147595"/>
                  </a:cubicBezTo>
                  <a:cubicBezTo>
                    <a:pt x="125058" y="147680"/>
                    <a:pt x="124654" y="147914"/>
                    <a:pt x="123931" y="148297"/>
                  </a:cubicBezTo>
                  <a:cubicBezTo>
                    <a:pt x="123209" y="148679"/>
                    <a:pt x="122720" y="148998"/>
                    <a:pt x="122464" y="149253"/>
                  </a:cubicBezTo>
                  <a:cubicBezTo>
                    <a:pt x="122124" y="149764"/>
                    <a:pt x="121742" y="150508"/>
                    <a:pt x="121316" y="151486"/>
                  </a:cubicBezTo>
                  <a:cubicBezTo>
                    <a:pt x="120891" y="152464"/>
                    <a:pt x="120636" y="153038"/>
                    <a:pt x="120551" y="153208"/>
                  </a:cubicBezTo>
                  <a:cubicBezTo>
                    <a:pt x="120551" y="153038"/>
                    <a:pt x="120445" y="152761"/>
                    <a:pt x="120232" y="152379"/>
                  </a:cubicBezTo>
                  <a:cubicBezTo>
                    <a:pt x="120019" y="151996"/>
                    <a:pt x="119913" y="151720"/>
                    <a:pt x="119913" y="151550"/>
                  </a:cubicBezTo>
                  <a:cubicBezTo>
                    <a:pt x="118893" y="151720"/>
                    <a:pt x="118212" y="151592"/>
                    <a:pt x="117872" y="151167"/>
                  </a:cubicBezTo>
                  <a:cubicBezTo>
                    <a:pt x="118297" y="152528"/>
                    <a:pt x="118637" y="153250"/>
                    <a:pt x="118893" y="153335"/>
                  </a:cubicBezTo>
                  <a:lnTo>
                    <a:pt x="118382" y="153080"/>
                  </a:lnTo>
                  <a:cubicBezTo>
                    <a:pt x="118297" y="153591"/>
                    <a:pt x="118425" y="154228"/>
                    <a:pt x="118765" y="154994"/>
                  </a:cubicBezTo>
                  <a:cubicBezTo>
                    <a:pt x="119105" y="155759"/>
                    <a:pt x="119275" y="156227"/>
                    <a:pt x="119275" y="156397"/>
                  </a:cubicBezTo>
                  <a:cubicBezTo>
                    <a:pt x="119360" y="156822"/>
                    <a:pt x="119297" y="157375"/>
                    <a:pt x="119084" y="158055"/>
                  </a:cubicBezTo>
                  <a:cubicBezTo>
                    <a:pt x="118871" y="158736"/>
                    <a:pt x="118765" y="159204"/>
                    <a:pt x="118765" y="159459"/>
                  </a:cubicBezTo>
                  <a:cubicBezTo>
                    <a:pt x="118765" y="159629"/>
                    <a:pt x="118978" y="160096"/>
                    <a:pt x="119403" y="160862"/>
                  </a:cubicBezTo>
                  <a:cubicBezTo>
                    <a:pt x="119743" y="162478"/>
                    <a:pt x="119658" y="163838"/>
                    <a:pt x="119148" y="164944"/>
                  </a:cubicBezTo>
                  <a:cubicBezTo>
                    <a:pt x="119148" y="165029"/>
                    <a:pt x="118999" y="165327"/>
                    <a:pt x="118701" y="165837"/>
                  </a:cubicBezTo>
                  <a:cubicBezTo>
                    <a:pt x="118404" y="166347"/>
                    <a:pt x="118127" y="166815"/>
                    <a:pt x="117872" y="167240"/>
                  </a:cubicBezTo>
                  <a:lnTo>
                    <a:pt x="117617" y="167878"/>
                  </a:lnTo>
                  <a:lnTo>
                    <a:pt x="117362" y="167751"/>
                  </a:lnTo>
                  <a:cubicBezTo>
                    <a:pt x="117277" y="167665"/>
                    <a:pt x="117192" y="167665"/>
                    <a:pt x="117107" y="167751"/>
                  </a:cubicBezTo>
                  <a:cubicBezTo>
                    <a:pt x="117022" y="168261"/>
                    <a:pt x="116639" y="168814"/>
                    <a:pt x="115959" y="169409"/>
                  </a:cubicBezTo>
                  <a:cubicBezTo>
                    <a:pt x="115278" y="170004"/>
                    <a:pt x="114853" y="170472"/>
                    <a:pt x="114683" y="170812"/>
                  </a:cubicBezTo>
                  <a:cubicBezTo>
                    <a:pt x="113407" y="172768"/>
                    <a:pt x="113024" y="174384"/>
                    <a:pt x="113535" y="175660"/>
                  </a:cubicBezTo>
                  <a:cubicBezTo>
                    <a:pt x="113790" y="176340"/>
                    <a:pt x="114215" y="176765"/>
                    <a:pt x="114810" y="176935"/>
                  </a:cubicBezTo>
                  <a:cubicBezTo>
                    <a:pt x="115066" y="177020"/>
                    <a:pt x="115193" y="176935"/>
                    <a:pt x="115193" y="176680"/>
                  </a:cubicBezTo>
                  <a:cubicBezTo>
                    <a:pt x="115278" y="177446"/>
                    <a:pt x="114810" y="178594"/>
                    <a:pt x="113790" y="180124"/>
                  </a:cubicBezTo>
                  <a:cubicBezTo>
                    <a:pt x="113875" y="180210"/>
                    <a:pt x="114045" y="180337"/>
                    <a:pt x="114300" y="180507"/>
                  </a:cubicBezTo>
                  <a:cubicBezTo>
                    <a:pt x="112854" y="180507"/>
                    <a:pt x="112429" y="181103"/>
                    <a:pt x="113024" y="182293"/>
                  </a:cubicBezTo>
                  <a:cubicBezTo>
                    <a:pt x="130203" y="179232"/>
                    <a:pt x="145171" y="171535"/>
                    <a:pt x="157928" y="159204"/>
                  </a:cubicBezTo>
                  <a:lnTo>
                    <a:pt x="157545" y="159204"/>
                  </a:lnTo>
                  <a:lnTo>
                    <a:pt x="158183" y="158948"/>
                  </a:lnTo>
                  <a:lnTo>
                    <a:pt x="158821" y="158311"/>
                  </a:lnTo>
                  <a:cubicBezTo>
                    <a:pt x="158226" y="157460"/>
                    <a:pt x="156993" y="156950"/>
                    <a:pt x="155122" y="156780"/>
                  </a:cubicBezTo>
                  <a:cubicBezTo>
                    <a:pt x="155207" y="155759"/>
                    <a:pt x="154611" y="154632"/>
                    <a:pt x="153336" y="153399"/>
                  </a:cubicBezTo>
                  <a:cubicBezTo>
                    <a:pt x="152060" y="152166"/>
                    <a:pt x="150912" y="151507"/>
                    <a:pt x="149891" y="151422"/>
                  </a:cubicBezTo>
                  <a:cubicBezTo>
                    <a:pt x="149891" y="151082"/>
                    <a:pt x="149445" y="150614"/>
                    <a:pt x="148552" y="150019"/>
                  </a:cubicBezTo>
                  <a:cubicBezTo>
                    <a:pt x="147659" y="149423"/>
                    <a:pt x="146915" y="149083"/>
                    <a:pt x="146319" y="148998"/>
                  </a:cubicBezTo>
                  <a:cubicBezTo>
                    <a:pt x="145554" y="148828"/>
                    <a:pt x="144406" y="149211"/>
                    <a:pt x="142875" y="150146"/>
                  </a:cubicBezTo>
                  <a:cubicBezTo>
                    <a:pt x="142280" y="150401"/>
                    <a:pt x="142110" y="150614"/>
                    <a:pt x="142365" y="150784"/>
                  </a:cubicBezTo>
                  <a:cubicBezTo>
                    <a:pt x="142110" y="150529"/>
                    <a:pt x="141599" y="150061"/>
                    <a:pt x="140834" y="149381"/>
                  </a:cubicBezTo>
                  <a:cubicBezTo>
                    <a:pt x="140069" y="148701"/>
                    <a:pt x="139388" y="148233"/>
                    <a:pt x="138793" y="147978"/>
                  </a:cubicBezTo>
                  <a:cubicBezTo>
                    <a:pt x="138623" y="147893"/>
                    <a:pt x="138304" y="147850"/>
                    <a:pt x="137836" y="147850"/>
                  </a:cubicBezTo>
                  <a:cubicBezTo>
                    <a:pt x="137369" y="147850"/>
                    <a:pt x="137007" y="147765"/>
                    <a:pt x="136752" y="147595"/>
                  </a:cubicBezTo>
                  <a:cubicBezTo>
                    <a:pt x="136667" y="147510"/>
                    <a:pt x="136412" y="147319"/>
                    <a:pt x="135987" y="147021"/>
                  </a:cubicBezTo>
                  <a:cubicBezTo>
                    <a:pt x="135561" y="146723"/>
                    <a:pt x="135264" y="146532"/>
                    <a:pt x="135094" y="146447"/>
                  </a:cubicBezTo>
                  <a:cubicBezTo>
                    <a:pt x="134923" y="146362"/>
                    <a:pt x="134647" y="146234"/>
                    <a:pt x="134264" y="146064"/>
                  </a:cubicBezTo>
                  <a:cubicBezTo>
                    <a:pt x="133882" y="145894"/>
                    <a:pt x="133563" y="145830"/>
                    <a:pt x="133308" y="145873"/>
                  </a:cubicBezTo>
                  <a:cubicBezTo>
                    <a:pt x="133052" y="145915"/>
                    <a:pt x="132734" y="146022"/>
                    <a:pt x="132351" y="146192"/>
                  </a:cubicBezTo>
                  <a:cubicBezTo>
                    <a:pt x="131968" y="146362"/>
                    <a:pt x="131607" y="146617"/>
                    <a:pt x="131267" y="146957"/>
                  </a:cubicBezTo>
                  <a:cubicBezTo>
                    <a:pt x="130926" y="147297"/>
                    <a:pt x="130735" y="147956"/>
                    <a:pt x="130693" y="148934"/>
                  </a:cubicBezTo>
                  <a:cubicBezTo>
                    <a:pt x="130650" y="149912"/>
                    <a:pt x="130544" y="150529"/>
                    <a:pt x="130374" y="150784"/>
                  </a:cubicBezTo>
                  <a:cubicBezTo>
                    <a:pt x="129693" y="150274"/>
                    <a:pt x="129672" y="149423"/>
                    <a:pt x="130310" y="148233"/>
                  </a:cubicBezTo>
                  <a:cubicBezTo>
                    <a:pt x="130948" y="147042"/>
                    <a:pt x="131011" y="146192"/>
                    <a:pt x="130501" y="145681"/>
                  </a:cubicBezTo>
                  <a:cubicBezTo>
                    <a:pt x="129906" y="145086"/>
                    <a:pt x="129013" y="145065"/>
                    <a:pt x="127822" y="145618"/>
                  </a:cubicBezTo>
                  <a:close/>
                  <a:moveTo>
                    <a:pt x="34480" y="64961"/>
                  </a:moveTo>
                  <a:lnTo>
                    <a:pt x="35336" y="65187"/>
                  </a:lnTo>
                  <a:cubicBezTo>
                    <a:pt x="35251" y="65357"/>
                    <a:pt x="35209" y="65633"/>
                    <a:pt x="35209" y="66016"/>
                  </a:cubicBezTo>
                  <a:cubicBezTo>
                    <a:pt x="35209" y="66399"/>
                    <a:pt x="35209" y="66632"/>
                    <a:pt x="35209" y="66717"/>
                  </a:cubicBezTo>
                  <a:close/>
                  <a:moveTo>
                    <a:pt x="150912" y="52302"/>
                  </a:moveTo>
                  <a:cubicBezTo>
                    <a:pt x="151167" y="52473"/>
                    <a:pt x="151592" y="52685"/>
                    <a:pt x="152188" y="52940"/>
                  </a:cubicBezTo>
                  <a:cubicBezTo>
                    <a:pt x="151677" y="53280"/>
                    <a:pt x="151422" y="53323"/>
                    <a:pt x="151422" y="53068"/>
                  </a:cubicBezTo>
                  <a:cubicBezTo>
                    <a:pt x="151337" y="52983"/>
                    <a:pt x="151231" y="52855"/>
                    <a:pt x="151103" y="52685"/>
                  </a:cubicBezTo>
                  <a:cubicBezTo>
                    <a:pt x="150976" y="52515"/>
                    <a:pt x="150912" y="52387"/>
                    <a:pt x="150912" y="52302"/>
                  </a:cubicBezTo>
                  <a:close/>
                  <a:moveTo>
                    <a:pt x="155377" y="50134"/>
                  </a:moveTo>
                  <a:lnTo>
                    <a:pt x="155377" y="50261"/>
                  </a:lnTo>
                  <a:cubicBezTo>
                    <a:pt x="155377" y="50431"/>
                    <a:pt x="154973" y="50857"/>
                    <a:pt x="154165" y="51537"/>
                  </a:cubicBezTo>
                  <a:cubicBezTo>
                    <a:pt x="153357" y="52217"/>
                    <a:pt x="152868" y="52728"/>
                    <a:pt x="152698" y="53068"/>
                  </a:cubicBezTo>
                  <a:cubicBezTo>
                    <a:pt x="152613" y="52983"/>
                    <a:pt x="152443" y="52940"/>
                    <a:pt x="152188" y="52940"/>
                  </a:cubicBezTo>
                  <a:cubicBezTo>
                    <a:pt x="153123" y="52345"/>
                    <a:pt x="154186" y="51409"/>
                    <a:pt x="155377" y="50134"/>
                  </a:cubicBezTo>
                  <a:close/>
                  <a:moveTo>
                    <a:pt x="89552" y="29085"/>
                  </a:moveTo>
                  <a:cubicBezTo>
                    <a:pt x="89637" y="29085"/>
                    <a:pt x="89914" y="29128"/>
                    <a:pt x="90381" y="29213"/>
                  </a:cubicBezTo>
                  <a:cubicBezTo>
                    <a:pt x="90849" y="29298"/>
                    <a:pt x="91296" y="29383"/>
                    <a:pt x="91721" y="29468"/>
                  </a:cubicBezTo>
                  <a:cubicBezTo>
                    <a:pt x="92146" y="29553"/>
                    <a:pt x="92529" y="29638"/>
                    <a:pt x="92869" y="29723"/>
                  </a:cubicBezTo>
                  <a:cubicBezTo>
                    <a:pt x="91508" y="29553"/>
                    <a:pt x="90403" y="29340"/>
                    <a:pt x="89552" y="29085"/>
                  </a:cubicBezTo>
                  <a:close/>
                  <a:moveTo>
                    <a:pt x="100332" y="24684"/>
                  </a:moveTo>
                  <a:cubicBezTo>
                    <a:pt x="100884" y="24812"/>
                    <a:pt x="101203" y="25131"/>
                    <a:pt x="101288" y="25641"/>
                  </a:cubicBezTo>
                  <a:cubicBezTo>
                    <a:pt x="100863" y="25386"/>
                    <a:pt x="99970" y="25173"/>
                    <a:pt x="98609" y="25003"/>
                  </a:cubicBezTo>
                  <a:cubicBezTo>
                    <a:pt x="99205" y="24663"/>
                    <a:pt x="99779" y="24557"/>
                    <a:pt x="100332" y="24684"/>
                  </a:cubicBezTo>
                  <a:close/>
                  <a:moveTo>
                    <a:pt x="95930" y="24620"/>
                  </a:moveTo>
                  <a:cubicBezTo>
                    <a:pt x="96101" y="24705"/>
                    <a:pt x="96994" y="24833"/>
                    <a:pt x="98609" y="25003"/>
                  </a:cubicBezTo>
                  <a:cubicBezTo>
                    <a:pt x="98099" y="25343"/>
                    <a:pt x="97759" y="25598"/>
                    <a:pt x="97589" y="25768"/>
                  </a:cubicBezTo>
                  <a:lnTo>
                    <a:pt x="97206" y="25513"/>
                  </a:lnTo>
                  <a:cubicBezTo>
                    <a:pt x="97036" y="25258"/>
                    <a:pt x="96802" y="25046"/>
                    <a:pt x="96505" y="24876"/>
                  </a:cubicBezTo>
                  <a:cubicBezTo>
                    <a:pt x="96207" y="24705"/>
                    <a:pt x="96016" y="24620"/>
                    <a:pt x="95930" y="24620"/>
                  </a:cubicBezTo>
                  <a:close/>
                  <a:moveTo>
                    <a:pt x="70927" y="20156"/>
                  </a:moveTo>
                  <a:lnTo>
                    <a:pt x="71183" y="20156"/>
                  </a:lnTo>
                  <a:cubicBezTo>
                    <a:pt x="71183" y="20326"/>
                    <a:pt x="71140" y="20411"/>
                    <a:pt x="71055" y="20411"/>
                  </a:cubicBezTo>
                  <a:close/>
                  <a:moveTo>
                    <a:pt x="89935" y="12629"/>
                  </a:moveTo>
                  <a:cubicBezTo>
                    <a:pt x="87384" y="12969"/>
                    <a:pt x="85470" y="13267"/>
                    <a:pt x="84194" y="13522"/>
                  </a:cubicBezTo>
                  <a:cubicBezTo>
                    <a:pt x="84024" y="14032"/>
                    <a:pt x="84152" y="14543"/>
                    <a:pt x="84577" y="15053"/>
                  </a:cubicBezTo>
                  <a:lnTo>
                    <a:pt x="84577" y="14798"/>
                  </a:lnTo>
                  <a:cubicBezTo>
                    <a:pt x="84662" y="14968"/>
                    <a:pt x="84790" y="15202"/>
                    <a:pt x="84960" y="15499"/>
                  </a:cubicBezTo>
                  <a:cubicBezTo>
                    <a:pt x="85130" y="15797"/>
                    <a:pt x="85257" y="16031"/>
                    <a:pt x="85342" y="16201"/>
                  </a:cubicBezTo>
                  <a:cubicBezTo>
                    <a:pt x="85598" y="16286"/>
                    <a:pt x="86044" y="16350"/>
                    <a:pt x="86682" y="16392"/>
                  </a:cubicBezTo>
                  <a:cubicBezTo>
                    <a:pt x="87320" y="16435"/>
                    <a:pt x="87724" y="16499"/>
                    <a:pt x="87894" y="16584"/>
                  </a:cubicBezTo>
                  <a:cubicBezTo>
                    <a:pt x="88149" y="16669"/>
                    <a:pt x="88340" y="16754"/>
                    <a:pt x="88468" y="16839"/>
                  </a:cubicBezTo>
                  <a:cubicBezTo>
                    <a:pt x="88595" y="16924"/>
                    <a:pt x="88914" y="17136"/>
                    <a:pt x="89425" y="17477"/>
                  </a:cubicBezTo>
                  <a:cubicBezTo>
                    <a:pt x="89935" y="17817"/>
                    <a:pt x="90169" y="18072"/>
                    <a:pt x="90126" y="18242"/>
                  </a:cubicBezTo>
                  <a:cubicBezTo>
                    <a:pt x="90084" y="18412"/>
                    <a:pt x="89977" y="18625"/>
                    <a:pt x="89807" y="18880"/>
                  </a:cubicBezTo>
                  <a:cubicBezTo>
                    <a:pt x="89637" y="18965"/>
                    <a:pt x="89254" y="19135"/>
                    <a:pt x="88659" y="19390"/>
                  </a:cubicBezTo>
                  <a:cubicBezTo>
                    <a:pt x="88064" y="19645"/>
                    <a:pt x="87532" y="19879"/>
                    <a:pt x="87065" y="20092"/>
                  </a:cubicBezTo>
                  <a:cubicBezTo>
                    <a:pt x="86597" y="20304"/>
                    <a:pt x="86320" y="20453"/>
                    <a:pt x="86235" y="20538"/>
                  </a:cubicBezTo>
                  <a:cubicBezTo>
                    <a:pt x="85980" y="20963"/>
                    <a:pt x="85980" y="21644"/>
                    <a:pt x="86235" y="22579"/>
                  </a:cubicBezTo>
                  <a:cubicBezTo>
                    <a:pt x="86491" y="23515"/>
                    <a:pt x="86405" y="24153"/>
                    <a:pt x="85980" y="24493"/>
                  </a:cubicBezTo>
                  <a:cubicBezTo>
                    <a:pt x="85555" y="24068"/>
                    <a:pt x="85130" y="23281"/>
                    <a:pt x="84705" y="22133"/>
                  </a:cubicBezTo>
                  <a:cubicBezTo>
                    <a:pt x="84279" y="20985"/>
                    <a:pt x="83939" y="20241"/>
                    <a:pt x="83684" y="19900"/>
                  </a:cubicBezTo>
                  <a:cubicBezTo>
                    <a:pt x="84364" y="20666"/>
                    <a:pt x="83089" y="20921"/>
                    <a:pt x="79857" y="20666"/>
                  </a:cubicBezTo>
                  <a:lnTo>
                    <a:pt x="78837" y="20538"/>
                  </a:lnTo>
                  <a:cubicBezTo>
                    <a:pt x="78496" y="20538"/>
                    <a:pt x="77858" y="20623"/>
                    <a:pt x="76923" y="20793"/>
                  </a:cubicBezTo>
                  <a:cubicBezTo>
                    <a:pt x="75988" y="20963"/>
                    <a:pt x="75307" y="21006"/>
                    <a:pt x="74882" y="20921"/>
                  </a:cubicBezTo>
                  <a:cubicBezTo>
                    <a:pt x="74287" y="20921"/>
                    <a:pt x="73053" y="20666"/>
                    <a:pt x="71183" y="20156"/>
                  </a:cubicBezTo>
                  <a:cubicBezTo>
                    <a:pt x="71778" y="18710"/>
                    <a:pt x="71990" y="17647"/>
                    <a:pt x="71820" y="16966"/>
                  </a:cubicBezTo>
                  <a:cubicBezTo>
                    <a:pt x="72246" y="16966"/>
                    <a:pt x="72543" y="16881"/>
                    <a:pt x="72713" y="16711"/>
                  </a:cubicBezTo>
                  <a:lnTo>
                    <a:pt x="71948" y="16329"/>
                  </a:lnTo>
                  <a:cubicBezTo>
                    <a:pt x="71693" y="16414"/>
                    <a:pt x="70630" y="16796"/>
                    <a:pt x="68759" y="17477"/>
                  </a:cubicBezTo>
                  <a:cubicBezTo>
                    <a:pt x="68929" y="17732"/>
                    <a:pt x="69269" y="18136"/>
                    <a:pt x="69779" y="18689"/>
                  </a:cubicBezTo>
                  <a:cubicBezTo>
                    <a:pt x="70290" y="19241"/>
                    <a:pt x="70672" y="19730"/>
                    <a:pt x="70927" y="20156"/>
                  </a:cubicBezTo>
                  <a:cubicBezTo>
                    <a:pt x="69056" y="19645"/>
                    <a:pt x="67908" y="19730"/>
                    <a:pt x="67483" y="20411"/>
                  </a:cubicBezTo>
                  <a:cubicBezTo>
                    <a:pt x="67483" y="20496"/>
                    <a:pt x="67100" y="20496"/>
                    <a:pt x="66335" y="20411"/>
                  </a:cubicBezTo>
                  <a:cubicBezTo>
                    <a:pt x="64209" y="20326"/>
                    <a:pt x="63188" y="20623"/>
                    <a:pt x="63273" y="21304"/>
                  </a:cubicBezTo>
                  <a:cubicBezTo>
                    <a:pt x="63358" y="21644"/>
                    <a:pt x="63741" y="22154"/>
                    <a:pt x="64421" y="22834"/>
                  </a:cubicBezTo>
                  <a:cubicBezTo>
                    <a:pt x="64421" y="23600"/>
                    <a:pt x="64379" y="23983"/>
                    <a:pt x="64294" y="23983"/>
                  </a:cubicBezTo>
                  <a:cubicBezTo>
                    <a:pt x="61998" y="22112"/>
                    <a:pt x="60722" y="21134"/>
                    <a:pt x="60467" y="21049"/>
                  </a:cubicBezTo>
                  <a:cubicBezTo>
                    <a:pt x="45839" y="28107"/>
                    <a:pt x="34103" y="38653"/>
                    <a:pt x="25258" y="52685"/>
                  </a:cubicBezTo>
                  <a:cubicBezTo>
                    <a:pt x="25343" y="52855"/>
                    <a:pt x="25450" y="53323"/>
                    <a:pt x="25577" y="54088"/>
                  </a:cubicBezTo>
                  <a:cubicBezTo>
                    <a:pt x="25705" y="54854"/>
                    <a:pt x="25854" y="55215"/>
                    <a:pt x="26024" y="55173"/>
                  </a:cubicBezTo>
                  <a:cubicBezTo>
                    <a:pt x="26194" y="55130"/>
                    <a:pt x="26662" y="54939"/>
                    <a:pt x="27427" y="54599"/>
                  </a:cubicBezTo>
                  <a:cubicBezTo>
                    <a:pt x="28192" y="55364"/>
                    <a:pt x="28320" y="56257"/>
                    <a:pt x="27810" y="57278"/>
                  </a:cubicBezTo>
                  <a:cubicBezTo>
                    <a:pt x="27980" y="57107"/>
                    <a:pt x="29511" y="58000"/>
                    <a:pt x="32402" y="59956"/>
                  </a:cubicBezTo>
                  <a:lnTo>
                    <a:pt x="34480" y="64961"/>
                  </a:lnTo>
                  <a:lnTo>
                    <a:pt x="32912" y="64549"/>
                  </a:lnTo>
                  <a:cubicBezTo>
                    <a:pt x="32657" y="65059"/>
                    <a:pt x="32679" y="65910"/>
                    <a:pt x="32976" y="67100"/>
                  </a:cubicBezTo>
                  <a:cubicBezTo>
                    <a:pt x="33274" y="68291"/>
                    <a:pt x="33763" y="68886"/>
                    <a:pt x="34443" y="68886"/>
                  </a:cubicBezTo>
                  <a:cubicBezTo>
                    <a:pt x="33763" y="68886"/>
                    <a:pt x="33316" y="69609"/>
                    <a:pt x="33104" y="71055"/>
                  </a:cubicBezTo>
                  <a:cubicBezTo>
                    <a:pt x="32891" y="72501"/>
                    <a:pt x="32785" y="74138"/>
                    <a:pt x="32785" y="75966"/>
                  </a:cubicBezTo>
                  <a:cubicBezTo>
                    <a:pt x="32785" y="77795"/>
                    <a:pt x="32742" y="78879"/>
                    <a:pt x="32657" y="79219"/>
                  </a:cubicBezTo>
                  <a:lnTo>
                    <a:pt x="32912" y="79347"/>
                  </a:lnTo>
                  <a:cubicBezTo>
                    <a:pt x="32657" y="80452"/>
                    <a:pt x="32912" y="82047"/>
                    <a:pt x="33678" y="84130"/>
                  </a:cubicBezTo>
                  <a:cubicBezTo>
                    <a:pt x="34443" y="86214"/>
                    <a:pt x="35464" y="87086"/>
                    <a:pt x="36739" y="86745"/>
                  </a:cubicBezTo>
                  <a:cubicBezTo>
                    <a:pt x="36399" y="88276"/>
                    <a:pt x="36612" y="89169"/>
                    <a:pt x="37377" y="89424"/>
                  </a:cubicBezTo>
                  <a:cubicBezTo>
                    <a:pt x="37292" y="89765"/>
                    <a:pt x="37292" y="90105"/>
                    <a:pt x="37377" y="90445"/>
                  </a:cubicBezTo>
                  <a:cubicBezTo>
                    <a:pt x="37462" y="90785"/>
                    <a:pt x="37654" y="91147"/>
                    <a:pt x="37951" y="91529"/>
                  </a:cubicBezTo>
                  <a:cubicBezTo>
                    <a:pt x="38249" y="91912"/>
                    <a:pt x="38504" y="92210"/>
                    <a:pt x="38717" y="92422"/>
                  </a:cubicBezTo>
                  <a:cubicBezTo>
                    <a:pt x="38929" y="92635"/>
                    <a:pt x="39248" y="92954"/>
                    <a:pt x="39673" y="93379"/>
                  </a:cubicBezTo>
                  <a:cubicBezTo>
                    <a:pt x="40099" y="93804"/>
                    <a:pt x="40354" y="94059"/>
                    <a:pt x="40439" y="94144"/>
                  </a:cubicBezTo>
                  <a:cubicBezTo>
                    <a:pt x="42820" y="95080"/>
                    <a:pt x="44564" y="96313"/>
                    <a:pt x="45669" y="97844"/>
                  </a:cubicBezTo>
                  <a:cubicBezTo>
                    <a:pt x="46009" y="98354"/>
                    <a:pt x="46456" y="99396"/>
                    <a:pt x="47009" y="100969"/>
                  </a:cubicBezTo>
                  <a:cubicBezTo>
                    <a:pt x="47561" y="102543"/>
                    <a:pt x="48220" y="103627"/>
                    <a:pt x="48986" y="104222"/>
                  </a:cubicBezTo>
                  <a:cubicBezTo>
                    <a:pt x="48816" y="104732"/>
                    <a:pt x="49241" y="105647"/>
                    <a:pt x="50262" y="106965"/>
                  </a:cubicBezTo>
                  <a:cubicBezTo>
                    <a:pt x="51282" y="108283"/>
                    <a:pt x="51750" y="109367"/>
                    <a:pt x="51665" y="110218"/>
                  </a:cubicBezTo>
                  <a:cubicBezTo>
                    <a:pt x="51580" y="110218"/>
                    <a:pt x="51473" y="110239"/>
                    <a:pt x="51346" y="110282"/>
                  </a:cubicBezTo>
                  <a:cubicBezTo>
                    <a:pt x="51218" y="110324"/>
                    <a:pt x="51112" y="110345"/>
                    <a:pt x="51027" y="110345"/>
                  </a:cubicBezTo>
                  <a:cubicBezTo>
                    <a:pt x="51282" y="111026"/>
                    <a:pt x="51984" y="111706"/>
                    <a:pt x="53132" y="112386"/>
                  </a:cubicBezTo>
                  <a:cubicBezTo>
                    <a:pt x="54280" y="113067"/>
                    <a:pt x="54981" y="113662"/>
                    <a:pt x="55237" y="114172"/>
                  </a:cubicBezTo>
                  <a:cubicBezTo>
                    <a:pt x="55407" y="114428"/>
                    <a:pt x="55513" y="114874"/>
                    <a:pt x="55556" y="115512"/>
                  </a:cubicBezTo>
                  <a:cubicBezTo>
                    <a:pt x="55598" y="116150"/>
                    <a:pt x="55726" y="116660"/>
                    <a:pt x="55938" y="117043"/>
                  </a:cubicBezTo>
                  <a:cubicBezTo>
                    <a:pt x="56151" y="117425"/>
                    <a:pt x="56512" y="117532"/>
                    <a:pt x="57023" y="117362"/>
                  </a:cubicBezTo>
                  <a:cubicBezTo>
                    <a:pt x="57278" y="115320"/>
                    <a:pt x="56172" y="112429"/>
                    <a:pt x="53706" y="108687"/>
                  </a:cubicBezTo>
                  <a:cubicBezTo>
                    <a:pt x="52345" y="106391"/>
                    <a:pt x="51580" y="105073"/>
                    <a:pt x="51410" y="104732"/>
                  </a:cubicBezTo>
                  <a:cubicBezTo>
                    <a:pt x="51154" y="104307"/>
                    <a:pt x="50921" y="103606"/>
                    <a:pt x="50708" y="102628"/>
                  </a:cubicBezTo>
                  <a:cubicBezTo>
                    <a:pt x="50495" y="101650"/>
                    <a:pt x="50304" y="100990"/>
                    <a:pt x="50134" y="100650"/>
                  </a:cubicBezTo>
                  <a:cubicBezTo>
                    <a:pt x="52430" y="101416"/>
                    <a:pt x="53536" y="101968"/>
                    <a:pt x="53451" y="102309"/>
                  </a:cubicBezTo>
                  <a:cubicBezTo>
                    <a:pt x="53025" y="103159"/>
                    <a:pt x="54131" y="105370"/>
                    <a:pt x="56767" y="108942"/>
                  </a:cubicBezTo>
                  <a:cubicBezTo>
                    <a:pt x="56938" y="109197"/>
                    <a:pt x="57363" y="109623"/>
                    <a:pt x="58043" y="110218"/>
                  </a:cubicBezTo>
                  <a:cubicBezTo>
                    <a:pt x="58723" y="110813"/>
                    <a:pt x="59191" y="111323"/>
                    <a:pt x="59446" y="111749"/>
                  </a:cubicBezTo>
                  <a:cubicBezTo>
                    <a:pt x="59701" y="112089"/>
                    <a:pt x="60105" y="112705"/>
                    <a:pt x="60658" y="113598"/>
                  </a:cubicBezTo>
                  <a:cubicBezTo>
                    <a:pt x="61211" y="114491"/>
                    <a:pt x="61658" y="115150"/>
                    <a:pt x="61998" y="115576"/>
                  </a:cubicBezTo>
                  <a:cubicBezTo>
                    <a:pt x="61913" y="115576"/>
                    <a:pt x="61785" y="115661"/>
                    <a:pt x="61615" y="115831"/>
                  </a:cubicBezTo>
                  <a:cubicBezTo>
                    <a:pt x="61445" y="116001"/>
                    <a:pt x="61317" y="116128"/>
                    <a:pt x="61232" y="116213"/>
                  </a:cubicBezTo>
                  <a:cubicBezTo>
                    <a:pt x="61572" y="116384"/>
                    <a:pt x="61955" y="116596"/>
                    <a:pt x="62380" y="116851"/>
                  </a:cubicBezTo>
                  <a:cubicBezTo>
                    <a:pt x="62806" y="117106"/>
                    <a:pt x="63146" y="117298"/>
                    <a:pt x="63401" y="117425"/>
                  </a:cubicBezTo>
                  <a:cubicBezTo>
                    <a:pt x="63656" y="117553"/>
                    <a:pt x="63975" y="117766"/>
                    <a:pt x="64358" y="118063"/>
                  </a:cubicBezTo>
                  <a:cubicBezTo>
                    <a:pt x="64740" y="118361"/>
                    <a:pt x="65059" y="118680"/>
                    <a:pt x="65314" y="119020"/>
                  </a:cubicBezTo>
                  <a:cubicBezTo>
                    <a:pt x="66675" y="120551"/>
                    <a:pt x="67526" y="121954"/>
                    <a:pt x="67866" y="123230"/>
                  </a:cubicBezTo>
                  <a:cubicBezTo>
                    <a:pt x="67951" y="123570"/>
                    <a:pt x="67972" y="124229"/>
                    <a:pt x="67930" y="125207"/>
                  </a:cubicBezTo>
                  <a:cubicBezTo>
                    <a:pt x="67887" y="126185"/>
                    <a:pt x="67951" y="126887"/>
                    <a:pt x="68121" y="127312"/>
                  </a:cubicBezTo>
                  <a:cubicBezTo>
                    <a:pt x="68291" y="127822"/>
                    <a:pt x="68546" y="128290"/>
                    <a:pt x="68886" y="128715"/>
                  </a:cubicBezTo>
                  <a:cubicBezTo>
                    <a:pt x="69226" y="129140"/>
                    <a:pt x="69715" y="129565"/>
                    <a:pt x="70353" y="129991"/>
                  </a:cubicBezTo>
                  <a:cubicBezTo>
                    <a:pt x="70991" y="130416"/>
                    <a:pt x="71480" y="130714"/>
                    <a:pt x="71820" y="130884"/>
                  </a:cubicBezTo>
                  <a:cubicBezTo>
                    <a:pt x="72161" y="131054"/>
                    <a:pt x="72777" y="131330"/>
                    <a:pt x="73670" y="131713"/>
                  </a:cubicBezTo>
                  <a:cubicBezTo>
                    <a:pt x="74563" y="132096"/>
                    <a:pt x="75052" y="132329"/>
                    <a:pt x="75137" y="132414"/>
                  </a:cubicBezTo>
                  <a:cubicBezTo>
                    <a:pt x="75307" y="132500"/>
                    <a:pt x="76073" y="132967"/>
                    <a:pt x="77433" y="133818"/>
                  </a:cubicBezTo>
                  <a:cubicBezTo>
                    <a:pt x="78794" y="134668"/>
                    <a:pt x="79857" y="135263"/>
                    <a:pt x="80622" y="135604"/>
                  </a:cubicBezTo>
                  <a:cubicBezTo>
                    <a:pt x="81473" y="135944"/>
                    <a:pt x="82175" y="136135"/>
                    <a:pt x="82727" y="136178"/>
                  </a:cubicBezTo>
                  <a:cubicBezTo>
                    <a:pt x="83280" y="136220"/>
                    <a:pt x="83960" y="136114"/>
                    <a:pt x="84768" y="135859"/>
                  </a:cubicBezTo>
                  <a:cubicBezTo>
                    <a:pt x="85576" y="135604"/>
                    <a:pt x="86235" y="135434"/>
                    <a:pt x="86746" y="135349"/>
                  </a:cubicBezTo>
                  <a:cubicBezTo>
                    <a:pt x="88106" y="135093"/>
                    <a:pt x="89403" y="135774"/>
                    <a:pt x="90636" y="137390"/>
                  </a:cubicBezTo>
                  <a:cubicBezTo>
                    <a:pt x="91870" y="139005"/>
                    <a:pt x="92826" y="139983"/>
                    <a:pt x="93507" y="140324"/>
                  </a:cubicBezTo>
                  <a:cubicBezTo>
                    <a:pt x="96994" y="142025"/>
                    <a:pt x="99502" y="142492"/>
                    <a:pt x="101033" y="141727"/>
                  </a:cubicBezTo>
                  <a:cubicBezTo>
                    <a:pt x="101033" y="142492"/>
                    <a:pt x="101628" y="143683"/>
                    <a:pt x="102819" y="145299"/>
                  </a:cubicBezTo>
                  <a:cubicBezTo>
                    <a:pt x="103074" y="145639"/>
                    <a:pt x="103351" y="146128"/>
                    <a:pt x="103648" y="146766"/>
                  </a:cubicBezTo>
                  <a:cubicBezTo>
                    <a:pt x="103946" y="147404"/>
                    <a:pt x="104180" y="147850"/>
                    <a:pt x="104350" y="148105"/>
                  </a:cubicBezTo>
                  <a:cubicBezTo>
                    <a:pt x="104775" y="148701"/>
                    <a:pt x="105583" y="149381"/>
                    <a:pt x="106774" y="150146"/>
                  </a:cubicBezTo>
                  <a:cubicBezTo>
                    <a:pt x="107964" y="150912"/>
                    <a:pt x="108772" y="151592"/>
                    <a:pt x="109197" y="152187"/>
                  </a:cubicBezTo>
                  <a:cubicBezTo>
                    <a:pt x="109708" y="151932"/>
                    <a:pt x="110090" y="151550"/>
                    <a:pt x="110346" y="151039"/>
                  </a:cubicBezTo>
                  <a:cubicBezTo>
                    <a:pt x="111451" y="154016"/>
                    <a:pt x="112472" y="155462"/>
                    <a:pt x="113407" y="155377"/>
                  </a:cubicBezTo>
                  <a:lnTo>
                    <a:pt x="114294" y="154490"/>
                  </a:lnTo>
                  <a:lnTo>
                    <a:pt x="114810" y="151805"/>
                  </a:lnTo>
                  <a:lnTo>
                    <a:pt x="115576" y="151294"/>
                  </a:lnTo>
                  <a:cubicBezTo>
                    <a:pt x="116001" y="150954"/>
                    <a:pt x="116214" y="150742"/>
                    <a:pt x="116214" y="150657"/>
                  </a:cubicBezTo>
                  <a:cubicBezTo>
                    <a:pt x="115703" y="150146"/>
                    <a:pt x="115321" y="150274"/>
                    <a:pt x="115066" y="151039"/>
                  </a:cubicBezTo>
                  <a:cubicBezTo>
                    <a:pt x="112514" y="152230"/>
                    <a:pt x="110473" y="151294"/>
                    <a:pt x="108942" y="148233"/>
                  </a:cubicBezTo>
                  <a:cubicBezTo>
                    <a:pt x="108772" y="147978"/>
                    <a:pt x="108581" y="147637"/>
                    <a:pt x="108368" y="147212"/>
                  </a:cubicBezTo>
                  <a:cubicBezTo>
                    <a:pt x="108156" y="146787"/>
                    <a:pt x="107943" y="146277"/>
                    <a:pt x="107730" y="145681"/>
                  </a:cubicBezTo>
                  <a:cubicBezTo>
                    <a:pt x="107518" y="145086"/>
                    <a:pt x="107454" y="144597"/>
                    <a:pt x="107539" y="144214"/>
                  </a:cubicBezTo>
                  <a:cubicBezTo>
                    <a:pt x="107624" y="143832"/>
                    <a:pt x="107879" y="143640"/>
                    <a:pt x="108304" y="143640"/>
                  </a:cubicBezTo>
                  <a:cubicBezTo>
                    <a:pt x="109240" y="143640"/>
                    <a:pt x="109772" y="143577"/>
                    <a:pt x="109899" y="143449"/>
                  </a:cubicBezTo>
                  <a:cubicBezTo>
                    <a:pt x="110027" y="143321"/>
                    <a:pt x="109920" y="143066"/>
                    <a:pt x="109580" y="142684"/>
                  </a:cubicBezTo>
                  <a:cubicBezTo>
                    <a:pt x="109240" y="142301"/>
                    <a:pt x="109070" y="141982"/>
                    <a:pt x="109070" y="141727"/>
                  </a:cubicBezTo>
                  <a:cubicBezTo>
                    <a:pt x="108985" y="141387"/>
                    <a:pt x="108921" y="140855"/>
                    <a:pt x="108879" y="140132"/>
                  </a:cubicBezTo>
                  <a:cubicBezTo>
                    <a:pt x="108836" y="139409"/>
                    <a:pt x="108772" y="138878"/>
                    <a:pt x="108687" y="138538"/>
                  </a:cubicBezTo>
                  <a:lnTo>
                    <a:pt x="108049" y="137772"/>
                  </a:lnTo>
                  <a:cubicBezTo>
                    <a:pt x="107624" y="137262"/>
                    <a:pt x="107135" y="136688"/>
                    <a:pt x="106582" y="136050"/>
                  </a:cubicBezTo>
                  <a:cubicBezTo>
                    <a:pt x="106030" y="135412"/>
                    <a:pt x="105711" y="135008"/>
                    <a:pt x="105626" y="134838"/>
                  </a:cubicBezTo>
                  <a:cubicBezTo>
                    <a:pt x="105285" y="135689"/>
                    <a:pt x="104584" y="136050"/>
                    <a:pt x="103521" y="135923"/>
                  </a:cubicBezTo>
                  <a:cubicBezTo>
                    <a:pt x="102458" y="135795"/>
                    <a:pt x="101671" y="135391"/>
                    <a:pt x="101161" y="134711"/>
                  </a:cubicBezTo>
                  <a:cubicBezTo>
                    <a:pt x="101246" y="134881"/>
                    <a:pt x="101225" y="135157"/>
                    <a:pt x="101097" y="135540"/>
                  </a:cubicBezTo>
                  <a:cubicBezTo>
                    <a:pt x="100969" y="135923"/>
                    <a:pt x="100906" y="136199"/>
                    <a:pt x="100906" y="136369"/>
                  </a:cubicBezTo>
                  <a:cubicBezTo>
                    <a:pt x="99715" y="136369"/>
                    <a:pt x="98992" y="136327"/>
                    <a:pt x="98737" y="136241"/>
                  </a:cubicBezTo>
                  <a:cubicBezTo>
                    <a:pt x="98822" y="135731"/>
                    <a:pt x="98950" y="134838"/>
                    <a:pt x="99120" y="133563"/>
                  </a:cubicBezTo>
                  <a:cubicBezTo>
                    <a:pt x="99290" y="132287"/>
                    <a:pt x="99460" y="131351"/>
                    <a:pt x="99630" y="130756"/>
                  </a:cubicBezTo>
                  <a:cubicBezTo>
                    <a:pt x="99715" y="130331"/>
                    <a:pt x="99949" y="129757"/>
                    <a:pt x="100332" y="129034"/>
                  </a:cubicBezTo>
                  <a:cubicBezTo>
                    <a:pt x="100714" y="128311"/>
                    <a:pt x="101054" y="127652"/>
                    <a:pt x="101352" y="127057"/>
                  </a:cubicBezTo>
                  <a:cubicBezTo>
                    <a:pt x="101650" y="126461"/>
                    <a:pt x="101841" y="125866"/>
                    <a:pt x="101926" y="125271"/>
                  </a:cubicBezTo>
                  <a:cubicBezTo>
                    <a:pt x="102011" y="124675"/>
                    <a:pt x="101820" y="124229"/>
                    <a:pt x="101352" y="123931"/>
                  </a:cubicBezTo>
                  <a:cubicBezTo>
                    <a:pt x="100884" y="123634"/>
                    <a:pt x="100098" y="123527"/>
                    <a:pt x="98992" y="123612"/>
                  </a:cubicBezTo>
                  <a:cubicBezTo>
                    <a:pt x="97291" y="123697"/>
                    <a:pt x="96058" y="124633"/>
                    <a:pt x="95293" y="126419"/>
                  </a:cubicBezTo>
                  <a:cubicBezTo>
                    <a:pt x="95208" y="126674"/>
                    <a:pt x="95080" y="127163"/>
                    <a:pt x="94910" y="127886"/>
                  </a:cubicBezTo>
                  <a:cubicBezTo>
                    <a:pt x="94740" y="128609"/>
                    <a:pt x="94527" y="129140"/>
                    <a:pt x="94272" y="129480"/>
                  </a:cubicBezTo>
                  <a:cubicBezTo>
                    <a:pt x="94017" y="129821"/>
                    <a:pt x="93634" y="130118"/>
                    <a:pt x="93124" y="130373"/>
                  </a:cubicBezTo>
                  <a:cubicBezTo>
                    <a:pt x="92444" y="130629"/>
                    <a:pt x="91296" y="130714"/>
                    <a:pt x="89680" y="130629"/>
                  </a:cubicBezTo>
                  <a:cubicBezTo>
                    <a:pt x="88064" y="130543"/>
                    <a:pt x="86958" y="130331"/>
                    <a:pt x="86363" y="129991"/>
                  </a:cubicBezTo>
                  <a:cubicBezTo>
                    <a:pt x="85172" y="129310"/>
                    <a:pt x="84152" y="128013"/>
                    <a:pt x="83301" y="126100"/>
                  </a:cubicBezTo>
                  <a:cubicBezTo>
                    <a:pt x="82451" y="124186"/>
                    <a:pt x="81983" y="122422"/>
                    <a:pt x="81898" y="120806"/>
                  </a:cubicBezTo>
                  <a:cubicBezTo>
                    <a:pt x="81898" y="119955"/>
                    <a:pt x="82026" y="118786"/>
                    <a:pt x="82281" y="117298"/>
                  </a:cubicBezTo>
                  <a:cubicBezTo>
                    <a:pt x="82536" y="115809"/>
                    <a:pt x="82664" y="114661"/>
                    <a:pt x="82664" y="113853"/>
                  </a:cubicBezTo>
                  <a:cubicBezTo>
                    <a:pt x="82664" y="113046"/>
                    <a:pt x="82408" y="111919"/>
                    <a:pt x="81898" y="110473"/>
                  </a:cubicBezTo>
                  <a:cubicBezTo>
                    <a:pt x="82153" y="110303"/>
                    <a:pt x="82578" y="109856"/>
                    <a:pt x="83174" y="109133"/>
                  </a:cubicBezTo>
                  <a:cubicBezTo>
                    <a:pt x="83769" y="108411"/>
                    <a:pt x="84237" y="107922"/>
                    <a:pt x="84577" y="107666"/>
                  </a:cubicBezTo>
                  <a:cubicBezTo>
                    <a:pt x="84747" y="107496"/>
                    <a:pt x="84960" y="107411"/>
                    <a:pt x="85215" y="107411"/>
                  </a:cubicBezTo>
                  <a:cubicBezTo>
                    <a:pt x="85470" y="107411"/>
                    <a:pt x="85683" y="107411"/>
                    <a:pt x="85853" y="107411"/>
                  </a:cubicBezTo>
                  <a:cubicBezTo>
                    <a:pt x="86023" y="107411"/>
                    <a:pt x="86193" y="107326"/>
                    <a:pt x="86363" y="107156"/>
                  </a:cubicBezTo>
                  <a:cubicBezTo>
                    <a:pt x="86533" y="106986"/>
                    <a:pt x="86661" y="106731"/>
                    <a:pt x="86746" y="106391"/>
                  </a:cubicBezTo>
                  <a:cubicBezTo>
                    <a:pt x="86661" y="106306"/>
                    <a:pt x="86491" y="106178"/>
                    <a:pt x="86235" y="106008"/>
                  </a:cubicBezTo>
                  <a:cubicBezTo>
                    <a:pt x="85980" y="105753"/>
                    <a:pt x="85810" y="105625"/>
                    <a:pt x="85725" y="105625"/>
                  </a:cubicBezTo>
                  <a:cubicBezTo>
                    <a:pt x="86065" y="105881"/>
                    <a:pt x="86873" y="105923"/>
                    <a:pt x="88149" y="105753"/>
                  </a:cubicBezTo>
                  <a:cubicBezTo>
                    <a:pt x="89425" y="105583"/>
                    <a:pt x="90233" y="105498"/>
                    <a:pt x="90573" y="105498"/>
                  </a:cubicBezTo>
                  <a:cubicBezTo>
                    <a:pt x="90573" y="105413"/>
                    <a:pt x="91508" y="105413"/>
                    <a:pt x="93379" y="105498"/>
                  </a:cubicBezTo>
                  <a:cubicBezTo>
                    <a:pt x="94825" y="106603"/>
                    <a:pt x="95845" y="106518"/>
                    <a:pt x="96441" y="105243"/>
                  </a:cubicBezTo>
                  <a:cubicBezTo>
                    <a:pt x="96441" y="105158"/>
                    <a:pt x="96334" y="104711"/>
                    <a:pt x="96122" y="103903"/>
                  </a:cubicBezTo>
                  <a:cubicBezTo>
                    <a:pt x="95909" y="103095"/>
                    <a:pt x="95888" y="102479"/>
                    <a:pt x="96058" y="102054"/>
                  </a:cubicBezTo>
                  <a:cubicBezTo>
                    <a:pt x="96483" y="104520"/>
                    <a:pt x="97844" y="104945"/>
                    <a:pt x="100140" y="103329"/>
                  </a:cubicBezTo>
                  <a:cubicBezTo>
                    <a:pt x="100395" y="103669"/>
                    <a:pt x="101097" y="103925"/>
                    <a:pt x="102245" y="104095"/>
                  </a:cubicBezTo>
                  <a:cubicBezTo>
                    <a:pt x="103393" y="104265"/>
                    <a:pt x="104180" y="104477"/>
                    <a:pt x="104605" y="104732"/>
                  </a:cubicBezTo>
                  <a:cubicBezTo>
                    <a:pt x="104860" y="104903"/>
                    <a:pt x="105158" y="105136"/>
                    <a:pt x="105498" y="105434"/>
                  </a:cubicBezTo>
                  <a:cubicBezTo>
                    <a:pt x="105838" y="105732"/>
                    <a:pt x="106093" y="105944"/>
                    <a:pt x="106263" y="106072"/>
                  </a:cubicBezTo>
                  <a:cubicBezTo>
                    <a:pt x="106433" y="106199"/>
                    <a:pt x="106689" y="106221"/>
                    <a:pt x="107029" y="106136"/>
                  </a:cubicBezTo>
                  <a:cubicBezTo>
                    <a:pt x="107369" y="106051"/>
                    <a:pt x="107752" y="105753"/>
                    <a:pt x="108177" y="105243"/>
                  </a:cubicBezTo>
                  <a:cubicBezTo>
                    <a:pt x="109112" y="106688"/>
                    <a:pt x="109665" y="107752"/>
                    <a:pt x="109835" y="108432"/>
                  </a:cubicBezTo>
                  <a:cubicBezTo>
                    <a:pt x="110771" y="112089"/>
                    <a:pt x="111621" y="114130"/>
                    <a:pt x="112387" y="114555"/>
                  </a:cubicBezTo>
                  <a:cubicBezTo>
                    <a:pt x="113067" y="114725"/>
                    <a:pt x="113599" y="114810"/>
                    <a:pt x="113981" y="114810"/>
                  </a:cubicBezTo>
                  <a:cubicBezTo>
                    <a:pt x="114364" y="114810"/>
                    <a:pt x="114577" y="114364"/>
                    <a:pt x="114619" y="113471"/>
                  </a:cubicBezTo>
                  <a:cubicBezTo>
                    <a:pt x="114662" y="112578"/>
                    <a:pt x="114662" y="111919"/>
                    <a:pt x="114619" y="111493"/>
                  </a:cubicBezTo>
                  <a:cubicBezTo>
                    <a:pt x="114577" y="111068"/>
                    <a:pt x="114513" y="110515"/>
                    <a:pt x="114428" y="109835"/>
                  </a:cubicBezTo>
                  <a:lnTo>
                    <a:pt x="114173" y="105115"/>
                  </a:lnTo>
                  <a:cubicBezTo>
                    <a:pt x="112812" y="104860"/>
                    <a:pt x="111961" y="104328"/>
                    <a:pt x="111621" y="103521"/>
                  </a:cubicBezTo>
                  <a:cubicBezTo>
                    <a:pt x="111281" y="102713"/>
                    <a:pt x="111345" y="101862"/>
                    <a:pt x="111813" y="100969"/>
                  </a:cubicBezTo>
                  <a:cubicBezTo>
                    <a:pt x="112280" y="100076"/>
                    <a:pt x="112982" y="99247"/>
                    <a:pt x="113917" y="98482"/>
                  </a:cubicBezTo>
                  <a:cubicBezTo>
                    <a:pt x="114002" y="98397"/>
                    <a:pt x="114704" y="98056"/>
                    <a:pt x="116022" y="97461"/>
                  </a:cubicBezTo>
                  <a:cubicBezTo>
                    <a:pt x="117340" y="96866"/>
                    <a:pt x="118255" y="96356"/>
                    <a:pt x="118765" y="95930"/>
                  </a:cubicBezTo>
                  <a:cubicBezTo>
                    <a:pt x="120806" y="94314"/>
                    <a:pt x="121529" y="92656"/>
                    <a:pt x="120934" y="90955"/>
                  </a:cubicBezTo>
                  <a:cubicBezTo>
                    <a:pt x="121699" y="91125"/>
                    <a:pt x="122167" y="90743"/>
                    <a:pt x="122337" y="89807"/>
                  </a:cubicBezTo>
                  <a:lnTo>
                    <a:pt x="121699" y="89424"/>
                  </a:lnTo>
                  <a:cubicBezTo>
                    <a:pt x="121359" y="89169"/>
                    <a:pt x="121019" y="88935"/>
                    <a:pt x="120678" y="88723"/>
                  </a:cubicBezTo>
                  <a:cubicBezTo>
                    <a:pt x="120338" y="88510"/>
                    <a:pt x="120126" y="88446"/>
                    <a:pt x="120041" y="88531"/>
                  </a:cubicBezTo>
                  <a:cubicBezTo>
                    <a:pt x="120976" y="87936"/>
                    <a:pt x="121061" y="87171"/>
                    <a:pt x="120296" y="86235"/>
                  </a:cubicBezTo>
                  <a:cubicBezTo>
                    <a:pt x="120721" y="85980"/>
                    <a:pt x="121061" y="85491"/>
                    <a:pt x="121316" y="84768"/>
                  </a:cubicBezTo>
                  <a:cubicBezTo>
                    <a:pt x="121571" y="84045"/>
                    <a:pt x="121954" y="83556"/>
                    <a:pt x="122464" y="83301"/>
                  </a:cubicBezTo>
                  <a:cubicBezTo>
                    <a:pt x="123230" y="84492"/>
                    <a:pt x="124165" y="84619"/>
                    <a:pt x="125271" y="83684"/>
                  </a:cubicBezTo>
                  <a:cubicBezTo>
                    <a:pt x="125951" y="82918"/>
                    <a:pt x="126036" y="82153"/>
                    <a:pt x="125526" y="81388"/>
                  </a:cubicBezTo>
                  <a:cubicBezTo>
                    <a:pt x="125951" y="80707"/>
                    <a:pt x="126887" y="80218"/>
                    <a:pt x="128333" y="79921"/>
                  </a:cubicBezTo>
                  <a:cubicBezTo>
                    <a:pt x="129778" y="79623"/>
                    <a:pt x="130629" y="79219"/>
                    <a:pt x="130884" y="78709"/>
                  </a:cubicBezTo>
                  <a:cubicBezTo>
                    <a:pt x="131309" y="78794"/>
                    <a:pt x="131607" y="78794"/>
                    <a:pt x="131777" y="78709"/>
                  </a:cubicBezTo>
                  <a:cubicBezTo>
                    <a:pt x="131947" y="78624"/>
                    <a:pt x="132032" y="78432"/>
                    <a:pt x="132032" y="78135"/>
                  </a:cubicBezTo>
                  <a:cubicBezTo>
                    <a:pt x="132032" y="77837"/>
                    <a:pt x="132032" y="77518"/>
                    <a:pt x="132032" y="77178"/>
                  </a:cubicBezTo>
                  <a:cubicBezTo>
                    <a:pt x="132032" y="76838"/>
                    <a:pt x="132074" y="76476"/>
                    <a:pt x="132160" y="76094"/>
                  </a:cubicBezTo>
                  <a:cubicBezTo>
                    <a:pt x="132245" y="75711"/>
                    <a:pt x="132372" y="75392"/>
                    <a:pt x="132542" y="75137"/>
                  </a:cubicBezTo>
                  <a:cubicBezTo>
                    <a:pt x="132882" y="74627"/>
                    <a:pt x="133563" y="74180"/>
                    <a:pt x="134583" y="73797"/>
                  </a:cubicBezTo>
                  <a:cubicBezTo>
                    <a:pt x="135604" y="73415"/>
                    <a:pt x="136199" y="73181"/>
                    <a:pt x="136369" y="73096"/>
                  </a:cubicBezTo>
                  <a:lnTo>
                    <a:pt x="138793" y="71565"/>
                  </a:lnTo>
                  <a:cubicBezTo>
                    <a:pt x="139133" y="71225"/>
                    <a:pt x="139133" y="71055"/>
                    <a:pt x="138793" y="71055"/>
                  </a:cubicBezTo>
                  <a:cubicBezTo>
                    <a:pt x="140324" y="71225"/>
                    <a:pt x="141685" y="70757"/>
                    <a:pt x="142875" y="69652"/>
                  </a:cubicBezTo>
                  <a:cubicBezTo>
                    <a:pt x="143981" y="68631"/>
                    <a:pt x="143768" y="67653"/>
                    <a:pt x="142237" y="66717"/>
                  </a:cubicBezTo>
                  <a:cubicBezTo>
                    <a:pt x="142407" y="66122"/>
                    <a:pt x="142237" y="65676"/>
                    <a:pt x="141727" y="65378"/>
                  </a:cubicBezTo>
                  <a:cubicBezTo>
                    <a:pt x="141217" y="65080"/>
                    <a:pt x="140536" y="64846"/>
                    <a:pt x="139686" y="64676"/>
                  </a:cubicBezTo>
                  <a:cubicBezTo>
                    <a:pt x="139941" y="64591"/>
                    <a:pt x="140451" y="64570"/>
                    <a:pt x="141217" y="64613"/>
                  </a:cubicBezTo>
                  <a:cubicBezTo>
                    <a:pt x="141982" y="64655"/>
                    <a:pt x="142492" y="64591"/>
                    <a:pt x="142748" y="64421"/>
                  </a:cubicBezTo>
                  <a:cubicBezTo>
                    <a:pt x="144023" y="63486"/>
                    <a:pt x="143726" y="62763"/>
                    <a:pt x="141855" y="62253"/>
                  </a:cubicBezTo>
                  <a:cubicBezTo>
                    <a:pt x="140154" y="61827"/>
                    <a:pt x="138155" y="62380"/>
                    <a:pt x="135859" y="63911"/>
                  </a:cubicBezTo>
                  <a:cubicBezTo>
                    <a:pt x="135604" y="64081"/>
                    <a:pt x="135051" y="64591"/>
                    <a:pt x="134201" y="65442"/>
                  </a:cubicBezTo>
                  <a:cubicBezTo>
                    <a:pt x="133350" y="66292"/>
                    <a:pt x="132627" y="66760"/>
                    <a:pt x="132032" y="66845"/>
                  </a:cubicBezTo>
                  <a:cubicBezTo>
                    <a:pt x="133308" y="65314"/>
                    <a:pt x="133520" y="64379"/>
                    <a:pt x="132670" y="64039"/>
                  </a:cubicBezTo>
                  <a:cubicBezTo>
                    <a:pt x="133350" y="64124"/>
                    <a:pt x="134307" y="63741"/>
                    <a:pt x="135540" y="62890"/>
                  </a:cubicBezTo>
                  <a:cubicBezTo>
                    <a:pt x="136773" y="62040"/>
                    <a:pt x="137432" y="61572"/>
                    <a:pt x="137517" y="61487"/>
                  </a:cubicBezTo>
                  <a:cubicBezTo>
                    <a:pt x="137858" y="61317"/>
                    <a:pt x="138304" y="61211"/>
                    <a:pt x="138857" y="61168"/>
                  </a:cubicBezTo>
                  <a:cubicBezTo>
                    <a:pt x="139410" y="61126"/>
                    <a:pt x="139771" y="61062"/>
                    <a:pt x="139941" y="60977"/>
                  </a:cubicBezTo>
                  <a:cubicBezTo>
                    <a:pt x="145979" y="58851"/>
                    <a:pt x="149891" y="58893"/>
                    <a:pt x="151677" y="61105"/>
                  </a:cubicBezTo>
                  <a:cubicBezTo>
                    <a:pt x="152358" y="60169"/>
                    <a:pt x="152825" y="59531"/>
                    <a:pt x="153080" y="59191"/>
                  </a:cubicBezTo>
                  <a:cubicBezTo>
                    <a:pt x="153336" y="58851"/>
                    <a:pt x="153740" y="58468"/>
                    <a:pt x="154292" y="58043"/>
                  </a:cubicBezTo>
                  <a:cubicBezTo>
                    <a:pt x="154845" y="57618"/>
                    <a:pt x="155504" y="57278"/>
                    <a:pt x="156270" y="57022"/>
                  </a:cubicBezTo>
                  <a:cubicBezTo>
                    <a:pt x="158056" y="56427"/>
                    <a:pt x="159034" y="56044"/>
                    <a:pt x="159204" y="55874"/>
                  </a:cubicBezTo>
                  <a:lnTo>
                    <a:pt x="159331" y="52940"/>
                  </a:lnTo>
                  <a:cubicBezTo>
                    <a:pt x="158311" y="53025"/>
                    <a:pt x="157545" y="52685"/>
                    <a:pt x="157035" y="51920"/>
                  </a:cubicBezTo>
                  <a:cubicBezTo>
                    <a:pt x="156525" y="51154"/>
                    <a:pt x="156227" y="50219"/>
                    <a:pt x="156142" y="49113"/>
                  </a:cubicBezTo>
                  <a:lnTo>
                    <a:pt x="155377" y="50134"/>
                  </a:lnTo>
                  <a:cubicBezTo>
                    <a:pt x="155377" y="49624"/>
                    <a:pt x="155228" y="49305"/>
                    <a:pt x="154930" y="49177"/>
                  </a:cubicBezTo>
                  <a:cubicBezTo>
                    <a:pt x="154633" y="49049"/>
                    <a:pt x="154314" y="49028"/>
                    <a:pt x="153973" y="49113"/>
                  </a:cubicBezTo>
                  <a:cubicBezTo>
                    <a:pt x="153633" y="49198"/>
                    <a:pt x="153229" y="49283"/>
                    <a:pt x="152762" y="49368"/>
                  </a:cubicBezTo>
                  <a:cubicBezTo>
                    <a:pt x="152294" y="49453"/>
                    <a:pt x="151975" y="49453"/>
                    <a:pt x="151805" y="49368"/>
                  </a:cubicBezTo>
                  <a:cubicBezTo>
                    <a:pt x="151039" y="49198"/>
                    <a:pt x="150210" y="48539"/>
                    <a:pt x="149317" y="47391"/>
                  </a:cubicBezTo>
                  <a:cubicBezTo>
                    <a:pt x="148424" y="46243"/>
                    <a:pt x="147808" y="45541"/>
                    <a:pt x="147468" y="45286"/>
                  </a:cubicBezTo>
                  <a:cubicBezTo>
                    <a:pt x="148233" y="45286"/>
                    <a:pt x="148616" y="45074"/>
                    <a:pt x="148616" y="44648"/>
                  </a:cubicBezTo>
                  <a:cubicBezTo>
                    <a:pt x="148446" y="44223"/>
                    <a:pt x="148020" y="43883"/>
                    <a:pt x="147340" y="43628"/>
                  </a:cubicBezTo>
                  <a:cubicBezTo>
                    <a:pt x="147425" y="43118"/>
                    <a:pt x="147340" y="42777"/>
                    <a:pt x="147085" y="42607"/>
                  </a:cubicBezTo>
                  <a:cubicBezTo>
                    <a:pt x="146830" y="42437"/>
                    <a:pt x="146447" y="42437"/>
                    <a:pt x="145937" y="42607"/>
                  </a:cubicBezTo>
                  <a:cubicBezTo>
                    <a:pt x="145767" y="41587"/>
                    <a:pt x="145724" y="41034"/>
                    <a:pt x="145809" y="40949"/>
                  </a:cubicBezTo>
                  <a:cubicBezTo>
                    <a:pt x="145299" y="40864"/>
                    <a:pt x="144831" y="40396"/>
                    <a:pt x="144406" y="39546"/>
                  </a:cubicBezTo>
                  <a:cubicBezTo>
                    <a:pt x="143981" y="38695"/>
                    <a:pt x="143641" y="38270"/>
                    <a:pt x="143385" y="38270"/>
                  </a:cubicBezTo>
                  <a:cubicBezTo>
                    <a:pt x="143215" y="38270"/>
                    <a:pt x="143024" y="38355"/>
                    <a:pt x="142811" y="38525"/>
                  </a:cubicBezTo>
                  <a:cubicBezTo>
                    <a:pt x="142599" y="38695"/>
                    <a:pt x="142386" y="38929"/>
                    <a:pt x="142174" y="39227"/>
                  </a:cubicBezTo>
                  <a:cubicBezTo>
                    <a:pt x="141961" y="39524"/>
                    <a:pt x="141748" y="39822"/>
                    <a:pt x="141536" y="40120"/>
                  </a:cubicBezTo>
                  <a:cubicBezTo>
                    <a:pt x="141323" y="40417"/>
                    <a:pt x="141174" y="40651"/>
                    <a:pt x="141089" y="40821"/>
                  </a:cubicBezTo>
                  <a:lnTo>
                    <a:pt x="140834" y="41077"/>
                  </a:lnTo>
                  <a:cubicBezTo>
                    <a:pt x="139814" y="40566"/>
                    <a:pt x="138793" y="40991"/>
                    <a:pt x="137772" y="42352"/>
                  </a:cubicBezTo>
                  <a:cubicBezTo>
                    <a:pt x="137007" y="42267"/>
                    <a:pt x="136284" y="42352"/>
                    <a:pt x="135604" y="42607"/>
                  </a:cubicBezTo>
                  <a:cubicBezTo>
                    <a:pt x="136879" y="42097"/>
                    <a:pt x="136965" y="41544"/>
                    <a:pt x="135859" y="40949"/>
                  </a:cubicBezTo>
                  <a:cubicBezTo>
                    <a:pt x="134923" y="40524"/>
                    <a:pt x="134030" y="40439"/>
                    <a:pt x="133180" y="40694"/>
                  </a:cubicBezTo>
                  <a:cubicBezTo>
                    <a:pt x="134201" y="40269"/>
                    <a:pt x="134626" y="39673"/>
                    <a:pt x="134456" y="38908"/>
                  </a:cubicBezTo>
                  <a:cubicBezTo>
                    <a:pt x="134286" y="38142"/>
                    <a:pt x="133775" y="37462"/>
                    <a:pt x="132925" y="36867"/>
                  </a:cubicBezTo>
                  <a:cubicBezTo>
                    <a:pt x="133010" y="36867"/>
                    <a:pt x="133180" y="36909"/>
                    <a:pt x="133435" y="36994"/>
                  </a:cubicBezTo>
                  <a:cubicBezTo>
                    <a:pt x="133690" y="37079"/>
                    <a:pt x="133860" y="37122"/>
                    <a:pt x="133945" y="37122"/>
                  </a:cubicBezTo>
                  <a:cubicBezTo>
                    <a:pt x="133860" y="36697"/>
                    <a:pt x="133456" y="36293"/>
                    <a:pt x="132734" y="35910"/>
                  </a:cubicBezTo>
                  <a:cubicBezTo>
                    <a:pt x="132011" y="35527"/>
                    <a:pt x="131181" y="35145"/>
                    <a:pt x="130246" y="34762"/>
                  </a:cubicBezTo>
                  <a:cubicBezTo>
                    <a:pt x="129311" y="34379"/>
                    <a:pt x="128715" y="34103"/>
                    <a:pt x="128460" y="33933"/>
                  </a:cubicBezTo>
                  <a:cubicBezTo>
                    <a:pt x="127865" y="33508"/>
                    <a:pt x="126334" y="33061"/>
                    <a:pt x="123868" y="32593"/>
                  </a:cubicBezTo>
                  <a:cubicBezTo>
                    <a:pt x="121401" y="32126"/>
                    <a:pt x="119871" y="32062"/>
                    <a:pt x="119275" y="32402"/>
                  </a:cubicBezTo>
                  <a:cubicBezTo>
                    <a:pt x="118850" y="32657"/>
                    <a:pt x="118595" y="32912"/>
                    <a:pt x="118510" y="33167"/>
                  </a:cubicBezTo>
                  <a:cubicBezTo>
                    <a:pt x="118425" y="33423"/>
                    <a:pt x="118489" y="33784"/>
                    <a:pt x="118701" y="34252"/>
                  </a:cubicBezTo>
                  <a:cubicBezTo>
                    <a:pt x="118914" y="34719"/>
                    <a:pt x="119063" y="35081"/>
                    <a:pt x="119148" y="35336"/>
                  </a:cubicBezTo>
                  <a:cubicBezTo>
                    <a:pt x="119658" y="37292"/>
                    <a:pt x="119871" y="38440"/>
                    <a:pt x="119786" y="38780"/>
                  </a:cubicBezTo>
                  <a:cubicBezTo>
                    <a:pt x="119700" y="39035"/>
                    <a:pt x="119339" y="39376"/>
                    <a:pt x="118701" y="39801"/>
                  </a:cubicBezTo>
                  <a:cubicBezTo>
                    <a:pt x="118063" y="40226"/>
                    <a:pt x="117829" y="40736"/>
                    <a:pt x="118000" y="41332"/>
                  </a:cubicBezTo>
                  <a:cubicBezTo>
                    <a:pt x="118085" y="41672"/>
                    <a:pt x="118574" y="42097"/>
                    <a:pt x="119467" y="42607"/>
                  </a:cubicBezTo>
                  <a:cubicBezTo>
                    <a:pt x="120360" y="43118"/>
                    <a:pt x="120891" y="43628"/>
                    <a:pt x="121061" y="44138"/>
                  </a:cubicBezTo>
                  <a:cubicBezTo>
                    <a:pt x="121486" y="45244"/>
                    <a:pt x="121316" y="46307"/>
                    <a:pt x="120551" y="47327"/>
                  </a:cubicBezTo>
                  <a:cubicBezTo>
                    <a:pt x="120211" y="47753"/>
                    <a:pt x="119573" y="48220"/>
                    <a:pt x="118637" y="48731"/>
                  </a:cubicBezTo>
                  <a:cubicBezTo>
                    <a:pt x="117702" y="49241"/>
                    <a:pt x="117107" y="49666"/>
                    <a:pt x="116851" y="50006"/>
                  </a:cubicBezTo>
                  <a:cubicBezTo>
                    <a:pt x="116426" y="50431"/>
                    <a:pt x="116277" y="50920"/>
                    <a:pt x="116405" y="51473"/>
                  </a:cubicBezTo>
                  <a:cubicBezTo>
                    <a:pt x="116533" y="52026"/>
                    <a:pt x="116554" y="52430"/>
                    <a:pt x="116469" y="52685"/>
                  </a:cubicBezTo>
                  <a:cubicBezTo>
                    <a:pt x="116554" y="52600"/>
                    <a:pt x="116596" y="52494"/>
                    <a:pt x="116596" y="52366"/>
                  </a:cubicBezTo>
                  <a:cubicBezTo>
                    <a:pt x="116596" y="52239"/>
                    <a:pt x="116639" y="52132"/>
                    <a:pt x="116724" y="52047"/>
                  </a:cubicBezTo>
                  <a:cubicBezTo>
                    <a:pt x="116724" y="53153"/>
                    <a:pt x="117192" y="54088"/>
                    <a:pt x="118127" y="54854"/>
                  </a:cubicBezTo>
                  <a:cubicBezTo>
                    <a:pt x="118808" y="55364"/>
                    <a:pt x="118127" y="56129"/>
                    <a:pt x="116086" y="57150"/>
                  </a:cubicBezTo>
                  <a:cubicBezTo>
                    <a:pt x="114385" y="58085"/>
                    <a:pt x="113535" y="58256"/>
                    <a:pt x="113535" y="57660"/>
                  </a:cubicBezTo>
                  <a:cubicBezTo>
                    <a:pt x="113620" y="56980"/>
                    <a:pt x="113301" y="56300"/>
                    <a:pt x="112578" y="55619"/>
                  </a:cubicBezTo>
                  <a:cubicBezTo>
                    <a:pt x="111855" y="54939"/>
                    <a:pt x="111409" y="54429"/>
                    <a:pt x="111239" y="54088"/>
                  </a:cubicBezTo>
                  <a:cubicBezTo>
                    <a:pt x="111068" y="53748"/>
                    <a:pt x="110920" y="52940"/>
                    <a:pt x="110792" y="51665"/>
                  </a:cubicBezTo>
                  <a:cubicBezTo>
                    <a:pt x="110664" y="50389"/>
                    <a:pt x="110261" y="49496"/>
                    <a:pt x="109580" y="48986"/>
                  </a:cubicBezTo>
                  <a:cubicBezTo>
                    <a:pt x="109070" y="48646"/>
                    <a:pt x="108262" y="48475"/>
                    <a:pt x="107156" y="48475"/>
                  </a:cubicBezTo>
                  <a:cubicBezTo>
                    <a:pt x="106051" y="48475"/>
                    <a:pt x="105285" y="48688"/>
                    <a:pt x="104860" y="49113"/>
                  </a:cubicBezTo>
                  <a:cubicBezTo>
                    <a:pt x="104860" y="48263"/>
                    <a:pt x="102777" y="46987"/>
                    <a:pt x="98609" y="45286"/>
                  </a:cubicBezTo>
                  <a:cubicBezTo>
                    <a:pt x="97164" y="44606"/>
                    <a:pt x="94697" y="44436"/>
                    <a:pt x="91211" y="44776"/>
                  </a:cubicBezTo>
                  <a:cubicBezTo>
                    <a:pt x="91806" y="44691"/>
                    <a:pt x="91806" y="43968"/>
                    <a:pt x="91211" y="42607"/>
                  </a:cubicBezTo>
                  <a:cubicBezTo>
                    <a:pt x="90530" y="41247"/>
                    <a:pt x="89637" y="40736"/>
                    <a:pt x="88532" y="41077"/>
                  </a:cubicBezTo>
                  <a:cubicBezTo>
                    <a:pt x="87851" y="38950"/>
                    <a:pt x="87681" y="37462"/>
                    <a:pt x="88021" y="36612"/>
                  </a:cubicBezTo>
                  <a:cubicBezTo>
                    <a:pt x="88191" y="36186"/>
                    <a:pt x="88574" y="35591"/>
                    <a:pt x="89169" y="34826"/>
                  </a:cubicBezTo>
                  <a:cubicBezTo>
                    <a:pt x="89765" y="34060"/>
                    <a:pt x="90147" y="33423"/>
                    <a:pt x="90318" y="32912"/>
                  </a:cubicBezTo>
                  <a:cubicBezTo>
                    <a:pt x="90403" y="32657"/>
                    <a:pt x="91062" y="32402"/>
                    <a:pt x="92295" y="32147"/>
                  </a:cubicBezTo>
                  <a:cubicBezTo>
                    <a:pt x="93528" y="31892"/>
                    <a:pt x="94230" y="31552"/>
                    <a:pt x="94400" y="31126"/>
                  </a:cubicBezTo>
                  <a:cubicBezTo>
                    <a:pt x="94485" y="30786"/>
                    <a:pt x="94378" y="30510"/>
                    <a:pt x="94081" y="30297"/>
                  </a:cubicBezTo>
                  <a:cubicBezTo>
                    <a:pt x="93783" y="30085"/>
                    <a:pt x="93379" y="29893"/>
                    <a:pt x="92869" y="29723"/>
                  </a:cubicBezTo>
                  <a:cubicBezTo>
                    <a:pt x="97376" y="30233"/>
                    <a:pt x="100055" y="29468"/>
                    <a:pt x="100906" y="27427"/>
                  </a:cubicBezTo>
                  <a:cubicBezTo>
                    <a:pt x="101331" y="26661"/>
                    <a:pt x="101458" y="26066"/>
                    <a:pt x="101288" y="25641"/>
                  </a:cubicBezTo>
                  <a:cubicBezTo>
                    <a:pt x="101288" y="25726"/>
                    <a:pt x="101373" y="25768"/>
                    <a:pt x="101543" y="25768"/>
                  </a:cubicBezTo>
                  <a:cubicBezTo>
                    <a:pt x="101714" y="25768"/>
                    <a:pt x="101799" y="25811"/>
                    <a:pt x="101799" y="25896"/>
                  </a:cubicBezTo>
                  <a:cubicBezTo>
                    <a:pt x="102819" y="25641"/>
                    <a:pt x="103117" y="24918"/>
                    <a:pt x="102692" y="23727"/>
                  </a:cubicBezTo>
                  <a:cubicBezTo>
                    <a:pt x="104307" y="23047"/>
                    <a:pt x="105413" y="22707"/>
                    <a:pt x="106008" y="22707"/>
                  </a:cubicBezTo>
                  <a:cubicBezTo>
                    <a:pt x="106433" y="22792"/>
                    <a:pt x="106901" y="23047"/>
                    <a:pt x="107412" y="23472"/>
                  </a:cubicBezTo>
                  <a:cubicBezTo>
                    <a:pt x="107922" y="23898"/>
                    <a:pt x="108347" y="24110"/>
                    <a:pt x="108687" y="24110"/>
                  </a:cubicBezTo>
                  <a:cubicBezTo>
                    <a:pt x="110133" y="24365"/>
                    <a:pt x="111047" y="23940"/>
                    <a:pt x="111430" y="22834"/>
                  </a:cubicBezTo>
                  <a:cubicBezTo>
                    <a:pt x="111813" y="21729"/>
                    <a:pt x="111409" y="20751"/>
                    <a:pt x="110218" y="19900"/>
                  </a:cubicBezTo>
                  <a:cubicBezTo>
                    <a:pt x="110813" y="20241"/>
                    <a:pt x="111111" y="19985"/>
                    <a:pt x="111111" y="19135"/>
                  </a:cubicBezTo>
                  <a:cubicBezTo>
                    <a:pt x="111026" y="18029"/>
                    <a:pt x="110728" y="17222"/>
                    <a:pt x="110218" y="16711"/>
                  </a:cubicBezTo>
                  <a:cubicBezTo>
                    <a:pt x="109963" y="16541"/>
                    <a:pt x="109686" y="16435"/>
                    <a:pt x="109389" y="16392"/>
                  </a:cubicBezTo>
                  <a:cubicBezTo>
                    <a:pt x="109091" y="16350"/>
                    <a:pt x="108815" y="16350"/>
                    <a:pt x="108560" y="16392"/>
                  </a:cubicBezTo>
                  <a:cubicBezTo>
                    <a:pt x="108304" y="16435"/>
                    <a:pt x="108007" y="16414"/>
                    <a:pt x="107667" y="16329"/>
                  </a:cubicBezTo>
                  <a:cubicBezTo>
                    <a:pt x="107582" y="16329"/>
                    <a:pt x="107241" y="16243"/>
                    <a:pt x="106646" y="16073"/>
                  </a:cubicBezTo>
                  <a:cubicBezTo>
                    <a:pt x="106561" y="16158"/>
                    <a:pt x="106476" y="16201"/>
                    <a:pt x="106391" y="16201"/>
                  </a:cubicBezTo>
                  <a:lnTo>
                    <a:pt x="105370" y="16201"/>
                  </a:lnTo>
                  <a:cubicBezTo>
                    <a:pt x="105030" y="16371"/>
                    <a:pt x="104860" y="16584"/>
                    <a:pt x="104860" y="16839"/>
                  </a:cubicBezTo>
                  <a:lnTo>
                    <a:pt x="104860" y="16966"/>
                  </a:lnTo>
                  <a:cubicBezTo>
                    <a:pt x="104775" y="17222"/>
                    <a:pt x="104945" y="17477"/>
                    <a:pt x="105370" y="17732"/>
                  </a:cubicBezTo>
                  <a:lnTo>
                    <a:pt x="106008" y="17859"/>
                  </a:lnTo>
                  <a:lnTo>
                    <a:pt x="106391" y="18114"/>
                  </a:lnTo>
                  <a:cubicBezTo>
                    <a:pt x="106306" y="18114"/>
                    <a:pt x="106200" y="18221"/>
                    <a:pt x="106072" y="18433"/>
                  </a:cubicBezTo>
                  <a:cubicBezTo>
                    <a:pt x="105945" y="18646"/>
                    <a:pt x="105838" y="18752"/>
                    <a:pt x="105753" y="18752"/>
                  </a:cubicBezTo>
                  <a:cubicBezTo>
                    <a:pt x="105753" y="19007"/>
                    <a:pt x="105881" y="19220"/>
                    <a:pt x="106136" y="19390"/>
                  </a:cubicBezTo>
                  <a:cubicBezTo>
                    <a:pt x="105966" y="19475"/>
                    <a:pt x="105370" y="19794"/>
                    <a:pt x="104350" y="20347"/>
                  </a:cubicBezTo>
                  <a:cubicBezTo>
                    <a:pt x="103329" y="20900"/>
                    <a:pt x="102606" y="21346"/>
                    <a:pt x="102181" y="21686"/>
                  </a:cubicBezTo>
                  <a:cubicBezTo>
                    <a:pt x="102096" y="21771"/>
                    <a:pt x="101926" y="21878"/>
                    <a:pt x="101671" y="22005"/>
                  </a:cubicBezTo>
                  <a:cubicBezTo>
                    <a:pt x="101416" y="22133"/>
                    <a:pt x="101246" y="22239"/>
                    <a:pt x="101161" y="22324"/>
                  </a:cubicBezTo>
                  <a:cubicBezTo>
                    <a:pt x="100991" y="22409"/>
                    <a:pt x="100821" y="22324"/>
                    <a:pt x="100650" y="22069"/>
                  </a:cubicBezTo>
                  <a:cubicBezTo>
                    <a:pt x="100480" y="21814"/>
                    <a:pt x="100310" y="21431"/>
                    <a:pt x="100140" y="20921"/>
                  </a:cubicBezTo>
                  <a:cubicBezTo>
                    <a:pt x="99970" y="20411"/>
                    <a:pt x="99800" y="19922"/>
                    <a:pt x="99630" y="19454"/>
                  </a:cubicBezTo>
                  <a:cubicBezTo>
                    <a:pt x="99460" y="18986"/>
                    <a:pt x="99268" y="18561"/>
                    <a:pt x="99056" y="18178"/>
                  </a:cubicBezTo>
                  <a:cubicBezTo>
                    <a:pt x="98843" y="17796"/>
                    <a:pt x="98609" y="17604"/>
                    <a:pt x="98354" y="17604"/>
                  </a:cubicBezTo>
                  <a:cubicBezTo>
                    <a:pt x="97334" y="17604"/>
                    <a:pt x="96568" y="18327"/>
                    <a:pt x="96058" y="19773"/>
                  </a:cubicBezTo>
                  <a:cubicBezTo>
                    <a:pt x="96313" y="18922"/>
                    <a:pt x="95760" y="18178"/>
                    <a:pt x="94400" y="17540"/>
                  </a:cubicBezTo>
                  <a:cubicBezTo>
                    <a:pt x="93039" y="16903"/>
                    <a:pt x="91976" y="16584"/>
                    <a:pt x="91211" y="16584"/>
                  </a:cubicBezTo>
                  <a:cubicBezTo>
                    <a:pt x="92911" y="15308"/>
                    <a:pt x="92529" y="14032"/>
                    <a:pt x="90062" y="12757"/>
                  </a:cubicBezTo>
                  <a:close/>
                  <a:moveTo>
                    <a:pt x="97972" y="0"/>
                  </a:moveTo>
                  <a:cubicBezTo>
                    <a:pt x="115746" y="0"/>
                    <a:pt x="132138" y="4380"/>
                    <a:pt x="147149" y="13139"/>
                  </a:cubicBezTo>
                  <a:cubicBezTo>
                    <a:pt x="162159" y="21899"/>
                    <a:pt x="174044" y="33784"/>
                    <a:pt x="182804" y="48794"/>
                  </a:cubicBezTo>
                  <a:cubicBezTo>
                    <a:pt x="191563" y="63805"/>
                    <a:pt x="195943" y="80197"/>
                    <a:pt x="195943" y="97971"/>
                  </a:cubicBezTo>
                  <a:cubicBezTo>
                    <a:pt x="195943" y="115746"/>
                    <a:pt x="191563" y="132138"/>
                    <a:pt x="182804" y="147148"/>
                  </a:cubicBezTo>
                  <a:cubicBezTo>
                    <a:pt x="174044" y="162159"/>
                    <a:pt x="162159" y="174044"/>
                    <a:pt x="147149" y="182803"/>
                  </a:cubicBezTo>
                  <a:cubicBezTo>
                    <a:pt x="132138" y="191563"/>
                    <a:pt x="115746" y="195943"/>
                    <a:pt x="97972" y="195943"/>
                  </a:cubicBezTo>
                  <a:cubicBezTo>
                    <a:pt x="80197" y="195943"/>
                    <a:pt x="63805" y="191563"/>
                    <a:pt x="48795" y="182803"/>
                  </a:cubicBezTo>
                  <a:cubicBezTo>
                    <a:pt x="33784" y="174044"/>
                    <a:pt x="21899" y="162159"/>
                    <a:pt x="13140" y="147148"/>
                  </a:cubicBezTo>
                  <a:cubicBezTo>
                    <a:pt x="4380" y="132138"/>
                    <a:pt x="0" y="115746"/>
                    <a:pt x="0" y="97971"/>
                  </a:cubicBezTo>
                  <a:cubicBezTo>
                    <a:pt x="0" y="80197"/>
                    <a:pt x="4380" y="63805"/>
                    <a:pt x="13140" y="48794"/>
                  </a:cubicBezTo>
                  <a:cubicBezTo>
                    <a:pt x="21899" y="33784"/>
                    <a:pt x="33784" y="21899"/>
                    <a:pt x="48795" y="13139"/>
                  </a:cubicBezTo>
                  <a:cubicBezTo>
                    <a:pt x="63805" y="4380"/>
                    <a:pt x="80197" y="0"/>
                    <a:pt x="97972"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grpSp>
      <p:grpSp>
        <p:nvGrpSpPr>
          <p:cNvPr id="20" name="组合 19"/>
          <p:cNvGrpSpPr/>
          <p:nvPr/>
        </p:nvGrpSpPr>
        <p:grpSpPr>
          <a:xfrm>
            <a:off x="7721761" y="4056009"/>
            <a:ext cx="585787" cy="585787"/>
            <a:chOff x="7708788" y="4056009"/>
            <a:chExt cx="585787" cy="585787"/>
          </a:xfrm>
        </p:grpSpPr>
        <p:sp>
          <p:nvSpPr>
            <p:cNvPr id="21" name="Oval 36"/>
            <p:cNvSpPr/>
            <p:nvPr/>
          </p:nvSpPr>
          <p:spPr>
            <a:xfrm>
              <a:off x="7708788" y="4056009"/>
              <a:ext cx="585787" cy="5857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2" name="任意多边形 27"/>
            <p:cNvSpPr/>
            <p:nvPr/>
          </p:nvSpPr>
          <p:spPr>
            <a:xfrm>
              <a:off x="7836342" y="4186952"/>
              <a:ext cx="353541" cy="303096"/>
            </a:xfrm>
            <a:custGeom>
              <a:avLst/>
              <a:gdLst/>
              <a:ahLst/>
              <a:cxnLst/>
              <a:rect l="l" t="t" r="r" b="b"/>
              <a:pathLst>
                <a:path w="228600" h="195982">
                  <a:moveTo>
                    <a:pt x="114300" y="0"/>
                  </a:moveTo>
                  <a:cubicBezTo>
                    <a:pt x="135051" y="0"/>
                    <a:pt x="154186" y="3636"/>
                    <a:pt x="171705" y="10907"/>
                  </a:cubicBezTo>
                  <a:cubicBezTo>
                    <a:pt x="189224" y="18179"/>
                    <a:pt x="203087" y="28086"/>
                    <a:pt x="213292" y="40630"/>
                  </a:cubicBezTo>
                  <a:cubicBezTo>
                    <a:pt x="223497" y="53175"/>
                    <a:pt x="228600" y="66846"/>
                    <a:pt x="228600" y="81643"/>
                  </a:cubicBezTo>
                  <a:cubicBezTo>
                    <a:pt x="228600" y="96441"/>
                    <a:pt x="223497" y="110112"/>
                    <a:pt x="213292" y="122656"/>
                  </a:cubicBezTo>
                  <a:cubicBezTo>
                    <a:pt x="203087" y="135200"/>
                    <a:pt x="189224" y="145108"/>
                    <a:pt x="171705" y="152379"/>
                  </a:cubicBezTo>
                  <a:cubicBezTo>
                    <a:pt x="154186" y="159650"/>
                    <a:pt x="135051" y="163286"/>
                    <a:pt x="114300" y="163286"/>
                  </a:cubicBezTo>
                  <a:cubicBezTo>
                    <a:pt x="108347" y="163286"/>
                    <a:pt x="102181" y="162946"/>
                    <a:pt x="95803" y="162266"/>
                  </a:cubicBezTo>
                  <a:cubicBezTo>
                    <a:pt x="78964" y="177148"/>
                    <a:pt x="59404" y="187439"/>
                    <a:pt x="37122" y="193137"/>
                  </a:cubicBezTo>
                  <a:cubicBezTo>
                    <a:pt x="32955" y="194327"/>
                    <a:pt x="28107" y="195263"/>
                    <a:pt x="22579" y="195943"/>
                  </a:cubicBezTo>
                  <a:cubicBezTo>
                    <a:pt x="21134" y="196113"/>
                    <a:pt x="19837" y="195731"/>
                    <a:pt x="18689" y="194795"/>
                  </a:cubicBezTo>
                  <a:cubicBezTo>
                    <a:pt x="17541" y="193860"/>
                    <a:pt x="16796" y="192627"/>
                    <a:pt x="16456" y="191096"/>
                  </a:cubicBezTo>
                  <a:lnTo>
                    <a:pt x="16456" y="190968"/>
                  </a:lnTo>
                  <a:cubicBezTo>
                    <a:pt x="16201" y="190628"/>
                    <a:pt x="16180" y="190118"/>
                    <a:pt x="16392" y="189437"/>
                  </a:cubicBezTo>
                  <a:cubicBezTo>
                    <a:pt x="16605" y="188757"/>
                    <a:pt x="16690" y="188332"/>
                    <a:pt x="16648" y="188162"/>
                  </a:cubicBezTo>
                  <a:cubicBezTo>
                    <a:pt x="16605" y="187992"/>
                    <a:pt x="16796" y="187588"/>
                    <a:pt x="17222" y="186950"/>
                  </a:cubicBezTo>
                  <a:cubicBezTo>
                    <a:pt x="17647" y="186312"/>
                    <a:pt x="17902" y="185929"/>
                    <a:pt x="17987" y="185802"/>
                  </a:cubicBezTo>
                  <a:cubicBezTo>
                    <a:pt x="18072" y="185674"/>
                    <a:pt x="18370" y="185313"/>
                    <a:pt x="18880" y="184717"/>
                  </a:cubicBezTo>
                  <a:cubicBezTo>
                    <a:pt x="19390" y="184122"/>
                    <a:pt x="19730" y="183739"/>
                    <a:pt x="19901" y="183569"/>
                  </a:cubicBezTo>
                  <a:cubicBezTo>
                    <a:pt x="20496" y="182889"/>
                    <a:pt x="21814" y="181422"/>
                    <a:pt x="23855" y="179168"/>
                  </a:cubicBezTo>
                  <a:cubicBezTo>
                    <a:pt x="25896" y="176915"/>
                    <a:pt x="27363" y="175299"/>
                    <a:pt x="28256" y="174321"/>
                  </a:cubicBezTo>
                  <a:cubicBezTo>
                    <a:pt x="29149" y="173343"/>
                    <a:pt x="30467" y="171663"/>
                    <a:pt x="32211" y="169282"/>
                  </a:cubicBezTo>
                  <a:cubicBezTo>
                    <a:pt x="33954" y="166901"/>
                    <a:pt x="35336" y="164732"/>
                    <a:pt x="36357" y="162776"/>
                  </a:cubicBezTo>
                  <a:cubicBezTo>
                    <a:pt x="37377" y="160820"/>
                    <a:pt x="38525" y="158311"/>
                    <a:pt x="39801" y="155249"/>
                  </a:cubicBezTo>
                  <a:cubicBezTo>
                    <a:pt x="41077" y="152188"/>
                    <a:pt x="42182" y="148956"/>
                    <a:pt x="43118" y="145554"/>
                  </a:cubicBezTo>
                  <a:cubicBezTo>
                    <a:pt x="29766" y="137985"/>
                    <a:pt x="19241" y="128630"/>
                    <a:pt x="11545" y="117490"/>
                  </a:cubicBezTo>
                  <a:cubicBezTo>
                    <a:pt x="3848" y="106349"/>
                    <a:pt x="0" y="94400"/>
                    <a:pt x="0" y="81643"/>
                  </a:cubicBezTo>
                  <a:cubicBezTo>
                    <a:pt x="0" y="70587"/>
                    <a:pt x="3019" y="60021"/>
                    <a:pt x="9057" y="49943"/>
                  </a:cubicBezTo>
                  <a:cubicBezTo>
                    <a:pt x="15096" y="39865"/>
                    <a:pt x="23217" y="31169"/>
                    <a:pt x="33423" y="23855"/>
                  </a:cubicBezTo>
                  <a:cubicBezTo>
                    <a:pt x="43628" y="16542"/>
                    <a:pt x="55789" y="10737"/>
                    <a:pt x="69907" y="6443"/>
                  </a:cubicBezTo>
                  <a:cubicBezTo>
                    <a:pt x="84024" y="2148"/>
                    <a:pt x="98822" y="0"/>
                    <a:pt x="114300"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grpSp>
      <p:sp>
        <p:nvSpPr>
          <p:cNvPr id="23" name="任意多边形 30"/>
          <p:cNvSpPr/>
          <p:nvPr/>
        </p:nvSpPr>
        <p:spPr>
          <a:xfrm>
            <a:off x="1811480" y="1923804"/>
            <a:ext cx="212272" cy="179614"/>
          </a:xfrm>
          <a:custGeom>
            <a:avLst/>
            <a:gdLst/>
            <a:ahLst/>
            <a:cxnLst/>
            <a:rect l="l" t="t" r="r" b="b"/>
            <a:pathLst>
              <a:path w="212272" h="179614">
                <a:moveTo>
                  <a:pt x="138793" y="0"/>
                </a:moveTo>
                <a:lnTo>
                  <a:pt x="187779" y="0"/>
                </a:lnTo>
                <a:cubicBezTo>
                  <a:pt x="194582" y="0"/>
                  <a:pt x="200365" y="2381"/>
                  <a:pt x="205128" y="7144"/>
                </a:cubicBezTo>
                <a:cubicBezTo>
                  <a:pt x="209890" y="11906"/>
                  <a:pt x="212272" y="17689"/>
                  <a:pt x="212272" y="24493"/>
                </a:cubicBezTo>
                <a:lnTo>
                  <a:pt x="212272" y="114300"/>
                </a:lnTo>
                <a:cubicBezTo>
                  <a:pt x="212272" y="123144"/>
                  <a:pt x="210549" y="131585"/>
                  <a:pt x="207105" y="139622"/>
                </a:cubicBezTo>
                <a:cubicBezTo>
                  <a:pt x="203661" y="147659"/>
                  <a:pt x="199005" y="154611"/>
                  <a:pt x="193136" y="160479"/>
                </a:cubicBezTo>
                <a:cubicBezTo>
                  <a:pt x="187268" y="166347"/>
                  <a:pt x="180316" y="171003"/>
                  <a:pt x="172279" y="174448"/>
                </a:cubicBezTo>
                <a:cubicBezTo>
                  <a:pt x="164243" y="177892"/>
                  <a:pt x="155802" y="179614"/>
                  <a:pt x="146957" y="179614"/>
                </a:cubicBezTo>
                <a:lnTo>
                  <a:pt x="138793" y="179614"/>
                </a:lnTo>
                <a:cubicBezTo>
                  <a:pt x="136582" y="179614"/>
                  <a:pt x="134668" y="178806"/>
                  <a:pt x="133052" y="177190"/>
                </a:cubicBezTo>
                <a:cubicBezTo>
                  <a:pt x="131437" y="175575"/>
                  <a:pt x="130629" y="173661"/>
                  <a:pt x="130629" y="171450"/>
                </a:cubicBezTo>
                <a:lnTo>
                  <a:pt x="130629" y="155121"/>
                </a:lnTo>
                <a:cubicBezTo>
                  <a:pt x="130629" y="152910"/>
                  <a:pt x="131437" y="150997"/>
                  <a:pt x="133052" y="149381"/>
                </a:cubicBezTo>
                <a:cubicBezTo>
                  <a:pt x="134668" y="147765"/>
                  <a:pt x="136582" y="146957"/>
                  <a:pt x="138793" y="146957"/>
                </a:cubicBezTo>
                <a:lnTo>
                  <a:pt x="146957" y="146957"/>
                </a:lnTo>
                <a:cubicBezTo>
                  <a:pt x="155972" y="146957"/>
                  <a:pt x="163668" y="143768"/>
                  <a:pt x="170047" y="137389"/>
                </a:cubicBezTo>
                <a:cubicBezTo>
                  <a:pt x="176425" y="131011"/>
                  <a:pt x="179614" y="123315"/>
                  <a:pt x="179614" y="114300"/>
                </a:cubicBezTo>
                <a:lnTo>
                  <a:pt x="179614" y="110218"/>
                </a:lnTo>
                <a:cubicBezTo>
                  <a:pt x="179614" y="106816"/>
                  <a:pt x="178424" y="103924"/>
                  <a:pt x="176042" y="101543"/>
                </a:cubicBezTo>
                <a:cubicBezTo>
                  <a:pt x="173661" y="99162"/>
                  <a:pt x="170770" y="97971"/>
                  <a:pt x="167368" y="97971"/>
                </a:cubicBezTo>
                <a:lnTo>
                  <a:pt x="138793" y="97971"/>
                </a:lnTo>
                <a:cubicBezTo>
                  <a:pt x="131989" y="97971"/>
                  <a:pt x="126206" y="95590"/>
                  <a:pt x="121444" y="90828"/>
                </a:cubicBezTo>
                <a:cubicBezTo>
                  <a:pt x="116681" y="86065"/>
                  <a:pt x="114300" y="80282"/>
                  <a:pt x="114300" y="73478"/>
                </a:cubicBezTo>
                <a:lnTo>
                  <a:pt x="114300" y="24493"/>
                </a:lnTo>
                <a:cubicBezTo>
                  <a:pt x="114300" y="17689"/>
                  <a:pt x="116681" y="11906"/>
                  <a:pt x="121444" y="7144"/>
                </a:cubicBezTo>
                <a:cubicBezTo>
                  <a:pt x="126206" y="2381"/>
                  <a:pt x="131989" y="0"/>
                  <a:pt x="138793" y="0"/>
                </a:cubicBezTo>
                <a:close/>
                <a:moveTo>
                  <a:pt x="24493" y="0"/>
                </a:moveTo>
                <a:lnTo>
                  <a:pt x="73479" y="0"/>
                </a:lnTo>
                <a:cubicBezTo>
                  <a:pt x="80282" y="0"/>
                  <a:pt x="86065" y="2381"/>
                  <a:pt x="90828" y="7144"/>
                </a:cubicBezTo>
                <a:cubicBezTo>
                  <a:pt x="95590" y="11906"/>
                  <a:pt x="97971" y="17689"/>
                  <a:pt x="97971" y="24493"/>
                </a:cubicBezTo>
                <a:lnTo>
                  <a:pt x="97971" y="114300"/>
                </a:lnTo>
                <a:cubicBezTo>
                  <a:pt x="97971" y="123144"/>
                  <a:pt x="96249" y="131585"/>
                  <a:pt x="92805" y="139622"/>
                </a:cubicBezTo>
                <a:cubicBezTo>
                  <a:pt x="89361" y="147659"/>
                  <a:pt x="84705" y="154611"/>
                  <a:pt x="78836" y="160479"/>
                </a:cubicBezTo>
                <a:cubicBezTo>
                  <a:pt x="72968" y="166347"/>
                  <a:pt x="66016" y="171003"/>
                  <a:pt x="57979" y="174448"/>
                </a:cubicBezTo>
                <a:cubicBezTo>
                  <a:pt x="49943" y="177892"/>
                  <a:pt x="41502" y="179614"/>
                  <a:pt x="32657" y="179614"/>
                </a:cubicBezTo>
                <a:lnTo>
                  <a:pt x="24493" y="179614"/>
                </a:lnTo>
                <a:cubicBezTo>
                  <a:pt x="22282" y="179614"/>
                  <a:pt x="20368" y="178806"/>
                  <a:pt x="18752" y="177190"/>
                </a:cubicBezTo>
                <a:cubicBezTo>
                  <a:pt x="17137" y="175575"/>
                  <a:pt x="16329" y="173661"/>
                  <a:pt x="16329" y="171450"/>
                </a:cubicBezTo>
                <a:lnTo>
                  <a:pt x="16329" y="155121"/>
                </a:lnTo>
                <a:cubicBezTo>
                  <a:pt x="16329" y="152910"/>
                  <a:pt x="17137" y="150997"/>
                  <a:pt x="18752" y="149381"/>
                </a:cubicBezTo>
                <a:cubicBezTo>
                  <a:pt x="20368" y="147765"/>
                  <a:pt x="22282" y="146957"/>
                  <a:pt x="24493" y="146957"/>
                </a:cubicBezTo>
                <a:lnTo>
                  <a:pt x="32657" y="146957"/>
                </a:lnTo>
                <a:cubicBezTo>
                  <a:pt x="41672" y="146957"/>
                  <a:pt x="49368" y="143768"/>
                  <a:pt x="55747" y="137389"/>
                </a:cubicBezTo>
                <a:cubicBezTo>
                  <a:pt x="62125" y="131011"/>
                  <a:pt x="65314" y="123315"/>
                  <a:pt x="65314" y="114300"/>
                </a:cubicBezTo>
                <a:lnTo>
                  <a:pt x="65314" y="110218"/>
                </a:lnTo>
                <a:cubicBezTo>
                  <a:pt x="65314" y="106816"/>
                  <a:pt x="64124" y="103924"/>
                  <a:pt x="61742" y="101543"/>
                </a:cubicBezTo>
                <a:cubicBezTo>
                  <a:pt x="59361" y="99162"/>
                  <a:pt x="56470" y="97971"/>
                  <a:pt x="53068" y="97971"/>
                </a:cubicBezTo>
                <a:lnTo>
                  <a:pt x="24493" y="97971"/>
                </a:lnTo>
                <a:cubicBezTo>
                  <a:pt x="17689" y="97971"/>
                  <a:pt x="11906" y="95590"/>
                  <a:pt x="7144" y="90828"/>
                </a:cubicBezTo>
                <a:cubicBezTo>
                  <a:pt x="2381" y="86065"/>
                  <a:pt x="0" y="80282"/>
                  <a:pt x="0" y="73478"/>
                </a:cubicBezTo>
                <a:lnTo>
                  <a:pt x="0" y="24493"/>
                </a:lnTo>
                <a:cubicBezTo>
                  <a:pt x="0" y="17689"/>
                  <a:pt x="2381" y="11906"/>
                  <a:pt x="7144" y="7144"/>
                </a:cubicBezTo>
                <a:cubicBezTo>
                  <a:pt x="11906" y="2381"/>
                  <a:pt x="17689" y="0"/>
                  <a:pt x="24493"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pic>
        <p:nvPicPr>
          <p:cNvPr id="24" name="图片 2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592965" y="1638987"/>
            <a:ext cx="3000222" cy="2000325"/>
          </a:xfrm>
          <a:prstGeom prst="rect">
            <a:avLst/>
          </a:prstGeom>
        </p:spPr>
      </p:pic>
      <p:sp>
        <p:nvSpPr>
          <p:cNvPr id="26" name="Text Placeholder 33"/>
          <p:cNvSpPr txBox="1"/>
          <p:nvPr/>
        </p:nvSpPr>
        <p:spPr>
          <a:xfrm>
            <a:off x="2130063" y="1767185"/>
            <a:ext cx="2178640" cy="166936"/>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200" b="1" i="0" u="none" strike="noStrike" kern="1200" cap="none" spc="0" normalizeH="0" baseline="0" noProof="0" dirty="0" smtClean="0">
                <a:ln>
                  <a:noFill/>
                </a:ln>
                <a:solidFill>
                  <a:srgbClr val="3F3F3F"/>
                </a:solidFill>
                <a:effectLst/>
                <a:uLnTx/>
                <a:uFillTx/>
                <a:latin typeface="Arial"/>
                <a:ea typeface="微软雅黑"/>
                <a:cs typeface="+mn-ea"/>
                <a:sym typeface="+mn-lt"/>
              </a:rPr>
              <a:t>申报信息</a:t>
            </a:r>
            <a:endParaRPr kumimoji="0" lang="en-AU" sz="1200" b="1"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Tree>
    <p:extLst>
      <p:ext uri="{BB962C8B-B14F-4D97-AF65-F5344CB8AC3E}">
        <p14:creationId xmlns:p14="http://schemas.microsoft.com/office/powerpoint/2010/main" val="2978593316"/>
      </p:ext>
    </p:extLst>
  </p:cSld>
  <p:clrMapOvr>
    <a:masterClrMapping/>
  </p:clrMapOvr>
  <p:transition spd="slow" advClick="0" advTm="2000">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文本框 8"/>
          <p:cNvSpPr txBox="1"/>
          <p:nvPr/>
        </p:nvSpPr>
        <p:spPr>
          <a:xfrm>
            <a:off x="4585333" y="2937285"/>
            <a:ext cx="4689296" cy="76944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CN" altLang="en-US" sz="4400" b="1" i="0" u="none" strike="noStrike" kern="1200" cap="none" spc="0" normalizeH="0" baseline="0" noProof="0" dirty="0" smtClean="0">
                <a:ln>
                  <a:noFill/>
                </a:ln>
                <a:solidFill>
                  <a:prstClr val="black">
                    <a:lumMod val="75000"/>
                    <a:lumOff val="25000"/>
                  </a:prstClr>
                </a:solidFill>
                <a:effectLst/>
                <a:uLnTx/>
                <a:uFillTx/>
                <a:latin typeface="Arial"/>
                <a:ea typeface="微软雅黑"/>
                <a:cs typeface="+mn-ea"/>
                <a:sym typeface="+mn-lt"/>
              </a:rPr>
              <a:t>家庭经济状况调查</a:t>
            </a:r>
            <a:endParaRPr kumimoji="1" lang="zh-CN" altLang="en-US" sz="4400" b="1" i="0" u="none" strike="noStrike" kern="1200" cap="none" spc="0" normalizeH="0" baseline="0" noProof="0" dirty="0">
              <a:ln>
                <a:noFill/>
              </a:ln>
              <a:solidFill>
                <a:prstClr val="black">
                  <a:lumMod val="75000"/>
                  <a:lumOff val="25000"/>
                </a:prstClr>
              </a:solidFill>
              <a:effectLst/>
              <a:uLnTx/>
              <a:uFillTx/>
              <a:latin typeface="Arial"/>
              <a:ea typeface="微软雅黑"/>
              <a:cs typeface="+mn-ea"/>
              <a:sym typeface="+mn-lt"/>
            </a:endParaRPr>
          </a:p>
        </p:txBody>
      </p:sp>
      <p:cxnSp>
        <p:nvCxnSpPr>
          <p:cNvPr id="13" name="直接连接符 12"/>
          <p:cNvCxnSpPr/>
          <p:nvPr/>
        </p:nvCxnSpPr>
        <p:spPr>
          <a:xfrm>
            <a:off x="4416441" y="2757714"/>
            <a:ext cx="0" cy="1128585"/>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2699658" y="2485638"/>
            <a:ext cx="1547892" cy="1573583"/>
            <a:chOff x="2498710" y="2311467"/>
            <a:chExt cx="1748840" cy="1777866"/>
          </a:xfrm>
        </p:grpSpPr>
        <p:sp>
          <p:nvSpPr>
            <p:cNvPr id="2" name="椭圆 1"/>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8000" b="0" i="0" u="none" strike="noStrike" kern="1200" cap="none" spc="0" normalizeH="0" baseline="0" noProof="0" dirty="0">
                  <a:ln>
                    <a:noFill/>
                  </a:ln>
                  <a:solidFill>
                    <a:prstClr val="white"/>
                  </a:solidFill>
                  <a:effectLst/>
                  <a:uLnTx/>
                  <a:uFillTx/>
                  <a:latin typeface="Arial"/>
                  <a:ea typeface="微软雅黑"/>
                  <a:cs typeface="+mn-cs"/>
                </a:rPr>
                <a:t>3</a:t>
              </a: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22" name="椭圆 21"/>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12" name="椭圆 11"/>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21" name="椭圆 20"/>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grpSp>
    </p:spTree>
    <p:extLst>
      <p:ext uri="{BB962C8B-B14F-4D97-AF65-F5344CB8AC3E}">
        <p14:creationId xmlns:p14="http://schemas.microsoft.com/office/powerpoint/2010/main" val="4139649463"/>
      </p:ext>
    </p:extLst>
  </p:cSld>
  <p:clrMapOvr>
    <a:masterClrMapping/>
  </p:clrMapOvr>
  <p:transition spd="slow" advClick="0" advTm="2000">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32"/>
          <p:cNvSpPr txBox="1"/>
          <p:nvPr/>
        </p:nvSpPr>
        <p:spPr>
          <a:xfrm>
            <a:off x="2371755" y="3875490"/>
            <a:ext cx="8290149"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effectLst/>
                <a:uLnTx/>
                <a:uFillTx/>
                <a:latin typeface="+mn-ea"/>
                <a:cs typeface="+mn-ea"/>
                <a:sym typeface="+mn-lt"/>
              </a:rPr>
              <a:t>扣除缴纳的个人所得</a:t>
            </a:r>
            <a:r>
              <a:rPr kumimoji="0" lang="zh-CN" altLang="en-US" sz="1400" b="0" i="0" u="none" strike="noStrike" kern="1200" cap="none" spc="0" normalizeH="0" baseline="0" noProof="0" dirty="0" smtClean="0">
                <a:ln>
                  <a:noFill/>
                </a:ln>
                <a:effectLst/>
                <a:uLnTx/>
                <a:uFillTx/>
                <a:latin typeface="+mn-ea"/>
                <a:cs typeface="+mn-ea"/>
                <a:sym typeface="+mn-lt"/>
              </a:rPr>
              <a:t>税，个人</a:t>
            </a:r>
            <a:r>
              <a:rPr kumimoji="0" lang="zh-CN" altLang="en-US" sz="1400" b="0" i="0" u="none" strike="noStrike" kern="1200" cap="none" spc="0" normalizeH="0" baseline="0" noProof="0" dirty="0">
                <a:ln>
                  <a:noFill/>
                </a:ln>
                <a:effectLst/>
                <a:uLnTx/>
                <a:uFillTx/>
                <a:latin typeface="+mn-ea"/>
                <a:cs typeface="+mn-ea"/>
                <a:sym typeface="+mn-lt"/>
              </a:rPr>
              <a:t>在流动窗口缴纳的养老保险、医疗保险、工伤保险等社会保障性支出最</a:t>
            </a:r>
            <a:r>
              <a:rPr kumimoji="0" lang="zh-CN" altLang="en-US" sz="1400" b="0" i="0" u="none" strike="noStrike" kern="1200" cap="none" spc="0" normalizeH="0" baseline="0" noProof="0" dirty="0" smtClean="0">
                <a:ln>
                  <a:noFill/>
                </a:ln>
                <a:effectLst/>
                <a:uLnTx/>
                <a:uFillTx/>
                <a:latin typeface="+mn-ea"/>
                <a:cs typeface="+mn-ea"/>
                <a:sym typeface="+mn-lt"/>
              </a:rPr>
              <a:t>低档，单位</a:t>
            </a:r>
            <a:r>
              <a:rPr kumimoji="0" lang="zh-CN" altLang="en-US" sz="1400" b="0" i="0" u="none" strike="noStrike" kern="1200" cap="none" spc="0" normalizeH="0" baseline="0" noProof="0" dirty="0">
                <a:ln>
                  <a:noFill/>
                </a:ln>
                <a:effectLst/>
                <a:uLnTx/>
                <a:uFillTx/>
                <a:latin typeface="+mn-ea"/>
                <a:cs typeface="+mn-ea"/>
                <a:sym typeface="+mn-lt"/>
              </a:rPr>
              <a:t>按照规定缴纳的社会保障性</a:t>
            </a:r>
            <a:r>
              <a:rPr kumimoji="0" lang="zh-CN" altLang="en-US" sz="1400" b="0" i="0" u="none" strike="noStrike" kern="1200" cap="none" spc="0" normalizeH="0" baseline="0" noProof="0" dirty="0" smtClean="0">
                <a:ln>
                  <a:noFill/>
                </a:ln>
                <a:effectLst/>
                <a:uLnTx/>
                <a:uFillTx/>
                <a:latin typeface="+mn-ea"/>
                <a:cs typeface="+mn-ea"/>
                <a:sym typeface="+mn-lt"/>
              </a:rPr>
              <a:t>支出，因</a:t>
            </a:r>
            <a:r>
              <a:rPr kumimoji="0" lang="zh-CN" altLang="en-US" sz="1400" b="0" i="0" u="none" strike="noStrike" kern="1200" cap="none" spc="0" normalizeH="0" baseline="0" noProof="0" dirty="0">
                <a:ln>
                  <a:noFill/>
                </a:ln>
                <a:effectLst/>
                <a:uLnTx/>
                <a:uFillTx/>
                <a:latin typeface="+mn-ea"/>
                <a:cs typeface="+mn-ea"/>
                <a:sym typeface="+mn-lt"/>
              </a:rPr>
              <a:t>病、因学、因残、照料老人、育幼、住房等刚性</a:t>
            </a:r>
            <a:r>
              <a:rPr kumimoji="0" lang="zh-CN" altLang="en-US" sz="1400" b="0" i="0" u="none" strike="noStrike" kern="1200" cap="none" spc="0" normalizeH="0" baseline="0" noProof="0" dirty="0" smtClean="0">
                <a:ln>
                  <a:noFill/>
                </a:ln>
                <a:effectLst/>
                <a:uLnTx/>
                <a:uFillTx/>
                <a:latin typeface="+mn-ea"/>
                <a:cs typeface="+mn-ea"/>
                <a:sym typeface="+mn-lt"/>
              </a:rPr>
              <a:t>支出，</a:t>
            </a:r>
            <a:endParaRPr kumimoji="0" lang="en-US" altLang="zh-CN" sz="1400" b="0" i="0" u="none" strike="noStrike" kern="1200" cap="none" spc="0" normalizeH="0" baseline="0" noProof="0" dirty="0">
              <a:ln>
                <a:noFill/>
              </a:ln>
              <a:effectLst/>
              <a:uLnTx/>
              <a:uFillTx/>
              <a:latin typeface="+mn-ea"/>
              <a:cs typeface="+mn-ea"/>
              <a:sym typeface="+mn-lt"/>
            </a:endParaRPr>
          </a:p>
        </p:txBody>
      </p:sp>
      <p:sp>
        <p:nvSpPr>
          <p:cNvPr id="16" name="Text Placeholder 33"/>
          <p:cNvSpPr txBox="1"/>
          <p:nvPr/>
        </p:nvSpPr>
        <p:spPr>
          <a:xfrm>
            <a:off x="2358087" y="3569331"/>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800" b="1" i="0" u="none" strike="noStrike" kern="1200" cap="none" spc="0" normalizeH="0" baseline="0" noProof="0" dirty="0">
                <a:ln>
                  <a:noFill/>
                </a:ln>
                <a:solidFill>
                  <a:srgbClr val="F23B48"/>
                </a:solidFill>
                <a:effectLst/>
                <a:uLnTx/>
                <a:uFillTx/>
                <a:latin typeface="Arial"/>
                <a:ea typeface="微软雅黑"/>
                <a:cs typeface="+mn-ea"/>
                <a:sym typeface="+mn-lt"/>
              </a:rPr>
              <a:t>支出</a:t>
            </a:r>
            <a:endParaRPr kumimoji="0" lang="en-AU" sz="1800" b="0" i="0" u="none" strike="noStrike" kern="1200" cap="none" spc="0" normalizeH="0" baseline="0" noProof="0" dirty="0">
              <a:ln>
                <a:noFill/>
              </a:ln>
              <a:solidFill>
                <a:srgbClr val="F23B48"/>
              </a:solidFill>
              <a:effectLst/>
              <a:uLnTx/>
              <a:uFillTx/>
              <a:latin typeface="Arial"/>
              <a:ea typeface="微软雅黑"/>
              <a:cs typeface="+mn-ea"/>
              <a:sym typeface="+mn-lt"/>
            </a:endParaRPr>
          </a:p>
        </p:txBody>
      </p:sp>
      <p:cxnSp>
        <p:nvCxnSpPr>
          <p:cNvPr id="17" name="Straight Connector 56"/>
          <p:cNvCxnSpPr/>
          <p:nvPr/>
        </p:nvCxnSpPr>
        <p:spPr>
          <a:xfrm>
            <a:off x="2170196" y="3588383"/>
            <a:ext cx="0" cy="718378"/>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Text Placeholder 32"/>
          <p:cNvSpPr txBox="1"/>
          <p:nvPr/>
        </p:nvSpPr>
        <p:spPr>
          <a:xfrm>
            <a:off x="2371755" y="2814519"/>
            <a:ext cx="8290149"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effectLst/>
                <a:uLnTx/>
                <a:uFillTx/>
                <a:latin typeface="+mn-ea"/>
                <a:cs typeface="+mn-ea"/>
                <a:sym typeface="+mn-lt"/>
              </a:rPr>
              <a:t>该家庭全部现金及实物性</a:t>
            </a:r>
            <a:r>
              <a:rPr kumimoji="0" lang="zh-CN" altLang="en-US" sz="1400" b="0" i="0" u="none" strike="noStrike" kern="1200" cap="none" spc="0" normalizeH="0" baseline="0" noProof="0" dirty="0" smtClean="0">
                <a:ln>
                  <a:noFill/>
                </a:ln>
                <a:effectLst/>
                <a:uLnTx/>
                <a:uFillTx/>
                <a:latin typeface="+mn-ea"/>
                <a:cs typeface="+mn-ea"/>
                <a:sym typeface="+mn-lt"/>
              </a:rPr>
              <a:t>净收入：工资</a:t>
            </a:r>
            <a:r>
              <a:rPr kumimoji="0" lang="zh-CN" altLang="en-US" sz="1400" b="0" i="0" u="none" strike="noStrike" kern="1200" cap="none" spc="0" normalizeH="0" baseline="0" noProof="0" dirty="0">
                <a:ln>
                  <a:noFill/>
                </a:ln>
                <a:effectLst/>
                <a:uLnTx/>
                <a:uFillTx/>
                <a:latin typeface="+mn-ea"/>
                <a:cs typeface="+mn-ea"/>
                <a:sym typeface="+mn-lt"/>
              </a:rPr>
              <a:t>性收入</a:t>
            </a:r>
            <a:r>
              <a:rPr kumimoji="0" lang="zh-CN" altLang="en-US" sz="1400" b="0" i="0" u="none" strike="noStrike" kern="1200" cap="none" spc="0" normalizeH="0" baseline="0" noProof="0" dirty="0" smtClean="0">
                <a:ln>
                  <a:noFill/>
                </a:ln>
                <a:effectLst/>
                <a:uLnTx/>
                <a:uFillTx/>
                <a:latin typeface="+mn-ea"/>
                <a:cs typeface="+mn-ea"/>
                <a:sym typeface="+mn-lt"/>
              </a:rPr>
              <a:t>、家庭</a:t>
            </a:r>
            <a:r>
              <a:rPr kumimoji="0" lang="zh-CN" altLang="en-US" sz="1400" b="0" i="0" u="none" strike="noStrike" kern="1200" cap="none" spc="0" normalizeH="0" baseline="0" noProof="0" dirty="0">
                <a:ln>
                  <a:noFill/>
                </a:ln>
                <a:effectLst/>
                <a:uLnTx/>
                <a:uFillTx/>
                <a:latin typeface="+mn-ea"/>
                <a:cs typeface="+mn-ea"/>
                <a:sym typeface="+mn-lt"/>
              </a:rPr>
              <a:t>经营净（纯）收入、财产性收入、转移性收入</a:t>
            </a:r>
            <a:endParaRPr kumimoji="0" lang="en-US" sz="1400" b="0" i="0" u="none" strike="noStrike" kern="1200" cap="none" spc="0" normalizeH="0" baseline="0" noProof="0" dirty="0">
              <a:ln>
                <a:noFill/>
              </a:ln>
              <a:effectLst/>
              <a:uLnTx/>
              <a:uFillTx/>
              <a:latin typeface="+mn-ea"/>
              <a:cs typeface="+mn-ea"/>
              <a:sym typeface="+mn-lt"/>
            </a:endParaRPr>
          </a:p>
        </p:txBody>
      </p:sp>
      <p:sp>
        <p:nvSpPr>
          <p:cNvPr id="19" name="Text Placeholder 33"/>
          <p:cNvSpPr txBox="1"/>
          <p:nvPr/>
        </p:nvSpPr>
        <p:spPr>
          <a:xfrm>
            <a:off x="2358087" y="2508360"/>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800" b="1" i="0" u="none" strike="noStrike" kern="1200" cap="none" spc="0" normalizeH="0" baseline="0" noProof="0" dirty="0">
                <a:ln>
                  <a:noFill/>
                </a:ln>
                <a:solidFill>
                  <a:srgbClr val="3F3F3F"/>
                </a:solidFill>
                <a:effectLst/>
                <a:uLnTx/>
                <a:uFillTx/>
                <a:latin typeface="Arial"/>
                <a:ea typeface="微软雅黑"/>
                <a:cs typeface="+mn-ea"/>
                <a:sym typeface="+mn-lt"/>
              </a:rPr>
              <a:t>收入</a:t>
            </a:r>
            <a:endParaRPr kumimoji="0" lang="en-AU" sz="18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cxnSp>
        <p:nvCxnSpPr>
          <p:cNvPr id="20" name="Straight Connector 57"/>
          <p:cNvCxnSpPr/>
          <p:nvPr/>
        </p:nvCxnSpPr>
        <p:spPr>
          <a:xfrm>
            <a:off x="2170196" y="2529256"/>
            <a:ext cx="0" cy="718378"/>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Text Placeholder 32"/>
          <p:cNvSpPr txBox="1"/>
          <p:nvPr/>
        </p:nvSpPr>
        <p:spPr>
          <a:xfrm>
            <a:off x="2371755" y="1871737"/>
            <a:ext cx="8548051"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effectLst/>
                <a:uLnTx/>
                <a:uFillTx/>
                <a:latin typeface="+mn-ea"/>
                <a:cs typeface="+mn-ea"/>
                <a:sym typeface="+mn-lt"/>
              </a:rPr>
              <a:t>城市低保按申请前</a:t>
            </a:r>
            <a:r>
              <a:rPr kumimoji="0" lang="en-US" altLang="zh-CN" sz="1400" b="0" i="0" u="none" strike="noStrike" kern="1200" cap="none" spc="0" normalizeH="0" baseline="0" noProof="0" dirty="0">
                <a:ln>
                  <a:noFill/>
                </a:ln>
                <a:effectLst/>
                <a:uLnTx/>
                <a:uFillTx/>
                <a:latin typeface="+mn-ea"/>
                <a:cs typeface="+mn-ea"/>
                <a:sym typeface="+mn-lt"/>
              </a:rPr>
              <a:t>3</a:t>
            </a:r>
            <a:r>
              <a:rPr kumimoji="0" lang="zh-CN" altLang="en-US" sz="1400" b="0" i="0" u="none" strike="noStrike" kern="1200" cap="none" spc="0" normalizeH="0" baseline="0" noProof="0" dirty="0">
                <a:ln>
                  <a:noFill/>
                </a:ln>
                <a:effectLst/>
                <a:uLnTx/>
                <a:uFillTx/>
                <a:latin typeface="+mn-ea"/>
                <a:cs typeface="+mn-ea"/>
                <a:sym typeface="+mn-lt"/>
              </a:rPr>
              <a:t>个月家庭月人均可支配收入计算；农村低保按申请前</a:t>
            </a:r>
            <a:r>
              <a:rPr kumimoji="0" lang="en-US" altLang="zh-CN" sz="1400" b="0" i="0" u="none" strike="noStrike" kern="1200" cap="none" spc="0" normalizeH="0" baseline="0" noProof="0" dirty="0">
                <a:ln>
                  <a:noFill/>
                </a:ln>
                <a:effectLst/>
                <a:uLnTx/>
                <a:uFillTx/>
                <a:latin typeface="+mn-ea"/>
                <a:cs typeface="+mn-ea"/>
                <a:sym typeface="+mn-lt"/>
              </a:rPr>
              <a:t>12</a:t>
            </a:r>
            <a:r>
              <a:rPr kumimoji="0" lang="zh-CN" altLang="en-US" sz="1400" b="0" i="0" u="none" strike="noStrike" kern="1200" cap="none" spc="0" normalizeH="0" baseline="0" noProof="0" dirty="0">
                <a:ln>
                  <a:noFill/>
                </a:ln>
                <a:effectLst/>
                <a:uLnTx/>
                <a:uFillTx/>
                <a:latin typeface="+mn-ea"/>
                <a:cs typeface="+mn-ea"/>
                <a:sym typeface="+mn-lt"/>
              </a:rPr>
              <a:t>个月家庭人均可支配收入计算</a:t>
            </a:r>
            <a:endParaRPr kumimoji="0" lang="en-US" sz="1400" b="0" i="0" u="none" strike="noStrike" kern="1200" cap="none" spc="0" normalizeH="0" baseline="0" noProof="0" dirty="0">
              <a:ln>
                <a:noFill/>
              </a:ln>
              <a:effectLst/>
              <a:uLnTx/>
              <a:uFillTx/>
              <a:latin typeface="+mn-ea"/>
              <a:cs typeface="+mn-ea"/>
              <a:sym typeface="+mn-lt"/>
            </a:endParaRPr>
          </a:p>
        </p:txBody>
      </p:sp>
      <p:sp>
        <p:nvSpPr>
          <p:cNvPr id="22" name="Text Placeholder 33"/>
          <p:cNvSpPr txBox="1"/>
          <p:nvPr/>
        </p:nvSpPr>
        <p:spPr>
          <a:xfrm>
            <a:off x="2358087" y="1449237"/>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800" b="1" i="0" u="none" strike="noStrike" kern="1200" cap="none" spc="0" normalizeH="0" baseline="0" noProof="0" dirty="0">
                <a:ln>
                  <a:noFill/>
                </a:ln>
                <a:solidFill>
                  <a:srgbClr val="FF0000"/>
                </a:solidFill>
                <a:effectLst/>
                <a:uLnTx/>
                <a:uFillTx/>
                <a:latin typeface="Arial"/>
                <a:ea typeface="微软雅黑"/>
                <a:cs typeface="+mn-ea"/>
                <a:sym typeface="+mn-lt"/>
              </a:rPr>
              <a:t>家庭可支配收入</a:t>
            </a:r>
            <a:r>
              <a:rPr kumimoji="0" lang="en-US" altLang="zh-CN" sz="1800" b="1" i="0" u="none" strike="noStrike" kern="1200" cap="none" spc="0" normalizeH="0" baseline="0" noProof="0" dirty="0" smtClean="0">
                <a:ln>
                  <a:noFill/>
                </a:ln>
                <a:solidFill>
                  <a:srgbClr val="FF0000"/>
                </a:solidFill>
                <a:effectLst/>
                <a:uLnTx/>
                <a:uFillTx/>
                <a:latin typeface="Arial"/>
                <a:ea typeface="微软雅黑"/>
                <a:cs typeface="+mn-ea"/>
                <a:sym typeface="+mn-lt"/>
              </a:rPr>
              <a:t>=</a:t>
            </a:r>
            <a:r>
              <a:rPr kumimoji="0" lang="zh-CN" altLang="en-US" sz="1800" b="1" i="0" u="none" strike="noStrike" kern="1200" cap="none" spc="0" normalizeH="0" baseline="0" noProof="0" dirty="0" smtClean="0">
                <a:ln>
                  <a:noFill/>
                </a:ln>
                <a:solidFill>
                  <a:srgbClr val="FF0000"/>
                </a:solidFill>
                <a:effectLst/>
                <a:uLnTx/>
                <a:uFillTx/>
                <a:latin typeface="Arial"/>
                <a:ea typeface="微软雅黑"/>
                <a:cs typeface="+mn-ea"/>
                <a:sym typeface="+mn-lt"/>
              </a:rPr>
              <a:t>收入</a:t>
            </a:r>
            <a:r>
              <a:rPr kumimoji="0" lang="en-US" altLang="zh-CN" sz="1800" b="1" i="0" u="none" strike="noStrike" kern="1200" cap="none" spc="0" normalizeH="0" baseline="0" noProof="0" dirty="0">
                <a:ln>
                  <a:noFill/>
                </a:ln>
                <a:solidFill>
                  <a:srgbClr val="FF0000"/>
                </a:solidFill>
                <a:effectLst/>
                <a:uLnTx/>
                <a:uFillTx/>
                <a:latin typeface="Arial"/>
                <a:ea typeface="微软雅黑"/>
                <a:cs typeface="+mn-ea"/>
                <a:sym typeface="+mn-lt"/>
              </a:rPr>
              <a:t>-</a:t>
            </a:r>
            <a:r>
              <a:rPr kumimoji="0" lang="zh-CN" altLang="en-US" sz="1800" b="1" i="0" u="none" strike="noStrike" kern="1200" cap="none" spc="0" normalizeH="0" baseline="0" noProof="0" dirty="0">
                <a:ln>
                  <a:noFill/>
                </a:ln>
                <a:solidFill>
                  <a:srgbClr val="FF0000"/>
                </a:solidFill>
                <a:effectLst/>
                <a:uLnTx/>
                <a:uFillTx/>
                <a:latin typeface="Arial"/>
                <a:ea typeface="微软雅黑"/>
                <a:cs typeface="+mn-ea"/>
                <a:sym typeface="+mn-lt"/>
              </a:rPr>
              <a:t>支出</a:t>
            </a:r>
            <a:endParaRPr kumimoji="0" lang="en-AU" sz="1800" b="1" i="0" u="none" strike="noStrike" kern="1200" cap="none" spc="0" normalizeH="0" baseline="0" noProof="0" dirty="0">
              <a:ln>
                <a:noFill/>
              </a:ln>
              <a:solidFill>
                <a:srgbClr val="FF0000"/>
              </a:solidFill>
              <a:effectLst/>
              <a:uLnTx/>
              <a:uFillTx/>
              <a:latin typeface="Arial"/>
              <a:ea typeface="微软雅黑"/>
              <a:cs typeface="+mn-ea"/>
              <a:sym typeface="+mn-lt"/>
            </a:endParaRPr>
          </a:p>
        </p:txBody>
      </p:sp>
      <p:cxnSp>
        <p:nvCxnSpPr>
          <p:cNvPr id="23" name="Straight Connector 58"/>
          <p:cNvCxnSpPr/>
          <p:nvPr/>
        </p:nvCxnSpPr>
        <p:spPr>
          <a:xfrm>
            <a:off x="2170196" y="1449237"/>
            <a:ext cx="0" cy="718378"/>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sp>
        <p:nvSpPr>
          <p:cNvPr id="24"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Arial"/>
                <a:ea typeface="微软雅黑"/>
                <a:cs typeface="+mn-ea"/>
                <a:sym typeface="+mn-lt"/>
              </a:rPr>
              <a:t>家庭可支配收入</a:t>
            </a:r>
            <a:endParaRPr kumimoji="0" lang="zh-CN" alt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Tree>
    <p:extLst>
      <p:ext uri="{BB962C8B-B14F-4D97-AF65-F5344CB8AC3E}">
        <p14:creationId xmlns:p14="http://schemas.microsoft.com/office/powerpoint/2010/main" val="1088260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18" name="Text Placeholder 32"/>
          <p:cNvSpPr txBox="1"/>
          <p:nvPr/>
        </p:nvSpPr>
        <p:spPr>
          <a:xfrm>
            <a:off x="701815" y="2746189"/>
            <a:ext cx="10938804"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21" name="Text Placeholder 32"/>
          <p:cNvSpPr txBox="1"/>
          <p:nvPr/>
        </p:nvSpPr>
        <p:spPr>
          <a:xfrm>
            <a:off x="3405403" y="1783102"/>
            <a:ext cx="5363693"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对于已签订劳动合同或有固定工作的人员工资性收入和有法律文书、合法有效的合同（协议）等证明的相关收入，依据有关证明材料核算</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                            对于</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未签订正式用工合同的务工人员工资性收入及其他难以据实认定的收入，可按务工地最低工资标准或行业指导价进行核算</a:t>
            </a:r>
            <a:endParaRPr kumimoji="0" 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endParaRPr>
          </a:p>
        </p:txBody>
      </p:sp>
      <p:cxnSp>
        <p:nvCxnSpPr>
          <p:cNvPr id="23" name="Straight Connector 58"/>
          <p:cNvCxnSpPr/>
          <p:nvPr/>
        </p:nvCxnSpPr>
        <p:spPr>
          <a:xfrm>
            <a:off x="3217512" y="1758533"/>
            <a:ext cx="1176" cy="2246539"/>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sp>
        <p:nvSpPr>
          <p:cNvPr id="24"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Arial"/>
                <a:ea typeface="微软雅黑"/>
                <a:cs typeface="+mn-ea"/>
                <a:sym typeface="+mn-lt"/>
              </a:rPr>
              <a:t>核算收入时注意事项</a:t>
            </a:r>
            <a:endParaRPr kumimoji="0" lang="zh-CN" alt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Tree>
    <p:extLst>
      <p:ext uri="{BB962C8B-B14F-4D97-AF65-F5344CB8AC3E}">
        <p14:creationId xmlns:p14="http://schemas.microsoft.com/office/powerpoint/2010/main" val="166162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18" name="Text Placeholder 32"/>
          <p:cNvSpPr txBox="1"/>
          <p:nvPr/>
        </p:nvSpPr>
        <p:spPr>
          <a:xfrm>
            <a:off x="1357030" y="1176722"/>
            <a:ext cx="10112532" cy="59270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赡</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（扶、抚）养费，一般按司法、法院等相关部门出具的调解书、判决书或者协议书确定金额认定</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                                                   无</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法律文书规定或协议的，对法定义务人家庭经济状况进行核查</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                                        计算方法：①赡</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（扶、抚）养人家庭可支配收入</a:t>
            </a:r>
            <a:r>
              <a:rPr kumimoji="0" lang="en-US" altLang="zh-CN"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赡（扶、抚）养义务</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人收入</a:t>
            </a:r>
            <a:r>
              <a:rPr kumimoji="0" lang="en-US" altLang="zh-CN"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赡</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（扶、抚）养义务</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人刚性支出                            ②支付</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能力</a:t>
            </a:r>
            <a:r>
              <a:rPr kumimoji="0" lang="en-US" altLang="zh-CN"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赡（扶、抚）</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养人家庭可</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支配收入</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家庭人数</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×2.5</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倍当地低保标准</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                              ③支付</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水平</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支付能力</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需赡（扶、抚）养的人数</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                                                     对于</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法定义务人不配合家庭经济状况核查的，可终止审核确认程序。法定义务人不履行赡（扶、抚）养义务的，街道办事处（乡镇人民政府）可协助申请人委托司法部门向法定义务人追索赡（扶、抚）养费用</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a:t>
            </a:r>
            <a:endParaRPr kumimoji="0" lang="en-US" altLang="zh-CN"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法定</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义务人为</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70</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周岁以上的老年人以及残疾等级为一、二、三、四级的智力、精神残疾人或残疾等级为一、二级的视力、肢体残疾人，且本人收入总和低于本市上年度城乡居民人均可支配收入</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的（</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2019</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年全年居民人均可支配收入</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46010</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元），</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可认定为无经济负担能力，超出部分作为转移性收入认定</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例：重度残疾人父亲，对其残疾儿子有扶养义务，这个父亲月</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5000</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元退休金，年龄</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71</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岁，</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5000-3834=1166   </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作为转移性收入计算到残疾人儿子名下</a:t>
            </a:r>
            <a:endParaRPr kumimoji="0" lang="zh-CN" altLang="en-US" sz="1600" b="0" i="0" u="none" strike="noStrike" kern="1200" cap="none" spc="0" normalizeH="0" baseline="0" noProof="0" dirty="0">
              <a:ln>
                <a:noFill/>
              </a:ln>
              <a:solidFill>
                <a:srgbClr val="002060"/>
              </a:solidFill>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申请人在法定赡养人年龄</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8</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周岁前因夫妻离异等变故后，未再履行法定抚养义务，当前确无往来联系的，经调查核实后可暂不计算法定赡养费，在纳入保障范围后，可委托社会组织协助申请人主张被赡养权利。</a:t>
            </a: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cxnSp>
        <p:nvCxnSpPr>
          <p:cNvPr id="20" name="Straight Connector 57"/>
          <p:cNvCxnSpPr>
            <a:stCxn id="9" idx="1"/>
          </p:cNvCxnSpPr>
          <p:nvPr/>
        </p:nvCxnSpPr>
        <p:spPr>
          <a:xfrm>
            <a:off x="552014" y="1176274"/>
            <a:ext cx="77" cy="530216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Text Placeholder 32"/>
          <p:cNvSpPr txBox="1"/>
          <p:nvPr/>
        </p:nvSpPr>
        <p:spPr>
          <a:xfrm>
            <a:off x="699813" y="1473073"/>
            <a:ext cx="10769749"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prstClr val="white">
                  <a:lumMod val="50000"/>
                </a:prstClr>
              </a:solidFill>
              <a:effectLst/>
              <a:uLnTx/>
              <a:uFillTx/>
              <a:latin typeface="Neris Thin" panose="00000300000000000000" pitchFamily="50" charset="0"/>
              <a:ea typeface="微软雅黑"/>
              <a:cs typeface="+mn-ea"/>
              <a:sym typeface="+mn-lt"/>
            </a:endParaRPr>
          </a:p>
        </p:txBody>
      </p:sp>
      <p:sp>
        <p:nvSpPr>
          <p:cNvPr id="24"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Arial"/>
                <a:ea typeface="微软雅黑"/>
                <a:cs typeface="+mn-ea"/>
                <a:sym typeface="+mn-lt"/>
              </a:rPr>
              <a:t>核算收入时注意事项</a:t>
            </a:r>
            <a:endParaRPr kumimoji="0" lang="zh-CN" alt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grpSp>
        <p:nvGrpSpPr>
          <p:cNvPr id="8" name="Csoportba foglalás 178"/>
          <p:cNvGrpSpPr/>
          <p:nvPr/>
        </p:nvGrpSpPr>
        <p:grpSpPr>
          <a:xfrm>
            <a:off x="552014" y="1176274"/>
            <a:ext cx="665511" cy="725090"/>
            <a:chOff x="7453313" y="2014538"/>
            <a:chExt cx="630238" cy="631825"/>
          </a:xfrm>
          <a:solidFill>
            <a:schemeClr val="accent2"/>
          </a:solidFill>
        </p:grpSpPr>
        <p:sp>
          <p:nvSpPr>
            <p:cNvPr id="9" name="Freeform 45"/>
            <p:cNvSpPr>
              <a:spLocks noEditPoints="1"/>
            </p:cNvSpPr>
            <p:nvPr/>
          </p:nvSpPr>
          <p:spPr bwMode="auto">
            <a:xfrm>
              <a:off x="7453313" y="2014538"/>
              <a:ext cx="630238" cy="631825"/>
            </a:xfrm>
            <a:custGeom>
              <a:avLst/>
              <a:gdLst>
                <a:gd name="T0" fmla="*/ 397 w 397"/>
                <a:gd name="T1" fmla="*/ 0 h 398"/>
                <a:gd name="T2" fmla="*/ 0 w 397"/>
                <a:gd name="T3" fmla="*/ 0 h 398"/>
                <a:gd name="T4" fmla="*/ 0 w 397"/>
                <a:gd name="T5" fmla="*/ 398 h 398"/>
                <a:gd name="T6" fmla="*/ 397 w 397"/>
                <a:gd name="T7" fmla="*/ 398 h 398"/>
                <a:gd name="T8" fmla="*/ 397 w 397"/>
                <a:gd name="T9" fmla="*/ 0 h 398"/>
                <a:gd name="T10" fmla="*/ 378 w 397"/>
                <a:gd name="T11" fmla="*/ 379 h 398"/>
                <a:gd name="T12" fmla="*/ 19 w 397"/>
                <a:gd name="T13" fmla="*/ 379 h 398"/>
                <a:gd name="T14" fmla="*/ 19 w 397"/>
                <a:gd name="T15" fmla="*/ 19 h 398"/>
                <a:gd name="T16" fmla="*/ 378 w 397"/>
                <a:gd name="T17" fmla="*/ 19 h 398"/>
                <a:gd name="T18" fmla="*/ 378 w 397"/>
                <a:gd name="T19" fmla="*/ 37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7" h="398">
                  <a:moveTo>
                    <a:pt x="397" y="0"/>
                  </a:moveTo>
                  <a:lnTo>
                    <a:pt x="0" y="0"/>
                  </a:lnTo>
                  <a:lnTo>
                    <a:pt x="0" y="398"/>
                  </a:lnTo>
                  <a:lnTo>
                    <a:pt x="397" y="398"/>
                  </a:lnTo>
                  <a:lnTo>
                    <a:pt x="397" y="0"/>
                  </a:lnTo>
                  <a:close/>
                  <a:moveTo>
                    <a:pt x="378" y="379"/>
                  </a:moveTo>
                  <a:lnTo>
                    <a:pt x="19" y="379"/>
                  </a:lnTo>
                  <a:lnTo>
                    <a:pt x="19" y="19"/>
                  </a:lnTo>
                  <a:lnTo>
                    <a:pt x="378" y="19"/>
                  </a:lnTo>
                  <a:lnTo>
                    <a:pt x="378" y="3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sp>
          <p:nvSpPr>
            <p:cNvPr id="10" name="Freeform 46"/>
            <p:cNvSpPr>
              <a:spLocks/>
            </p:cNvSpPr>
            <p:nvPr/>
          </p:nvSpPr>
          <p:spPr bwMode="auto">
            <a:xfrm>
              <a:off x="7885113" y="2251076"/>
              <a:ext cx="115888" cy="131763"/>
            </a:xfrm>
            <a:custGeom>
              <a:avLst/>
              <a:gdLst>
                <a:gd name="T0" fmla="*/ 17 w 73"/>
                <a:gd name="T1" fmla="*/ 57 h 83"/>
                <a:gd name="T2" fmla="*/ 17 w 73"/>
                <a:gd name="T3" fmla="*/ 83 h 83"/>
                <a:gd name="T4" fmla="*/ 73 w 73"/>
                <a:gd name="T5" fmla="*/ 43 h 83"/>
                <a:gd name="T6" fmla="*/ 17 w 73"/>
                <a:gd name="T7" fmla="*/ 0 h 83"/>
                <a:gd name="T8" fmla="*/ 17 w 73"/>
                <a:gd name="T9" fmla="*/ 26 h 83"/>
                <a:gd name="T10" fmla="*/ 0 w 73"/>
                <a:gd name="T11" fmla="*/ 26 h 83"/>
                <a:gd name="T12" fmla="*/ 0 w 73"/>
                <a:gd name="T13" fmla="*/ 57 h 83"/>
                <a:gd name="T14" fmla="*/ 17 w 73"/>
                <a:gd name="T15" fmla="*/ 57 h 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83">
                  <a:moveTo>
                    <a:pt x="17" y="57"/>
                  </a:moveTo>
                  <a:lnTo>
                    <a:pt x="17" y="83"/>
                  </a:lnTo>
                  <a:lnTo>
                    <a:pt x="73" y="43"/>
                  </a:lnTo>
                  <a:lnTo>
                    <a:pt x="17" y="0"/>
                  </a:lnTo>
                  <a:lnTo>
                    <a:pt x="17" y="26"/>
                  </a:lnTo>
                  <a:lnTo>
                    <a:pt x="0" y="26"/>
                  </a:lnTo>
                  <a:lnTo>
                    <a:pt x="0" y="57"/>
                  </a:lnTo>
                  <a:lnTo>
                    <a:pt x="17"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sp>
          <p:nvSpPr>
            <p:cNvPr id="11" name="Freeform 47"/>
            <p:cNvSpPr>
              <a:spLocks/>
            </p:cNvSpPr>
            <p:nvPr/>
          </p:nvSpPr>
          <p:spPr bwMode="auto">
            <a:xfrm>
              <a:off x="7659688" y="2157413"/>
              <a:ext cx="225425" cy="319088"/>
            </a:xfrm>
            <a:custGeom>
              <a:avLst/>
              <a:gdLst>
                <a:gd name="T0" fmla="*/ 142 w 142"/>
                <a:gd name="T1" fmla="*/ 116 h 201"/>
                <a:gd name="T2" fmla="*/ 111 w 142"/>
                <a:gd name="T3" fmla="*/ 116 h 201"/>
                <a:gd name="T4" fmla="*/ 111 w 142"/>
                <a:gd name="T5" fmla="*/ 85 h 201"/>
                <a:gd name="T6" fmla="*/ 142 w 142"/>
                <a:gd name="T7" fmla="*/ 85 h 201"/>
                <a:gd name="T8" fmla="*/ 142 w 142"/>
                <a:gd name="T9" fmla="*/ 0 h 201"/>
                <a:gd name="T10" fmla="*/ 0 w 142"/>
                <a:gd name="T11" fmla="*/ 0 h 201"/>
                <a:gd name="T12" fmla="*/ 0 w 142"/>
                <a:gd name="T13" fmla="*/ 201 h 201"/>
                <a:gd name="T14" fmla="*/ 142 w 142"/>
                <a:gd name="T15" fmla="*/ 201 h 201"/>
                <a:gd name="T16" fmla="*/ 142 w 142"/>
                <a:gd name="T17" fmla="*/ 11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201">
                  <a:moveTo>
                    <a:pt x="142" y="116"/>
                  </a:moveTo>
                  <a:lnTo>
                    <a:pt x="111" y="116"/>
                  </a:lnTo>
                  <a:lnTo>
                    <a:pt x="111" y="85"/>
                  </a:lnTo>
                  <a:lnTo>
                    <a:pt x="142" y="85"/>
                  </a:lnTo>
                  <a:lnTo>
                    <a:pt x="142" y="0"/>
                  </a:lnTo>
                  <a:lnTo>
                    <a:pt x="0" y="0"/>
                  </a:lnTo>
                  <a:lnTo>
                    <a:pt x="0" y="201"/>
                  </a:lnTo>
                  <a:lnTo>
                    <a:pt x="142" y="201"/>
                  </a:lnTo>
                  <a:lnTo>
                    <a:pt x="142" y="1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grpSp>
      <p:grpSp>
        <p:nvGrpSpPr>
          <p:cNvPr id="13" name="Csoportba foglalás 183"/>
          <p:cNvGrpSpPr/>
          <p:nvPr/>
        </p:nvGrpSpPr>
        <p:grpSpPr>
          <a:xfrm>
            <a:off x="587288" y="3827356"/>
            <a:ext cx="630238" cy="631825"/>
            <a:chOff x="7453313" y="3113088"/>
            <a:chExt cx="630238" cy="631825"/>
          </a:xfrm>
          <a:solidFill>
            <a:schemeClr val="accent2"/>
          </a:solidFill>
        </p:grpSpPr>
        <p:sp>
          <p:nvSpPr>
            <p:cNvPr id="14" name="Freeform 70"/>
            <p:cNvSpPr>
              <a:spLocks noEditPoints="1"/>
            </p:cNvSpPr>
            <p:nvPr/>
          </p:nvSpPr>
          <p:spPr bwMode="auto">
            <a:xfrm>
              <a:off x="7453313" y="3113088"/>
              <a:ext cx="630238" cy="631825"/>
            </a:xfrm>
            <a:custGeom>
              <a:avLst/>
              <a:gdLst>
                <a:gd name="T0" fmla="*/ 397 w 397"/>
                <a:gd name="T1" fmla="*/ 0 h 398"/>
                <a:gd name="T2" fmla="*/ 0 w 397"/>
                <a:gd name="T3" fmla="*/ 0 h 398"/>
                <a:gd name="T4" fmla="*/ 0 w 397"/>
                <a:gd name="T5" fmla="*/ 398 h 398"/>
                <a:gd name="T6" fmla="*/ 397 w 397"/>
                <a:gd name="T7" fmla="*/ 398 h 398"/>
                <a:gd name="T8" fmla="*/ 397 w 397"/>
                <a:gd name="T9" fmla="*/ 0 h 398"/>
                <a:gd name="T10" fmla="*/ 378 w 397"/>
                <a:gd name="T11" fmla="*/ 379 h 398"/>
                <a:gd name="T12" fmla="*/ 19 w 397"/>
                <a:gd name="T13" fmla="*/ 379 h 398"/>
                <a:gd name="T14" fmla="*/ 19 w 397"/>
                <a:gd name="T15" fmla="*/ 19 h 398"/>
                <a:gd name="T16" fmla="*/ 378 w 397"/>
                <a:gd name="T17" fmla="*/ 19 h 398"/>
                <a:gd name="T18" fmla="*/ 378 w 397"/>
                <a:gd name="T19" fmla="*/ 37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7" h="398">
                  <a:moveTo>
                    <a:pt x="397" y="0"/>
                  </a:moveTo>
                  <a:lnTo>
                    <a:pt x="0" y="0"/>
                  </a:lnTo>
                  <a:lnTo>
                    <a:pt x="0" y="398"/>
                  </a:lnTo>
                  <a:lnTo>
                    <a:pt x="397" y="398"/>
                  </a:lnTo>
                  <a:lnTo>
                    <a:pt x="397" y="0"/>
                  </a:lnTo>
                  <a:close/>
                  <a:moveTo>
                    <a:pt x="378" y="379"/>
                  </a:moveTo>
                  <a:lnTo>
                    <a:pt x="19" y="379"/>
                  </a:lnTo>
                  <a:lnTo>
                    <a:pt x="19" y="19"/>
                  </a:lnTo>
                  <a:lnTo>
                    <a:pt x="378" y="19"/>
                  </a:lnTo>
                  <a:lnTo>
                    <a:pt x="378" y="3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sp>
          <p:nvSpPr>
            <p:cNvPr id="15" name="Freeform 71"/>
            <p:cNvSpPr>
              <a:spLocks/>
            </p:cNvSpPr>
            <p:nvPr/>
          </p:nvSpPr>
          <p:spPr bwMode="auto">
            <a:xfrm>
              <a:off x="7577138" y="3263901"/>
              <a:ext cx="382588" cy="319088"/>
            </a:xfrm>
            <a:custGeom>
              <a:avLst/>
              <a:gdLst>
                <a:gd name="T0" fmla="*/ 50 w 102"/>
                <a:gd name="T1" fmla="*/ 85 h 85"/>
                <a:gd name="T2" fmla="*/ 97 w 102"/>
                <a:gd name="T3" fmla="*/ 37 h 85"/>
                <a:gd name="T4" fmla="*/ 84 w 102"/>
                <a:gd name="T5" fmla="*/ 6 h 85"/>
                <a:gd name="T6" fmla="*/ 52 w 102"/>
                <a:gd name="T7" fmla="*/ 19 h 85"/>
                <a:gd name="T8" fmla="*/ 51 w 102"/>
                <a:gd name="T9" fmla="*/ 23 h 85"/>
                <a:gd name="T10" fmla="*/ 50 w 102"/>
                <a:gd name="T11" fmla="*/ 19 h 85"/>
                <a:gd name="T12" fmla="*/ 18 w 102"/>
                <a:gd name="T13" fmla="*/ 5 h 85"/>
                <a:gd name="T14" fmla="*/ 5 w 102"/>
                <a:gd name="T15" fmla="*/ 37 h 85"/>
                <a:gd name="T16" fmla="*/ 50 w 102"/>
                <a:gd name="T17"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 h="85">
                  <a:moveTo>
                    <a:pt x="50" y="85"/>
                  </a:moveTo>
                  <a:cubicBezTo>
                    <a:pt x="50" y="85"/>
                    <a:pt x="91" y="50"/>
                    <a:pt x="97" y="37"/>
                  </a:cubicBezTo>
                  <a:cubicBezTo>
                    <a:pt x="102" y="25"/>
                    <a:pt x="96" y="11"/>
                    <a:pt x="84" y="6"/>
                  </a:cubicBezTo>
                  <a:cubicBezTo>
                    <a:pt x="71" y="1"/>
                    <a:pt x="57" y="6"/>
                    <a:pt x="52" y="19"/>
                  </a:cubicBezTo>
                  <a:cubicBezTo>
                    <a:pt x="51" y="20"/>
                    <a:pt x="51" y="21"/>
                    <a:pt x="51" y="23"/>
                  </a:cubicBezTo>
                  <a:cubicBezTo>
                    <a:pt x="50" y="21"/>
                    <a:pt x="50" y="20"/>
                    <a:pt x="50" y="19"/>
                  </a:cubicBezTo>
                  <a:cubicBezTo>
                    <a:pt x="45" y="6"/>
                    <a:pt x="30" y="0"/>
                    <a:pt x="18" y="5"/>
                  </a:cubicBezTo>
                  <a:cubicBezTo>
                    <a:pt x="6" y="10"/>
                    <a:pt x="0" y="24"/>
                    <a:pt x="5" y="37"/>
                  </a:cubicBezTo>
                  <a:cubicBezTo>
                    <a:pt x="10" y="49"/>
                    <a:pt x="50" y="85"/>
                    <a:pt x="50" y="8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grpSp>
    </p:spTree>
    <p:extLst>
      <p:ext uri="{BB962C8B-B14F-4D97-AF65-F5344CB8AC3E}">
        <p14:creationId xmlns:p14="http://schemas.microsoft.com/office/powerpoint/2010/main" val="167864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18" name="Text Placeholder 32"/>
          <p:cNvSpPr txBox="1"/>
          <p:nvPr/>
        </p:nvSpPr>
        <p:spPr>
          <a:xfrm>
            <a:off x="701815" y="2746189"/>
            <a:ext cx="10938804"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21" name="Text Placeholder 32"/>
          <p:cNvSpPr txBox="1"/>
          <p:nvPr/>
        </p:nvSpPr>
        <p:spPr>
          <a:xfrm>
            <a:off x="1631467" y="1619722"/>
            <a:ext cx="8746112"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a:ln>
                  <a:noFill/>
                </a:ln>
                <a:solidFill>
                  <a:schemeClr val="tx1">
                    <a:lumMod val="95000"/>
                    <a:lumOff val="5000"/>
                  </a:schemeClr>
                </a:solidFill>
                <a:effectLst/>
                <a:uLnTx/>
                <a:uFillTx/>
                <a:latin typeface="Neris Thin" panose="00000300000000000000" pitchFamily="50" charset="0"/>
                <a:ea typeface="微软雅黑"/>
                <a:cs typeface="+mn-ea"/>
                <a:sym typeface="+mn-lt"/>
              </a:rPr>
              <a:t>对与企业解除劳动关系领取经济补偿金的职工，在申请低保时，其家庭收入的计算方法应从领取的经济补偿金中扣除该职工从解除劳动关系之日到法定退休年龄期间应缴纳的养老保险费，扣除后的结余部分按本市城乡人均消费支出</a:t>
            </a:r>
            <a:r>
              <a:rPr kumimoji="0" lang="zh-CN" altLang="en-US" sz="1600" b="0" i="0" u="none" strike="noStrike" kern="1200" cap="none" spc="0" normalizeH="0" baseline="0" noProof="0" dirty="0" smtClean="0">
                <a:ln>
                  <a:noFill/>
                </a:ln>
                <a:solidFill>
                  <a:schemeClr val="tx1">
                    <a:lumMod val="95000"/>
                    <a:lumOff val="5000"/>
                  </a:schemeClr>
                </a:solidFill>
                <a:effectLst/>
                <a:uLnTx/>
                <a:uFillTx/>
                <a:latin typeface="Neris Thin" panose="00000300000000000000" pitchFamily="50" charset="0"/>
                <a:ea typeface="微软雅黑"/>
                <a:cs typeface="+mn-ea"/>
                <a:sym typeface="+mn-lt"/>
              </a:rPr>
              <a:t>水平（</a:t>
            </a:r>
            <a:r>
              <a:rPr kumimoji="0" lang="zh-CN" altLang="en-US" sz="1600" b="0" i="0" u="none" strike="noStrike" kern="1200" cap="none" spc="0" normalizeH="0" baseline="0" noProof="0" dirty="0" smtClean="0">
                <a:ln>
                  <a:noFill/>
                </a:ln>
                <a:solidFill>
                  <a:schemeClr val="tx1">
                    <a:lumMod val="95000"/>
                    <a:lumOff val="5000"/>
                  </a:schemeClr>
                </a:solidFill>
                <a:effectLst/>
                <a:uLnTx/>
                <a:uFillTx/>
                <a:latin typeface="Neris Thin" panose="00000300000000000000" pitchFamily="50" charset="0"/>
                <a:ea typeface="微软雅黑"/>
                <a:cs typeface="+mn-cs"/>
              </a:rPr>
              <a:t>全市</a:t>
            </a:r>
            <a:r>
              <a:rPr kumimoji="0" lang="zh-CN" altLang="en-US" sz="1600" b="0" i="0" u="none" strike="noStrike" kern="1200" cap="none" spc="0" normalizeH="0" baseline="0" noProof="0" dirty="0">
                <a:ln>
                  <a:noFill/>
                </a:ln>
                <a:solidFill>
                  <a:schemeClr val="tx1">
                    <a:lumMod val="95000"/>
                    <a:lumOff val="5000"/>
                  </a:schemeClr>
                </a:solidFill>
                <a:effectLst/>
                <a:uLnTx/>
                <a:uFillTx/>
                <a:latin typeface="Neris Thin" panose="00000300000000000000" pitchFamily="50" charset="0"/>
                <a:ea typeface="微软雅黑"/>
                <a:cs typeface="+mn-cs"/>
              </a:rPr>
              <a:t>居民人均消费支出</a:t>
            </a:r>
            <a:r>
              <a:rPr kumimoji="0" lang="en-US" altLang="zh-CN" sz="1600" b="0" i="0" u="none" strike="noStrike" kern="1200" cap="none" spc="0" normalizeH="0" baseline="0" noProof="0" dirty="0">
                <a:ln>
                  <a:noFill/>
                </a:ln>
                <a:solidFill>
                  <a:schemeClr val="tx1">
                    <a:lumMod val="95000"/>
                    <a:lumOff val="5000"/>
                  </a:schemeClr>
                </a:solidFill>
                <a:effectLst/>
                <a:uLnTx/>
                <a:uFillTx/>
                <a:latin typeface="Neris Thin" panose="00000300000000000000" pitchFamily="50" charset="0"/>
                <a:ea typeface="微软雅黑"/>
                <a:cs typeface="+mn-cs"/>
              </a:rPr>
              <a:t>30863</a:t>
            </a:r>
            <a:r>
              <a:rPr kumimoji="0" lang="zh-CN" altLang="en-US" sz="1600" b="0" i="0" u="none" strike="noStrike" kern="1200" cap="none" spc="0" normalizeH="0" baseline="0" noProof="0" dirty="0" smtClean="0">
                <a:ln>
                  <a:noFill/>
                </a:ln>
                <a:solidFill>
                  <a:schemeClr val="tx1">
                    <a:lumMod val="95000"/>
                    <a:lumOff val="5000"/>
                  </a:schemeClr>
                </a:solidFill>
                <a:effectLst/>
                <a:uLnTx/>
                <a:uFillTx/>
                <a:latin typeface="Neris Thin" panose="00000300000000000000" pitchFamily="50" charset="0"/>
                <a:ea typeface="微软雅黑"/>
                <a:cs typeface="+mn-cs"/>
              </a:rPr>
              <a:t>元）</a:t>
            </a:r>
            <a:r>
              <a:rPr kumimoji="0" lang="zh-CN" altLang="en-US" sz="1600" b="0" i="0" u="none" strike="noStrike" kern="1200" cap="none" spc="0" normalizeH="0" baseline="0" noProof="0" dirty="0" smtClean="0">
                <a:ln>
                  <a:noFill/>
                </a:ln>
                <a:solidFill>
                  <a:schemeClr val="tx1">
                    <a:lumMod val="95000"/>
                    <a:lumOff val="5000"/>
                  </a:schemeClr>
                </a:solidFill>
                <a:effectLst/>
                <a:uLnTx/>
                <a:uFillTx/>
                <a:latin typeface="Neris Thin" panose="00000300000000000000" pitchFamily="50" charset="0"/>
                <a:ea typeface="微软雅黑"/>
                <a:cs typeface="+mn-ea"/>
                <a:sym typeface="+mn-lt"/>
              </a:rPr>
              <a:t>和</a:t>
            </a:r>
            <a:r>
              <a:rPr kumimoji="0" lang="zh-CN" altLang="en-US" sz="1600" b="0" i="0" u="none" strike="noStrike" kern="1200" cap="none" spc="0" normalizeH="0" baseline="0" noProof="0" dirty="0">
                <a:ln>
                  <a:noFill/>
                </a:ln>
                <a:solidFill>
                  <a:schemeClr val="tx1">
                    <a:lumMod val="95000"/>
                    <a:lumOff val="5000"/>
                  </a:schemeClr>
                </a:solidFill>
                <a:effectLst/>
                <a:uLnTx/>
                <a:uFillTx/>
                <a:latin typeface="Neris Thin" panose="00000300000000000000" pitchFamily="50" charset="0"/>
                <a:ea typeface="微软雅黑"/>
                <a:cs typeface="+mn-ea"/>
                <a:sym typeface="+mn-lt"/>
              </a:rPr>
              <a:t>家庭人口计算可分摊的月数，在可分摊的月数内，该家庭不能享受低保。如果补偿结余为负数或零，则经济补偿金不再计入家庭收入。对于除养老保险费以外还确需扣除的其它社会保险费，可按照上述原则办理</a:t>
            </a:r>
            <a:r>
              <a:rPr kumimoji="0" lang="zh-CN" altLang="en-US" sz="1600" b="0" i="0" u="none" strike="noStrike" kern="1200" cap="none" spc="0" normalizeH="0" baseline="0" noProof="0" dirty="0" smtClean="0">
                <a:ln>
                  <a:noFill/>
                </a:ln>
                <a:solidFill>
                  <a:schemeClr val="tx1">
                    <a:lumMod val="95000"/>
                    <a:lumOff val="5000"/>
                  </a:schemeClr>
                </a:solidFill>
                <a:effectLst/>
                <a:uLnTx/>
                <a:uFillTx/>
                <a:latin typeface="Neris Thin" panose="00000300000000000000" pitchFamily="50" charset="0"/>
                <a:ea typeface="微软雅黑"/>
                <a:cs typeface="+mn-ea"/>
                <a:sym typeface="+mn-lt"/>
              </a:rPr>
              <a:t>。</a:t>
            </a:r>
            <a:endParaRPr kumimoji="0" lang="en-US" altLang="zh-CN" sz="1600" b="0" i="0" u="none" strike="noStrike" kern="1200" cap="none" spc="0" normalizeH="0" baseline="0" noProof="0" dirty="0" smtClean="0">
              <a:ln>
                <a:noFill/>
              </a:ln>
              <a:solidFill>
                <a:schemeClr val="tx1">
                  <a:lumMod val="95000"/>
                  <a:lumOff val="5000"/>
                </a:schemeClr>
              </a:solidFill>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例：与企业</a:t>
            </a:r>
            <a:r>
              <a:rPr kumimoji="0" lang="zh-CN" altLang="en-US" sz="1600" b="0" i="0" u="none" strike="noStrike" kern="1200" cap="none" spc="0" normalizeH="0" baseline="0" noProof="0" dirty="0">
                <a:ln>
                  <a:noFill/>
                </a:ln>
                <a:solidFill>
                  <a:srgbClr val="002060"/>
                </a:solidFill>
                <a:effectLst/>
                <a:uLnTx/>
                <a:uFillTx/>
                <a:latin typeface="Neris Thin" panose="00000300000000000000" pitchFamily="50" charset="0"/>
                <a:ea typeface="微软雅黑"/>
                <a:cs typeface="+mn-ea"/>
                <a:sym typeface="+mn-lt"/>
              </a:rPr>
              <a:t>解除劳动关系领取经济补偿</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金</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15</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万元的张某，男，</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50</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岁，家庭人口</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2</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人，无其他家庭收入。假如需每月</a:t>
            </a:r>
            <a:r>
              <a:rPr kumimoji="0" lang="zh-CN" altLang="en-US" sz="1600" b="0" i="0" u="none" strike="noStrike" kern="1200" cap="none" spc="0" normalizeH="0" baseline="0" noProof="0" dirty="0">
                <a:ln>
                  <a:noFill/>
                </a:ln>
                <a:solidFill>
                  <a:srgbClr val="002060"/>
                </a:solidFill>
                <a:effectLst/>
                <a:uLnTx/>
                <a:uFillTx/>
                <a:latin typeface="Neris Thin" panose="00000300000000000000" pitchFamily="50" charset="0"/>
                <a:ea typeface="微软雅黑"/>
                <a:cs typeface="+mn-ea"/>
                <a:sym typeface="+mn-lt"/>
              </a:rPr>
              <a:t>缴纳的养老</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保险费为</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1000</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元。</a:t>
            </a:r>
            <a:endPar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150000-10</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1000</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12=30000  30000/2/2572=5.8 </a:t>
            </a:r>
            <a:r>
              <a:rPr kumimoji="0" lang="zh-CN" altLang="en-US" sz="1600" b="0" i="0" u="none" strike="noStrike" kern="1200" cap="none" spc="0" normalizeH="0" baseline="0" noProof="0" dirty="0">
                <a:ln>
                  <a:noFill/>
                </a:ln>
                <a:solidFill>
                  <a:srgbClr val="002060"/>
                </a:solidFill>
                <a:effectLst/>
                <a:uLnTx/>
                <a:uFillTx/>
                <a:latin typeface="Neris Thin" panose="00000300000000000000" pitchFamily="50" charset="0"/>
                <a:ea typeface="微软雅黑"/>
                <a:cs typeface="+mn-ea"/>
                <a:sym typeface="+mn-lt"/>
              </a:rPr>
              <a:t> </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 那么</a:t>
            </a:r>
            <a:r>
              <a:rPr kumimoji="0" lang="en-US" altLang="zh-CN"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6</a:t>
            </a:r>
            <a:r>
              <a:rPr kumimoji="0" lang="zh-CN" altLang="en-US" sz="1600" b="0" i="0" u="none" strike="noStrike" kern="1200" cap="none" spc="0" normalizeH="0" baseline="0" noProof="0" dirty="0" smtClean="0">
                <a:ln>
                  <a:noFill/>
                </a:ln>
                <a:solidFill>
                  <a:srgbClr val="002060"/>
                </a:solidFill>
                <a:effectLst/>
                <a:uLnTx/>
                <a:uFillTx/>
                <a:latin typeface="Neris Thin" panose="00000300000000000000" pitchFamily="50" charset="0"/>
                <a:ea typeface="微软雅黑"/>
                <a:cs typeface="+mn-ea"/>
                <a:sym typeface="+mn-lt"/>
              </a:rPr>
              <a:t>个月后该家庭可以申请低保</a:t>
            </a:r>
            <a:endParaRPr kumimoji="0" lang="en-US" sz="1600" b="0" i="0" u="none" strike="noStrike" kern="1200" cap="none" spc="0" normalizeH="0" baseline="0" noProof="0" dirty="0">
              <a:ln>
                <a:noFill/>
              </a:ln>
              <a:solidFill>
                <a:srgbClr val="002060"/>
              </a:solidFill>
              <a:effectLst/>
              <a:uLnTx/>
              <a:uFillTx/>
              <a:latin typeface="Neris Thin" panose="00000300000000000000" pitchFamily="50" charset="0"/>
              <a:ea typeface="微软雅黑"/>
              <a:cs typeface="+mn-ea"/>
              <a:sym typeface="+mn-lt"/>
            </a:endParaRPr>
          </a:p>
        </p:txBody>
      </p:sp>
      <p:cxnSp>
        <p:nvCxnSpPr>
          <p:cNvPr id="23" name="Straight Connector 58"/>
          <p:cNvCxnSpPr/>
          <p:nvPr/>
        </p:nvCxnSpPr>
        <p:spPr>
          <a:xfrm flipH="1">
            <a:off x="1440611" y="1595153"/>
            <a:ext cx="2964" cy="3201134"/>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sp>
        <p:nvSpPr>
          <p:cNvPr id="24"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Arial"/>
                <a:ea typeface="微软雅黑"/>
                <a:cs typeface="+mn-ea"/>
                <a:sym typeface="+mn-lt"/>
              </a:rPr>
              <a:t>核算收入时注意事项</a:t>
            </a:r>
            <a:endParaRPr kumimoji="0" lang="zh-CN" alt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Tree>
    <p:extLst>
      <p:ext uri="{BB962C8B-B14F-4D97-AF65-F5344CB8AC3E}">
        <p14:creationId xmlns:p14="http://schemas.microsoft.com/office/powerpoint/2010/main" val="1783889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32"/>
          <p:cNvSpPr txBox="1"/>
          <p:nvPr/>
        </p:nvSpPr>
        <p:spPr>
          <a:xfrm>
            <a:off x="701815" y="2746189"/>
            <a:ext cx="10938804"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21" name="Text Placeholder 32"/>
          <p:cNvSpPr txBox="1"/>
          <p:nvPr/>
        </p:nvSpPr>
        <p:spPr>
          <a:xfrm>
            <a:off x="1631467" y="1619722"/>
            <a:ext cx="8746112"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因城建、危改、拆迁一次性领取住房拆迁补偿费的人员，申请低保时，购买住房后有结余金额的，其结余部分按当地人均消费支出水平和家庭人口计算可分摊的月数。在可分摊的月数内，该家庭不享受低保，无结余金额的不再计入家庭收入。超过一年未购买住房的，拆迁补偿费可暂计入家庭现金</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资产。</a:t>
            </a:r>
            <a:endParaRPr kumimoji="0" lang="en-US" altLang="zh-CN"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altLang="zh-CN"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领取</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一次性补偿费用的人员，在可分摊月数内，因病、因灾等特殊情况将一次性补偿费提前用完，生活确有困难的，可申请低保</a:t>
            </a: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a:t>
            </a:r>
            <a:endParaRPr kumimoji="0" lang="en-US" altLang="zh-CN"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effectLst/>
                <a:uLnTx/>
                <a:uFillTx/>
                <a:latin typeface="Neris Thin" panose="00000300000000000000" pitchFamily="50" charset="0"/>
                <a:ea typeface="微软雅黑"/>
                <a:cs typeface="+mn-ea"/>
                <a:sym typeface="+mn-lt"/>
              </a:rPr>
              <a:t>对</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家庭有刚性支出的，按照</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武汉市支出型贫困家庭救助实施办法（试行）</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（武政规</a:t>
            </a:r>
            <a:r>
              <a:rPr kumimoji="0" lang="en-US" altLang="zh-CN"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〔2019〕29</a:t>
            </a:r>
            <a:r>
              <a:rPr kumimoji="0" lang="zh-CN" altLang="en-US" sz="1600" b="0" i="0" u="none" strike="noStrike" kern="1200" cap="none" spc="0" normalizeH="0" baseline="0" noProof="0" dirty="0">
                <a:ln>
                  <a:noFill/>
                </a:ln>
                <a:effectLst/>
                <a:uLnTx/>
                <a:uFillTx/>
                <a:latin typeface="Neris Thin" panose="00000300000000000000" pitchFamily="50" charset="0"/>
                <a:ea typeface="微软雅黑"/>
                <a:cs typeface="+mn-ea"/>
                <a:sym typeface="+mn-lt"/>
              </a:rPr>
              <a:t>号）第九条采取定额与据实相结合的方式进行扣减。</a:t>
            </a: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altLang="zh-CN" sz="1600" b="0" i="0" u="none" strike="noStrike" kern="1200" cap="none" spc="0" normalizeH="0" baseline="0" noProof="0" dirty="0" smtClean="0">
              <a:ln>
                <a:noFill/>
              </a:ln>
              <a:solidFill>
                <a:prstClr val="white">
                  <a:lumMod val="50000"/>
                </a:prstClr>
              </a:solidFill>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prstClr val="white">
                  <a:lumMod val="50000"/>
                </a:prstClr>
              </a:solidFill>
              <a:effectLst/>
              <a:uLnTx/>
              <a:uFillTx/>
              <a:latin typeface="Neris Thin" panose="00000300000000000000" pitchFamily="50" charset="0"/>
              <a:ea typeface="微软雅黑"/>
              <a:cs typeface="+mn-ea"/>
              <a:sym typeface="+mn-lt"/>
            </a:endParaRPr>
          </a:p>
        </p:txBody>
      </p:sp>
      <p:cxnSp>
        <p:nvCxnSpPr>
          <p:cNvPr id="23" name="Straight Connector 58"/>
          <p:cNvCxnSpPr/>
          <p:nvPr/>
        </p:nvCxnSpPr>
        <p:spPr>
          <a:xfrm>
            <a:off x="1443577" y="1595153"/>
            <a:ext cx="1175" cy="3955255"/>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sp>
        <p:nvSpPr>
          <p:cNvPr id="24"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Arial"/>
                <a:ea typeface="微软雅黑"/>
                <a:cs typeface="+mn-ea"/>
                <a:sym typeface="+mn-lt"/>
              </a:rPr>
              <a:t>核算收入时注意事项</a:t>
            </a:r>
            <a:endParaRPr kumimoji="0" lang="zh-CN" alt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Tree>
    <p:extLst>
      <p:ext uri="{BB962C8B-B14F-4D97-AF65-F5344CB8AC3E}">
        <p14:creationId xmlns:p14="http://schemas.microsoft.com/office/powerpoint/2010/main" val="31600919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400" i="0" u="none" strike="noStrike" kern="1200" cap="none" spc="0" normalizeH="0" baseline="0" noProof="0" smtClean="0">
                <a:ln>
                  <a:noFill/>
                </a:ln>
                <a:solidFill>
                  <a:schemeClr val="tx1"/>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400" i="0" u="none" strike="noStrike" kern="1200" cap="none" spc="0" normalizeH="0" baseline="0" noProof="0" dirty="0">
              <a:ln>
                <a:noFill/>
              </a:ln>
              <a:solidFill>
                <a:schemeClr val="tx1"/>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400" i="0" u="none" strike="noStrike" kern="1200" cap="none" spc="0" normalizeH="0" baseline="0" noProof="0" smtClean="0">
                <a:ln>
                  <a:noFill/>
                </a:ln>
                <a:solidFill>
                  <a:schemeClr val="tx1"/>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400" i="0" u="none" strike="noStrike" kern="1200" cap="none" spc="0" normalizeH="0" baseline="0" noProof="0" dirty="0">
              <a:ln>
                <a:noFill/>
              </a:ln>
              <a:solidFill>
                <a:schemeClr val="tx1"/>
              </a:solidFill>
              <a:effectLst/>
              <a:uLnTx/>
              <a:uFillTx/>
              <a:latin typeface="Arial"/>
              <a:ea typeface="微软雅黑"/>
              <a:cs typeface="+mn-ea"/>
              <a:sym typeface="+mn-lt"/>
            </a:endParaRPr>
          </a:p>
        </p:txBody>
      </p:sp>
      <p:sp>
        <p:nvSpPr>
          <p:cNvPr id="13" name="Text Placeholder 33"/>
          <p:cNvSpPr txBox="1"/>
          <p:nvPr/>
        </p:nvSpPr>
        <p:spPr>
          <a:xfrm>
            <a:off x="926102" y="3336712"/>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人身伤害赔偿中生活补助费以外的部分，包括医疗费、误工费、营养费、护理费及死亡人员的丧葬费和一次性抚恤金等</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14" name="Straight Connector 54"/>
          <p:cNvCxnSpPr/>
          <p:nvPr/>
        </p:nvCxnSpPr>
        <p:spPr>
          <a:xfrm>
            <a:off x="738211" y="3374812"/>
            <a:ext cx="0" cy="266211"/>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Text Placeholder 33"/>
          <p:cNvSpPr txBox="1"/>
          <p:nvPr/>
        </p:nvSpPr>
        <p:spPr>
          <a:xfrm>
            <a:off x="890611" y="2545497"/>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奖学金、助学金、勤工俭学收入，由政府和社会给予困难学生的救助金，助学贷款约定的还款金额</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sp>
        <p:nvSpPr>
          <p:cNvPr id="19" name="Text Placeholder 33"/>
          <p:cNvSpPr txBox="1"/>
          <p:nvPr/>
        </p:nvSpPr>
        <p:spPr>
          <a:xfrm>
            <a:off x="953438" y="1820354"/>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对国家、社会和人民作出特殊贡献，政府给予的一次性奖金</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20" name="Straight Connector 57"/>
          <p:cNvCxnSpPr/>
          <p:nvPr/>
        </p:nvCxnSpPr>
        <p:spPr>
          <a:xfrm>
            <a:off x="765547" y="1841250"/>
            <a:ext cx="0" cy="170813"/>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1" name="Text Placeholder 32"/>
          <p:cNvSpPr txBox="1"/>
          <p:nvPr/>
        </p:nvSpPr>
        <p:spPr>
          <a:xfrm>
            <a:off x="939770" y="1591493"/>
            <a:ext cx="4277125"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400" i="0" u="none" strike="noStrike" kern="1200" cap="none" spc="0" normalizeH="0" baseline="0" noProof="0" dirty="0">
              <a:ln>
                <a:noFill/>
              </a:ln>
              <a:effectLst/>
              <a:uLnTx/>
              <a:uFillTx/>
              <a:latin typeface="Arial"/>
              <a:ea typeface="微软雅黑"/>
              <a:cs typeface="+mn-ea"/>
              <a:sym typeface="+mn-lt"/>
            </a:endParaRPr>
          </a:p>
        </p:txBody>
      </p:sp>
      <p:sp>
        <p:nvSpPr>
          <p:cNvPr id="22" name="Text Placeholder 33"/>
          <p:cNvSpPr txBox="1"/>
          <p:nvPr/>
        </p:nvSpPr>
        <p:spPr>
          <a:xfrm>
            <a:off x="926102" y="1285334"/>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优抚对象、义务兵按规定享受的优待、抚恤等补助性资金</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23" name="Straight Connector 58"/>
          <p:cNvCxnSpPr/>
          <p:nvPr/>
        </p:nvCxnSpPr>
        <p:spPr>
          <a:xfrm>
            <a:off x="738211" y="1285334"/>
            <a:ext cx="0" cy="232915"/>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sp>
        <p:nvSpPr>
          <p:cNvPr id="24"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itchFamily="34" charset="0"/>
              <a:buNone/>
              <a:tabLst/>
              <a:defRPr/>
            </a:pPr>
            <a:r>
              <a:rPr lang="zh-CN" altLang="en-US" dirty="0">
                <a:solidFill>
                  <a:prstClr val="black"/>
                </a:solidFill>
                <a:latin typeface="Arial"/>
                <a:ea typeface="微软雅黑"/>
                <a:cs typeface="+mn-ea"/>
                <a:sym typeface="+mn-lt"/>
              </a:rPr>
              <a:t>不计入家庭收入</a:t>
            </a:r>
          </a:p>
        </p:txBody>
      </p:sp>
      <p:sp>
        <p:nvSpPr>
          <p:cNvPr id="26" name="Text Placeholder 33"/>
          <p:cNvSpPr txBox="1"/>
          <p:nvPr/>
        </p:nvSpPr>
        <p:spPr>
          <a:xfrm>
            <a:off x="6446022" y="3303151"/>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独生子女费、计划生育家庭奖励扶助金和特别扶助金、计划生育特殊家庭一次性慰问金、再生育补助金及失能计划生育特别扶助对象的居家养老服务补贴</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27" name="Straight Connector 54"/>
          <p:cNvCxnSpPr/>
          <p:nvPr/>
        </p:nvCxnSpPr>
        <p:spPr>
          <a:xfrm>
            <a:off x="6258131" y="3341251"/>
            <a:ext cx="0" cy="191448"/>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Text Placeholder 33"/>
          <p:cNvSpPr txBox="1"/>
          <p:nvPr/>
        </p:nvSpPr>
        <p:spPr>
          <a:xfrm>
            <a:off x="6446022" y="2545497"/>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“十四五”期间，中央和地方政府确定的城乡居民基本养老保险基础养老金</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30" name="Straight Connector 56"/>
          <p:cNvCxnSpPr/>
          <p:nvPr/>
        </p:nvCxnSpPr>
        <p:spPr>
          <a:xfrm>
            <a:off x="6258131" y="2564549"/>
            <a:ext cx="0" cy="285259"/>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Text Placeholder 33"/>
          <p:cNvSpPr txBox="1"/>
          <p:nvPr/>
        </p:nvSpPr>
        <p:spPr>
          <a:xfrm>
            <a:off x="6446022" y="1872878"/>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各类社会救助金</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33" name="Straight Connector 57"/>
          <p:cNvCxnSpPr/>
          <p:nvPr/>
        </p:nvCxnSpPr>
        <p:spPr>
          <a:xfrm>
            <a:off x="6258131" y="1893774"/>
            <a:ext cx="0" cy="208652"/>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Text Placeholder 33"/>
          <p:cNvSpPr txBox="1"/>
          <p:nvPr/>
        </p:nvSpPr>
        <p:spPr>
          <a:xfrm>
            <a:off x="6446022" y="1285578"/>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政府及相关部门、单位颁发的见义勇为等各类非报酬性奖金</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36" name="Straight Connector 58"/>
          <p:cNvCxnSpPr/>
          <p:nvPr/>
        </p:nvCxnSpPr>
        <p:spPr>
          <a:xfrm>
            <a:off x="6258131" y="1285578"/>
            <a:ext cx="0" cy="229548"/>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sp>
        <p:nvSpPr>
          <p:cNvPr id="37" name="Text Placeholder 33"/>
          <p:cNvSpPr txBox="1"/>
          <p:nvPr/>
        </p:nvSpPr>
        <p:spPr>
          <a:xfrm>
            <a:off x="6446022" y="4948736"/>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拆迁还建中相关部门给予过渡费、奖励金以及购置新房后必要的装修费等</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38" name="Straight Connector 54"/>
          <p:cNvCxnSpPr/>
          <p:nvPr/>
        </p:nvCxnSpPr>
        <p:spPr>
          <a:xfrm>
            <a:off x="6258131" y="4986836"/>
            <a:ext cx="0" cy="266211"/>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9" name="Text Placeholder 33"/>
          <p:cNvSpPr txBox="1"/>
          <p:nvPr/>
        </p:nvSpPr>
        <p:spPr>
          <a:xfrm>
            <a:off x="953438" y="4903817"/>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高龄津贴和经济困难的高龄、失能老年人服务补贴</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40" name="Straight Connector 56"/>
          <p:cNvCxnSpPr/>
          <p:nvPr/>
        </p:nvCxnSpPr>
        <p:spPr>
          <a:xfrm>
            <a:off x="6258131" y="4265738"/>
            <a:ext cx="7993" cy="212863"/>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 name="Text Placeholder 33"/>
          <p:cNvSpPr txBox="1"/>
          <p:nvPr/>
        </p:nvSpPr>
        <p:spPr>
          <a:xfrm>
            <a:off x="6446022" y="4280081"/>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困难残疾人生活补贴和重度残疾人护理补贴</a:t>
            </a:r>
            <a:endParaRPr kumimoji="0" lang="en-AU" sz="1400" i="0" u="none" strike="noStrike" kern="1200" cap="none" spc="0" normalizeH="0" baseline="0" noProof="0" dirty="0">
              <a:ln>
                <a:noFill/>
              </a:ln>
              <a:effectLst/>
              <a:uLnTx/>
              <a:uFillTx/>
              <a:latin typeface="Arial"/>
              <a:ea typeface="微软雅黑"/>
              <a:cs typeface="+mn-ea"/>
              <a:sym typeface="+mn-lt"/>
            </a:endParaRPr>
          </a:p>
        </p:txBody>
      </p:sp>
      <p:cxnSp>
        <p:nvCxnSpPr>
          <p:cNvPr id="42" name="Straight Connector 57"/>
          <p:cNvCxnSpPr/>
          <p:nvPr/>
        </p:nvCxnSpPr>
        <p:spPr>
          <a:xfrm>
            <a:off x="758573" y="4830635"/>
            <a:ext cx="0" cy="312401"/>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3" name="Text Placeholder 32"/>
          <p:cNvSpPr txBox="1"/>
          <p:nvPr/>
        </p:nvSpPr>
        <p:spPr>
          <a:xfrm>
            <a:off x="953438" y="5681373"/>
            <a:ext cx="4277125" cy="5165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400" i="0" u="none" strike="noStrike" kern="1200" cap="none" spc="0" normalizeH="0" baseline="0" noProof="0" dirty="0">
              <a:ln>
                <a:noFill/>
              </a:ln>
              <a:effectLst/>
              <a:uLnTx/>
              <a:uFillTx/>
              <a:latin typeface="Arial"/>
              <a:ea typeface="微软雅黑"/>
              <a:cs typeface="+mn-ea"/>
              <a:sym typeface="+mn-lt"/>
            </a:endParaRPr>
          </a:p>
        </p:txBody>
      </p:sp>
      <p:sp>
        <p:nvSpPr>
          <p:cNvPr id="44" name="Text Placeholder 33"/>
          <p:cNvSpPr txBox="1"/>
          <p:nvPr/>
        </p:nvSpPr>
        <p:spPr>
          <a:xfrm>
            <a:off x="926102" y="4309067"/>
            <a:ext cx="4290793" cy="304311"/>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i="0" u="none" strike="noStrike" kern="1200" cap="none" spc="0" normalizeH="0" baseline="0" noProof="0" dirty="0">
                <a:ln>
                  <a:noFill/>
                </a:ln>
                <a:effectLst/>
                <a:uLnTx/>
                <a:uFillTx/>
                <a:latin typeface="Arial"/>
                <a:ea typeface="微软雅黑"/>
                <a:cs typeface="+mn-ea"/>
                <a:sym typeface="+mn-lt"/>
              </a:rPr>
              <a:t>事实无人抚养儿童生活补贴</a:t>
            </a:r>
            <a:endParaRPr kumimoji="0" lang="en-AU" altLang="zh-CN" sz="1400" i="0" u="none" strike="noStrike" kern="1200" cap="none" spc="0" normalizeH="0" baseline="0" noProof="0" dirty="0">
              <a:ln>
                <a:noFill/>
              </a:ln>
              <a:effectLst/>
              <a:uLnTx/>
              <a:uFillTx/>
              <a:latin typeface="Arial"/>
              <a:ea typeface="微软雅黑"/>
              <a:cs typeface="+mn-ea"/>
              <a:sym typeface="+mn-lt"/>
            </a:endParaRPr>
          </a:p>
        </p:txBody>
      </p:sp>
      <p:cxnSp>
        <p:nvCxnSpPr>
          <p:cNvPr id="45" name="Straight Connector 58"/>
          <p:cNvCxnSpPr/>
          <p:nvPr/>
        </p:nvCxnSpPr>
        <p:spPr>
          <a:xfrm>
            <a:off x="768721" y="4265738"/>
            <a:ext cx="0" cy="173773"/>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cxnSp>
        <p:nvCxnSpPr>
          <p:cNvPr id="52" name="Straight Connector 58"/>
          <p:cNvCxnSpPr/>
          <p:nvPr/>
        </p:nvCxnSpPr>
        <p:spPr>
          <a:xfrm>
            <a:off x="758573" y="2481291"/>
            <a:ext cx="0" cy="232915"/>
          </a:xfrm>
          <a:prstGeom prst="line">
            <a:avLst/>
          </a:prstGeom>
          <a:ln w="50800">
            <a:solidFill>
              <a:srgbClr val="F23B4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03202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文本占位符 17"/>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Arial"/>
                <a:ea typeface="微软雅黑"/>
                <a:cs typeface="+mn-ea"/>
                <a:sym typeface="+mn-lt"/>
              </a:rPr>
              <a:t>家庭财产</a:t>
            </a:r>
            <a:endParaRPr kumimoji="0" lang="zh-CN" alt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4"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7" name="Text Placeholder 33"/>
          <p:cNvSpPr txBox="1"/>
          <p:nvPr/>
        </p:nvSpPr>
        <p:spPr>
          <a:xfrm>
            <a:off x="2396871" y="2257754"/>
            <a:ext cx="3807986" cy="442013"/>
          </a:xfrm>
          <a:prstGeom prst="rect">
            <a:avLst/>
          </a:prstGeom>
        </p:spPr>
        <p:txBody>
          <a:bodyPr lIns="468000" tIns="61200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人均金融资产和高</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值</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物品超过</a:t>
            </a:r>
            <a:r>
              <a:rPr kumimoji="0" lang="en-US"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3</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万元的</a:t>
            </a:r>
            <a:endParaRPr kumimoji="0" lang="en-AU"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0" name="Text Placeholder 33"/>
          <p:cNvSpPr txBox="1"/>
          <p:nvPr/>
        </p:nvSpPr>
        <p:spPr>
          <a:xfrm>
            <a:off x="2433937" y="3322826"/>
            <a:ext cx="3662064" cy="386165"/>
          </a:xfrm>
          <a:prstGeom prst="rect">
            <a:avLst/>
          </a:prstGeom>
        </p:spPr>
        <p:txBody>
          <a:bodyPr lIns="468000" tIns="61200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有</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非居住类房屋</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的。“居改非”</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或“非改居”房屋且作为家庭唯一居住场所的除外</a:t>
            </a:r>
            <a:endParaRPr kumimoji="0" lang="en-AU"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3" name="Text Placeholder 33"/>
          <p:cNvSpPr txBox="1"/>
          <p:nvPr/>
        </p:nvSpPr>
        <p:spPr>
          <a:xfrm>
            <a:off x="7146293" y="2257755"/>
            <a:ext cx="3482319" cy="353615"/>
          </a:xfrm>
          <a:prstGeom prst="rect">
            <a:avLst/>
          </a:prstGeom>
        </p:spPr>
        <p:txBody>
          <a:bodyPr lIns="468000" tIns="61200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拥有</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非营运性机动车辆、船舶、工程机械以及拥有大型农机具的</a:t>
            </a:r>
            <a:endParaRPr kumimoji="0" lang="en-AU"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6" name="Text Placeholder 33"/>
          <p:cNvSpPr txBox="1"/>
          <p:nvPr/>
        </p:nvSpPr>
        <p:spPr>
          <a:xfrm>
            <a:off x="7183358" y="3322826"/>
            <a:ext cx="3445254" cy="425502"/>
          </a:xfrm>
          <a:prstGeom prst="rect">
            <a:avLst/>
          </a:prstGeom>
        </p:spPr>
        <p:txBody>
          <a:bodyPr lIns="468000" tIns="61200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拥有</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企业、注册公司且一年内有纳税记录的</a:t>
            </a:r>
            <a:endParaRPr kumimoji="0" lang="en-AU"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9" name="Text Placeholder 33"/>
          <p:cNvSpPr txBox="1"/>
          <p:nvPr/>
        </p:nvSpPr>
        <p:spPr>
          <a:xfrm>
            <a:off x="2472029" y="4503130"/>
            <a:ext cx="3406753" cy="425502"/>
          </a:xfrm>
          <a:prstGeom prst="rect">
            <a:avLst/>
          </a:prstGeom>
        </p:spPr>
        <p:txBody>
          <a:bodyPr lIns="468000" tIns="61200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endParaRPr kumimoji="0" lang="en-AU"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22" name="Text Placeholder 33"/>
          <p:cNvSpPr txBox="1"/>
          <p:nvPr/>
        </p:nvSpPr>
        <p:spPr>
          <a:xfrm>
            <a:off x="7183358" y="4486619"/>
            <a:ext cx="3406753" cy="425502"/>
          </a:xfrm>
          <a:prstGeom prst="rect">
            <a:avLst/>
          </a:prstGeom>
        </p:spPr>
        <p:txBody>
          <a:bodyPr lIns="468000" tIns="61200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相关政策规定的其他情形</a:t>
            </a:r>
            <a:endParaRPr kumimoji="0" lang="en-AU"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grpSp>
        <p:nvGrpSpPr>
          <p:cNvPr id="23" name="组合 22"/>
          <p:cNvGrpSpPr/>
          <p:nvPr/>
        </p:nvGrpSpPr>
        <p:grpSpPr>
          <a:xfrm>
            <a:off x="6795727" y="3755171"/>
            <a:ext cx="699076" cy="699074"/>
            <a:chOff x="6206326" y="3363271"/>
            <a:chExt cx="699076" cy="699074"/>
          </a:xfrm>
        </p:grpSpPr>
        <p:sp>
          <p:nvSpPr>
            <p:cNvPr id="24" name="Oval 102"/>
            <p:cNvSpPr/>
            <p:nvPr/>
          </p:nvSpPr>
          <p:spPr>
            <a:xfrm>
              <a:off x="6206326" y="3363271"/>
              <a:ext cx="699076" cy="69907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tIns="61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5" name="任意多边形 24"/>
            <p:cNvSpPr/>
            <p:nvPr/>
          </p:nvSpPr>
          <p:spPr>
            <a:xfrm>
              <a:off x="6379448" y="3549963"/>
              <a:ext cx="352832" cy="325691"/>
            </a:xfrm>
            <a:custGeom>
              <a:avLst/>
              <a:gdLst/>
              <a:ahLst/>
              <a:cxnLst/>
              <a:rect l="l" t="t" r="r" b="b"/>
              <a:pathLst>
                <a:path w="566057" h="522514">
                  <a:moveTo>
                    <a:pt x="435429" y="130628"/>
                  </a:moveTo>
                  <a:cubicBezTo>
                    <a:pt x="435429" y="178026"/>
                    <a:pt x="427038" y="220095"/>
                    <a:pt x="410255" y="256835"/>
                  </a:cubicBezTo>
                  <a:cubicBezTo>
                    <a:pt x="442232" y="250258"/>
                    <a:pt x="468936" y="237444"/>
                    <a:pt x="490367" y="218394"/>
                  </a:cubicBezTo>
                  <a:cubicBezTo>
                    <a:pt x="511799" y="199344"/>
                    <a:pt x="522514" y="180975"/>
                    <a:pt x="522514" y="163285"/>
                  </a:cubicBezTo>
                  <a:lnTo>
                    <a:pt x="522514" y="130628"/>
                  </a:lnTo>
                  <a:close/>
                  <a:moveTo>
                    <a:pt x="43543" y="130628"/>
                  </a:moveTo>
                  <a:lnTo>
                    <a:pt x="43543" y="163285"/>
                  </a:lnTo>
                  <a:cubicBezTo>
                    <a:pt x="43543" y="180975"/>
                    <a:pt x="54258" y="199344"/>
                    <a:pt x="75690" y="218394"/>
                  </a:cubicBezTo>
                  <a:cubicBezTo>
                    <a:pt x="97121" y="237444"/>
                    <a:pt x="123825" y="250258"/>
                    <a:pt x="155802" y="256835"/>
                  </a:cubicBezTo>
                  <a:cubicBezTo>
                    <a:pt x="139020" y="220095"/>
                    <a:pt x="130629" y="178026"/>
                    <a:pt x="130629" y="130628"/>
                  </a:cubicBezTo>
                  <a:close/>
                  <a:moveTo>
                    <a:pt x="185057" y="0"/>
                  </a:moveTo>
                  <a:lnTo>
                    <a:pt x="381000" y="0"/>
                  </a:lnTo>
                  <a:cubicBezTo>
                    <a:pt x="395968" y="0"/>
                    <a:pt x="408781" y="5329"/>
                    <a:pt x="419440" y="15988"/>
                  </a:cubicBezTo>
                  <a:cubicBezTo>
                    <a:pt x="430099" y="26647"/>
                    <a:pt x="435429" y="39460"/>
                    <a:pt x="435429" y="54428"/>
                  </a:cubicBezTo>
                  <a:lnTo>
                    <a:pt x="435429" y="87085"/>
                  </a:lnTo>
                  <a:lnTo>
                    <a:pt x="533400" y="87085"/>
                  </a:lnTo>
                  <a:cubicBezTo>
                    <a:pt x="542471" y="87085"/>
                    <a:pt x="550182" y="90260"/>
                    <a:pt x="556532" y="96610"/>
                  </a:cubicBezTo>
                  <a:cubicBezTo>
                    <a:pt x="562882" y="102960"/>
                    <a:pt x="566057" y="110671"/>
                    <a:pt x="566057" y="119743"/>
                  </a:cubicBezTo>
                  <a:lnTo>
                    <a:pt x="566057" y="163285"/>
                  </a:lnTo>
                  <a:cubicBezTo>
                    <a:pt x="566057" y="179387"/>
                    <a:pt x="561351" y="195602"/>
                    <a:pt x="551940" y="211931"/>
                  </a:cubicBezTo>
                  <a:cubicBezTo>
                    <a:pt x="542528" y="228260"/>
                    <a:pt x="529828" y="243001"/>
                    <a:pt x="513840" y="256154"/>
                  </a:cubicBezTo>
                  <a:cubicBezTo>
                    <a:pt x="497851" y="269308"/>
                    <a:pt x="478234" y="280364"/>
                    <a:pt x="454989" y="289322"/>
                  </a:cubicBezTo>
                  <a:cubicBezTo>
                    <a:pt x="431743" y="298280"/>
                    <a:pt x="407307" y="303326"/>
                    <a:pt x="381680" y="304460"/>
                  </a:cubicBezTo>
                  <a:cubicBezTo>
                    <a:pt x="372155" y="316706"/>
                    <a:pt x="361383" y="327478"/>
                    <a:pt x="349363" y="336777"/>
                  </a:cubicBezTo>
                  <a:cubicBezTo>
                    <a:pt x="340746" y="344487"/>
                    <a:pt x="334792" y="352708"/>
                    <a:pt x="331504" y="361439"/>
                  </a:cubicBezTo>
                  <a:cubicBezTo>
                    <a:pt x="328216" y="370171"/>
                    <a:pt x="326571" y="380319"/>
                    <a:pt x="326571" y="391885"/>
                  </a:cubicBezTo>
                  <a:cubicBezTo>
                    <a:pt x="326571" y="404132"/>
                    <a:pt x="330030" y="414451"/>
                    <a:pt x="336947" y="422842"/>
                  </a:cubicBezTo>
                  <a:cubicBezTo>
                    <a:pt x="343864" y="431233"/>
                    <a:pt x="354920" y="435428"/>
                    <a:pt x="370114" y="435428"/>
                  </a:cubicBezTo>
                  <a:cubicBezTo>
                    <a:pt x="387123" y="435428"/>
                    <a:pt x="402261" y="440588"/>
                    <a:pt x="415528" y="450906"/>
                  </a:cubicBezTo>
                  <a:cubicBezTo>
                    <a:pt x="428795" y="461225"/>
                    <a:pt x="435429" y="474209"/>
                    <a:pt x="435429" y="489857"/>
                  </a:cubicBezTo>
                  <a:lnTo>
                    <a:pt x="435429" y="511628"/>
                  </a:lnTo>
                  <a:cubicBezTo>
                    <a:pt x="435429" y="514803"/>
                    <a:pt x="434408" y="517411"/>
                    <a:pt x="432367" y="519452"/>
                  </a:cubicBezTo>
                  <a:cubicBezTo>
                    <a:pt x="430326" y="521494"/>
                    <a:pt x="427718" y="522514"/>
                    <a:pt x="424543" y="522514"/>
                  </a:cubicBezTo>
                  <a:lnTo>
                    <a:pt x="141514" y="522514"/>
                  </a:lnTo>
                  <a:cubicBezTo>
                    <a:pt x="138339" y="522514"/>
                    <a:pt x="135731" y="521494"/>
                    <a:pt x="133690" y="519452"/>
                  </a:cubicBezTo>
                  <a:cubicBezTo>
                    <a:pt x="131649" y="517411"/>
                    <a:pt x="130629" y="514803"/>
                    <a:pt x="130629" y="511628"/>
                  </a:cubicBezTo>
                  <a:lnTo>
                    <a:pt x="130629" y="489857"/>
                  </a:lnTo>
                  <a:cubicBezTo>
                    <a:pt x="130629" y="474209"/>
                    <a:pt x="137262" y="461225"/>
                    <a:pt x="150529" y="450906"/>
                  </a:cubicBezTo>
                  <a:cubicBezTo>
                    <a:pt x="163796" y="440588"/>
                    <a:pt x="178934" y="435428"/>
                    <a:pt x="195943" y="435428"/>
                  </a:cubicBezTo>
                  <a:cubicBezTo>
                    <a:pt x="211138" y="435428"/>
                    <a:pt x="222193" y="431233"/>
                    <a:pt x="229110" y="422842"/>
                  </a:cubicBezTo>
                  <a:cubicBezTo>
                    <a:pt x="236027" y="414451"/>
                    <a:pt x="239486" y="404132"/>
                    <a:pt x="239486" y="391885"/>
                  </a:cubicBezTo>
                  <a:cubicBezTo>
                    <a:pt x="239486" y="380319"/>
                    <a:pt x="237842" y="370171"/>
                    <a:pt x="234553" y="361439"/>
                  </a:cubicBezTo>
                  <a:cubicBezTo>
                    <a:pt x="231265" y="352708"/>
                    <a:pt x="225312" y="344487"/>
                    <a:pt x="216694" y="336777"/>
                  </a:cubicBezTo>
                  <a:cubicBezTo>
                    <a:pt x="204674" y="327478"/>
                    <a:pt x="193902" y="316706"/>
                    <a:pt x="184377" y="304460"/>
                  </a:cubicBezTo>
                  <a:cubicBezTo>
                    <a:pt x="158750" y="303326"/>
                    <a:pt x="134314" y="298280"/>
                    <a:pt x="111068" y="289322"/>
                  </a:cubicBezTo>
                  <a:cubicBezTo>
                    <a:pt x="87823" y="280364"/>
                    <a:pt x="68206" y="269308"/>
                    <a:pt x="52217" y="256154"/>
                  </a:cubicBezTo>
                  <a:cubicBezTo>
                    <a:pt x="36229" y="243001"/>
                    <a:pt x="23529" y="228260"/>
                    <a:pt x="14117" y="211931"/>
                  </a:cubicBezTo>
                  <a:cubicBezTo>
                    <a:pt x="4706" y="195602"/>
                    <a:pt x="0" y="179387"/>
                    <a:pt x="0" y="163285"/>
                  </a:cubicBezTo>
                  <a:lnTo>
                    <a:pt x="0" y="119743"/>
                  </a:lnTo>
                  <a:cubicBezTo>
                    <a:pt x="0" y="110671"/>
                    <a:pt x="3175" y="102960"/>
                    <a:pt x="9525" y="96610"/>
                  </a:cubicBezTo>
                  <a:cubicBezTo>
                    <a:pt x="15875" y="90260"/>
                    <a:pt x="23586" y="87085"/>
                    <a:pt x="32657" y="87085"/>
                  </a:cubicBezTo>
                  <a:lnTo>
                    <a:pt x="130629" y="87085"/>
                  </a:lnTo>
                  <a:lnTo>
                    <a:pt x="130629" y="54428"/>
                  </a:lnTo>
                  <a:cubicBezTo>
                    <a:pt x="130629" y="39460"/>
                    <a:pt x="135958" y="26647"/>
                    <a:pt x="146617" y="15988"/>
                  </a:cubicBezTo>
                  <a:cubicBezTo>
                    <a:pt x="157276" y="5329"/>
                    <a:pt x="170089" y="0"/>
                    <a:pt x="185057" y="0"/>
                  </a:cubicBezTo>
                  <a:close/>
                </a:path>
              </a:pathLst>
            </a:custGeom>
            <a:solidFill>
              <a:srgbClr val="FFFFFF"/>
            </a:solidFill>
            <a:ln>
              <a:noFill/>
            </a:ln>
            <a:effectLst/>
          </p:spPr>
          <p:txBody>
            <a:bodyPr rot="0" spcFirstLastPara="0" vertOverflow="overflow" horzOverflow="overflow" vert="horz" wrap="square" lIns="468000" tIns="61200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4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grpSp>
      <p:grpSp>
        <p:nvGrpSpPr>
          <p:cNvPr id="26" name="组合 25"/>
          <p:cNvGrpSpPr/>
          <p:nvPr/>
        </p:nvGrpSpPr>
        <p:grpSpPr>
          <a:xfrm>
            <a:off x="1846233" y="2754954"/>
            <a:ext cx="699076" cy="699074"/>
            <a:chOff x="1456904" y="1798469"/>
            <a:chExt cx="699076" cy="699074"/>
          </a:xfrm>
        </p:grpSpPr>
        <p:sp>
          <p:nvSpPr>
            <p:cNvPr id="27" name="Oval 80"/>
            <p:cNvSpPr/>
            <p:nvPr/>
          </p:nvSpPr>
          <p:spPr>
            <a:xfrm>
              <a:off x="1456904" y="1798469"/>
              <a:ext cx="699076" cy="69907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tIns="61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8" name="Freeform 224"/>
            <p:cNvSpPr>
              <a:spLocks noEditPoints="1" noChangeArrowheads="1"/>
            </p:cNvSpPr>
            <p:nvPr/>
          </p:nvSpPr>
          <p:spPr bwMode="auto">
            <a:xfrm>
              <a:off x="1657894" y="1999471"/>
              <a:ext cx="297096" cy="297071"/>
            </a:xfrm>
            <a:custGeom>
              <a:avLst/>
              <a:gdLst>
                <a:gd name="T0" fmla="*/ 3 w 47"/>
                <a:gd name="T1" fmla="*/ 0 h 47"/>
                <a:gd name="T2" fmla="*/ 21 w 47"/>
                <a:gd name="T3" fmla="*/ 0 h 47"/>
                <a:gd name="T4" fmla="*/ 21 w 47"/>
                <a:gd name="T5" fmla="*/ 3 h 47"/>
                <a:gd name="T6" fmla="*/ 3 w 47"/>
                <a:gd name="T7" fmla="*/ 3 h 47"/>
                <a:gd name="T8" fmla="*/ 3 w 47"/>
                <a:gd name="T9" fmla="*/ 0 h 47"/>
                <a:gd name="T10" fmla="*/ 26 w 47"/>
                <a:gd name="T11" fmla="*/ 0 h 47"/>
                <a:gd name="T12" fmla="*/ 44 w 47"/>
                <a:gd name="T13" fmla="*/ 0 h 47"/>
                <a:gd name="T14" fmla="*/ 44 w 47"/>
                <a:gd name="T15" fmla="*/ 3 h 47"/>
                <a:gd name="T16" fmla="*/ 26 w 47"/>
                <a:gd name="T17" fmla="*/ 3 h 47"/>
                <a:gd name="T18" fmla="*/ 26 w 47"/>
                <a:gd name="T19" fmla="*/ 0 h 47"/>
                <a:gd name="T20" fmla="*/ 43 w 47"/>
                <a:gd name="T21" fmla="*/ 15 h 47"/>
                <a:gd name="T22" fmla="*/ 41 w 47"/>
                <a:gd name="T23" fmla="*/ 15 h 47"/>
                <a:gd name="T24" fmla="*/ 41 w 47"/>
                <a:gd name="T25" fmla="*/ 3 h 47"/>
                <a:gd name="T26" fmla="*/ 29 w 47"/>
                <a:gd name="T27" fmla="*/ 3 h 47"/>
                <a:gd name="T28" fmla="*/ 29 w 47"/>
                <a:gd name="T29" fmla="*/ 15 h 47"/>
                <a:gd name="T30" fmla="*/ 18 w 47"/>
                <a:gd name="T31" fmla="*/ 15 h 47"/>
                <a:gd name="T32" fmla="*/ 18 w 47"/>
                <a:gd name="T33" fmla="*/ 3 h 47"/>
                <a:gd name="T34" fmla="*/ 6 w 47"/>
                <a:gd name="T35" fmla="*/ 3 h 47"/>
                <a:gd name="T36" fmla="*/ 6 w 47"/>
                <a:gd name="T37" fmla="*/ 15 h 47"/>
                <a:gd name="T38" fmla="*/ 4 w 47"/>
                <a:gd name="T39" fmla="*/ 15 h 47"/>
                <a:gd name="T40" fmla="*/ 0 w 47"/>
                <a:gd name="T41" fmla="*/ 18 h 47"/>
                <a:gd name="T42" fmla="*/ 0 w 47"/>
                <a:gd name="T43" fmla="*/ 44 h 47"/>
                <a:gd name="T44" fmla="*/ 4 w 47"/>
                <a:gd name="T45" fmla="*/ 47 h 47"/>
                <a:gd name="T46" fmla="*/ 17 w 47"/>
                <a:gd name="T47" fmla="*/ 47 h 47"/>
                <a:gd name="T48" fmla="*/ 21 w 47"/>
                <a:gd name="T49" fmla="*/ 44 h 47"/>
                <a:gd name="T50" fmla="*/ 21 w 47"/>
                <a:gd name="T51" fmla="*/ 27 h 47"/>
                <a:gd name="T52" fmla="*/ 26 w 47"/>
                <a:gd name="T53" fmla="*/ 27 h 47"/>
                <a:gd name="T54" fmla="*/ 26 w 47"/>
                <a:gd name="T55" fmla="*/ 44 h 47"/>
                <a:gd name="T56" fmla="*/ 30 w 47"/>
                <a:gd name="T57" fmla="*/ 47 h 47"/>
                <a:gd name="T58" fmla="*/ 43 w 47"/>
                <a:gd name="T59" fmla="*/ 47 h 47"/>
                <a:gd name="T60" fmla="*/ 47 w 47"/>
                <a:gd name="T61" fmla="*/ 44 h 47"/>
                <a:gd name="T62" fmla="*/ 47 w 47"/>
                <a:gd name="T63" fmla="*/ 18 h 47"/>
                <a:gd name="T64" fmla="*/ 43 w 47"/>
                <a:gd name="T65" fmla="*/ 15 h 47"/>
                <a:gd name="T66" fmla="*/ 16 w 47"/>
                <a:gd name="T67" fmla="*/ 44 h 47"/>
                <a:gd name="T68" fmla="*/ 5 w 47"/>
                <a:gd name="T69" fmla="*/ 44 h 47"/>
                <a:gd name="T70" fmla="*/ 3 w 47"/>
                <a:gd name="T71" fmla="*/ 42 h 47"/>
                <a:gd name="T72" fmla="*/ 5 w 47"/>
                <a:gd name="T73" fmla="*/ 41 h 47"/>
                <a:gd name="T74" fmla="*/ 16 w 47"/>
                <a:gd name="T75" fmla="*/ 41 h 47"/>
                <a:gd name="T76" fmla="*/ 18 w 47"/>
                <a:gd name="T77" fmla="*/ 42 h 47"/>
                <a:gd name="T78" fmla="*/ 16 w 47"/>
                <a:gd name="T79" fmla="*/ 44 h 47"/>
                <a:gd name="T80" fmla="*/ 25 w 47"/>
                <a:gd name="T81" fmla="*/ 24 h 47"/>
                <a:gd name="T82" fmla="*/ 22 w 47"/>
                <a:gd name="T83" fmla="*/ 24 h 47"/>
                <a:gd name="T84" fmla="*/ 21 w 47"/>
                <a:gd name="T85" fmla="*/ 22 h 47"/>
                <a:gd name="T86" fmla="*/ 22 w 47"/>
                <a:gd name="T87" fmla="*/ 21 h 47"/>
                <a:gd name="T88" fmla="*/ 25 w 47"/>
                <a:gd name="T89" fmla="*/ 21 h 47"/>
                <a:gd name="T90" fmla="*/ 26 w 47"/>
                <a:gd name="T91" fmla="*/ 22 h 47"/>
                <a:gd name="T92" fmla="*/ 25 w 47"/>
                <a:gd name="T93" fmla="*/ 24 h 47"/>
                <a:gd name="T94" fmla="*/ 42 w 47"/>
                <a:gd name="T95" fmla="*/ 44 h 47"/>
                <a:gd name="T96" fmla="*/ 31 w 47"/>
                <a:gd name="T97" fmla="*/ 44 h 47"/>
                <a:gd name="T98" fmla="*/ 29 w 47"/>
                <a:gd name="T99" fmla="*/ 42 h 47"/>
                <a:gd name="T100" fmla="*/ 31 w 47"/>
                <a:gd name="T101" fmla="*/ 41 h 47"/>
                <a:gd name="T102" fmla="*/ 42 w 47"/>
                <a:gd name="T103" fmla="*/ 41 h 47"/>
                <a:gd name="T104" fmla="*/ 44 w 47"/>
                <a:gd name="T105" fmla="*/ 42 h 47"/>
                <a:gd name="T106" fmla="*/ 42 w 47"/>
                <a:gd name="T107" fmla="*/ 44 h 4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7"/>
                <a:gd name="T163" fmla="*/ 0 h 47"/>
                <a:gd name="T164" fmla="*/ 47 w 47"/>
                <a:gd name="T165" fmla="*/ 47 h 4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7" h="47">
                  <a:moveTo>
                    <a:pt x="3" y="0"/>
                  </a:moveTo>
                  <a:cubicBezTo>
                    <a:pt x="21" y="0"/>
                    <a:pt x="21" y="0"/>
                    <a:pt x="21" y="0"/>
                  </a:cubicBezTo>
                  <a:cubicBezTo>
                    <a:pt x="21" y="3"/>
                    <a:pt x="21" y="3"/>
                    <a:pt x="21" y="3"/>
                  </a:cubicBezTo>
                  <a:cubicBezTo>
                    <a:pt x="3" y="3"/>
                    <a:pt x="3" y="3"/>
                    <a:pt x="3" y="3"/>
                  </a:cubicBezTo>
                  <a:lnTo>
                    <a:pt x="3" y="0"/>
                  </a:lnTo>
                  <a:close/>
                  <a:moveTo>
                    <a:pt x="26" y="0"/>
                  </a:moveTo>
                  <a:cubicBezTo>
                    <a:pt x="44" y="0"/>
                    <a:pt x="44" y="0"/>
                    <a:pt x="44" y="0"/>
                  </a:cubicBezTo>
                  <a:cubicBezTo>
                    <a:pt x="44" y="3"/>
                    <a:pt x="44" y="3"/>
                    <a:pt x="44" y="3"/>
                  </a:cubicBezTo>
                  <a:cubicBezTo>
                    <a:pt x="26" y="3"/>
                    <a:pt x="26" y="3"/>
                    <a:pt x="26" y="3"/>
                  </a:cubicBezTo>
                  <a:lnTo>
                    <a:pt x="26" y="0"/>
                  </a:lnTo>
                  <a:close/>
                  <a:moveTo>
                    <a:pt x="43" y="15"/>
                  </a:moveTo>
                  <a:cubicBezTo>
                    <a:pt x="41" y="15"/>
                    <a:pt x="41" y="15"/>
                    <a:pt x="41" y="15"/>
                  </a:cubicBezTo>
                  <a:cubicBezTo>
                    <a:pt x="41" y="3"/>
                    <a:pt x="41" y="3"/>
                    <a:pt x="41" y="3"/>
                  </a:cubicBezTo>
                  <a:cubicBezTo>
                    <a:pt x="29" y="3"/>
                    <a:pt x="29" y="3"/>
                    <a:pt x="29" y="3"/>
                  </a:cubicBezTo>
                  <a:cubicBezTo>
                    <a:pt x="29" y="15"/>
                    <a:pt x="29" y="15"/>
                    <a:pt x="29" y="15"/>
                  </a:cubicBezTo>
                  <a:cubicBezTo>
                    <a:pt x="18" y="15"/>
                    <a:pt x="18" y="15"/>
                    <a:pt x="18" y="15"/>
                  </a:cubicBezTo>
                  <a:cubicBezTo>
                    <a:pt x="18" y="3"/>
                    <a:pt x="18" y="3"/>
                    <a:pt x="18" y="3"/>
                  </a:cubicBezTo>
                  <a:cubicBezTo>
                    <a:pt x="6" y="3"/>
                    <a:pt x="6" y="3"/>
                    <a:pt x="6" y="3"/>
                  </a:cubicBezTo>
                  <a:cubicBezTo>
                    <a:pt x="6" y="15"/>
                    <a:pt x="6" y="15"/>
                    <a:pt x="6" y="15"/>
                  </a:cubicBezTo>
                  <a:cubicBezTo>
                    <a:pt x="4" y="15"/>
                    <a:pt x="4" y="15"/>
                    <a:pt x="4" y="15"/>
                  </a:cubicBezTo>
                  <a:cubicBezTo>
                    <a:pt x="2" y="15"/>
                    <a:pt x="0" y="16"/>
                    <a:pt x="0" y="18"/>
                  </a:cubicBezTo>
                  <a:cubicBezTo>
                    <a:pt x="0" y="44"/>
                    <a:pt x="0" y="44"/>
                    <a:pt x="0" y="44"/>
                  </a:cubicBezTo>
                  <a:cubicBezTo>
                    <a:pt x="0" y="45"/>
                    <a:pt x="2" y="47"/>
                    <a:pt x="4" y="47"/>
                  </a:cubicBezTo>
                  <a:cubicBezTo>
                    <a:pt x="17" y="47"/>
                    <a:pt x="17" y="47"/>
                    <a:pt x="17" y="47"/>
                  </a:cubicBezTo>
                  <a:cubicBezTo>
                    <a:pt x="19" y="47"/>
                    <a:pt x="21" y="45"/>
                    <a:pt x="21" y="44"/>
                  </a:cubicBezTo>
                  <a:cubicBezTo>
                    <a:pt x="21" y="27"/>
                    <a:pt x="21" y="27"/>
                    <a:pt x="21" y="27"/>
                  </a:cubicBezTo>
                  <a:cubicBezTo>
                    <a:pt x="26" y="27"/>
                    <a:pt x="26" y="27"/>
                    <a:pt x="26" y="27"/>
                  </a:cubicBezTo>
                  <a:cubicBezTo>
                    <a:pt x="26" y="44"/>
                    <a:pt x="26" y="44"/>
                    <a:pt x="26" y="44"/>
                  </a:cubicBezTo>
                  <a:cubicBezTo>
                    <a:pt x="26" y="45"/>
                    <a:pt x="28" y="47"/>
                    <a:pt x="30" y="47"/>
                  </a:cubicBezTo>
                  <a:cubicBezTo>
                    <a:pt x="43" y="47"/>
                    <a:pt x="43" y="47"/>
                    <a:pt x="43" y="47"/>
                  </a:cubicBezTo>
                  <a:cubicBezTo>
                    <a:pt x="45" y="47"/>
                    <a:pt x="47" y="45"/>
                    <a:pt x="47" y="44"/>
                  </a:cubicBezTo>
                  <a:cubicBezTo>
                    <a:pt x="47" y="18"/>
                    <a:pt x="47" y="18"/>
                    <a:pt x="47" y="18"/>
                  </a:cubicBezTo>
                  <a:cubicBezTo>
                    <a:pt x="47" y="16"/>
                    <a:pt x="45" y="15"/>
                    <a:pt x="43" y="15"/>
                  </a:cubicBezTo>
                  <a:close/>
                  <a:moveTo>
                    <a:pt x="16" y="44"/>
                  </a:moveTo>
                  <a:cubicBezTo>
                    <a:pt x="5" y="44"/>
                    <a:pt x="5" y="44"/>
                    <a:pt x="5" y="44"/>
                  </a:cubicBezTo>
                  <a:cubicBezTo>
                    <a:pt x="4" y="44"/>
                    <a:pt x="3" y="43"/>
                    <a:pt x="3" y="42"/>
                  </a:cubicBezTo>
                  <a:cubicBezTo>
                    <a:pt x="3" y="42"/>
                    <a:pt x="4" y="41"/>
                    <a:pt x="5" y="41"/>
                  </a:cubicBezTo>
                  <a:cubicBezTo>
                    <a:pt x="16" y="41"/>
                    <a:pt x="16" y="41"/>
                    <a:pt x="16" y="41"/>
                  </a:cubicBezTo>
                  <a:cubicBezTo>
                    <a:pt x="17" y="41"/>
                    <a:pt x="18" y="42"/>
                    <a:pt x="18" y="42"/>
                  </a:cubicBezTo>
                  <a:cubicBezTo>
                    <a:pt x="18" y="43"/>
                    <a:pt x="17" y="44"/>
                    <a:pt x="16" y="44"/>
                  </a:cubicBezTo>
                  <a:close/>
                  <a:moveTo>
                    <a:pt x="25" y="24"/>
                  </a:moveTo>
                  <a:cubicBezTo>
                    <a:pt x="22" y="24"/>
                    <a:pt x="22" y="24"/>
                    <a:pt x="22" y="24"/>
                  </a:cubicBezTo>
                  <a:cubicBezTo>
                    <a:pt x="21" y="24"/>
                    <a:pt x="21" y="23"/>
                    <a:pt x="21" y="22"/>
                  </a:cubicBezTo>
                  <a:cubicBezTo>
                    <a:pt x="21" y="21"/>
                    <a:pt x="21" y="21"/>
                    <a:pt x="22" y="21"/>
                  </a:cubicBezTo>
                  <a:cubicBezTo>
                    <a:pt x="25" y="21"/>
                    <a:pt x="25" y="21"/>
                    <a:pt x="25" y="21"/>
                  </a:cubicBezTo>
                  <a:cubicBezTo>
                    <a:pt x="26" y="21"/>
                    <a:pt x="26" y="21"/>
                    <a:pt x="26" y="22"/>
                  </a:cubicBezTo>
                  <a:cubicBezTo>
                    <a:pt x="26" y="23"/>
                    <a:pt x="26" y="24"/>
                    <a:pt x="25" y="24"/>
                  </a:cubicBezTo>
                  <a:close/>
                  <a:moveTo>
                    <a:pt x="42" y="44"/>
                  </a:moveTo>
                  <a:cubicBezTo>
                    <a:pt x="31" y="44"/>
                    <a:pt x="31" y="44"/>
                    <a:pt x="31" y="44"/>
                  </a:cubicBezTo>
                  <a:cubicBezTo>
                    <a:pt x="30" y="44"/>
                    <a:pt x="29" y="43"/>
                    <a:pt x="29" y="42"/>
                  </a:cubicBezTo>
                  <a:cubicBezTo>
                    <a:pt x="29" y="42"/>
                    <a:pt x="30" y="41"/>
                    <a:pt x="31" y="41"/>
                  </a:cubicBezTo>
                  <a:cubicBezTo>
                    <a:pt x="42" y="41"/>
                    <a:pt x="42" y="41"/>
                    <a:pt x="42" y="41"/>
                  </a:cubicBezTo>
                  <a:cubicBezTo>
                    <a:pt x="43" y="41"/>
                    <a:pt x="44" y="42"/>
                    <a:pt x="44" y="42"/>
                  </a:cubicBezTo>
                  <a:cubicBezTo>
                    <a:pt x="44" y="43"/>
                    <a:pt x="43" y="44"/>
                    <a:pt x="42" y="44"/>
                  </a:cubicBezTo>
                  <a:close/>
                </a:path>
              </a:pathLst>
            </a:custGeom>
            <a:solidFill>
              <a:srgbClr val="FFFFFF"/>
            </a:solidFill>
            <a:ln>
              <a:noFill/>
            </a:ln>
          </p:spPr>
          <p:txBody>
            <a:bodyPr lIns="468000" tIns="61200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Arial"/>
                <a:ea typeface="微软雅黑"/>
                <a:cs typeface="+mn-ea"/>
                <a:sym typeface="+mn-lt"/>
              </a:endParaRPr>
            </a:p>
          </p:txBody>
        </p:sp>
      </p:grpSp>
      <p:grpSp>
        <p:nvGrpSpPr>
          <p:cNvPr id="29" name="组合 28"/>
          <p:cNvGrpSpPr/>
          <p:nvPr/>
        </p:nvGrpSpPr>
        <p:grpSpPr>
          <a:xfrm>
            <a:off x="6795727" y="4918964"/>
            <a:ext cx="699076" cy="699074"/>
            <a:chOff x="6206326" y="4928073"/>
            <a:chExt cx="699076" cy="699074"/>
          </a:xfrm>
        </p:grpSpPr>
        <p:sp>
          <p:nvSpPr>
            <p:cNvPr id="30" name="Oval 110"/>
            <p:cNvSpPr/>
            <p:nvPr/>
          </p:nvSpPr>
          <p:spPr>
            <a:xfrm>
              <a:off x="6206326" y="4928073"/>
              <a:ext cx="699076" cy="69907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tIns="61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1" name="Freeform 123"/>
            <p:cNvSpPr>
              <a:spLocks noEditPoints="1" noChangeArrowheads="1"/>
            </p:cNvSpPr>
            <p:nvPr/>
          </p:nvSpPr>
          <p:spPr bwMode="auto">
            <a:xfrm>
              <a:off x="6391800" y="5105201"/>
              <a:ext cx="328128" cy="344819"/>
            </a:xfrm>
            <a:custGeom>
              <a:avLst/>
              <a:gdLst>
                <a:gd name="T0" fmla="*/ 41 w 96"/>
                <a:gd name="T1" fmla="*/ 6 h 101"/>
                <a:gd name="T2" fmla="*/ 42 w 96"/>
                <a:gd name="T3" fmla="*/ 2 h 101"/>
                <a:gd name="T4" fmla="*/ 36 w 96"/>
                <a:gd name="T5" fmla="*/ 0 h 101"/>
                <a:gd name="T6" fmla="*/ 35 w 96"/>
                <a:gd name="T7" fmla="*/ 7 h 101"/>
                <a:gd name="T8" fmla="*/ 0 w 96"/>
                <a:gd name="T9" fmla="*/ 54 h 101"/>
                <a:gd name="T10" fmla="*/ 96 w 96"/>
                <a:gd name="T11" fmla="*/ 54 h 101"/>
                <a:gd name="T12" fmla="*/ 33 w 96"/>
                <a:gd name="T13" fmla="*/ 4 h 101"/>
                <a:gd name="T14" fmla="*/ 38 w 96"/>
                <a:gd name="T15" fmla="*/ 1 h 101"/>
                <a:gd name="T16" fmla="*/ 40 w 96"/>
                <a:gd name="T17" fmla="*/ 5 h 101"/>
                <a:gd name="T18" fmla="*/ 35 w 96"/>
                <a:gd name="T19" fmla="*/ 6 h 101"/>
                <a:gd name="T20" fmla="*/ 73 w 96"/>
                <a:gd name="T21" fmla="*/ 79 h 101"/>
                <a:gd name="T22" fmla="*/ 54 w 96"/>
                <a:gd name="T23" fmla="*/ 81 h 101"/>
                <a:gd name="T24" fmla="*/ 48 w 96"/>
                <a:gd name="T25" fmla="*/ 90 h 101"/>
                <a:gd name="T26" fmla="*/ 13 w 96"/>
                <a:gd name="T27" fmla="*/ 64 h 101"/>
                <a:gd name="T28" fmla="*/ 12 w 96"/>
                <a:gd name="T29" fmla="*/ 58 h 101"/>
                <a:gd name="T30" fmla="*/ 22 w 96"/>
                <a:gd name="T31" fmla="*/ 28 h 101"/>
                <a:gd name="T32" fmla="*/ 42 w 96"/>
                <a:gd name="T33" fmla="*/ 26 h 101"/>
                <a:gd name="T34" fmla="*/ 48 w 96"/>
                <a:gd name="T35" fmla="*/ 17 h 101"/>
                <a:gd name="T36" fmla="*/ 83 w 96"/>
                <a:gd name="T37" fmla="*/ 43 h 101"/>
                <a:gd name="T38" fmla="*/ 84 w 96"/>
                <a:gd name="T39" fmla="*/ 49 h 101"/>
                <a:gd name="T40" fmla="*/ 73 w 96"/>
                <a:gd name="T41" fmla="*/ 79 h 101"/>
                <a:gd name="T42" fmla="*/ 53 w 96"/>
                <a:gd name="T43" fmla="*/ 44 h 101"/>
                <a:gd name="T44" fmla="*/ 43 w 96"/>
                <a:gd name="T45" fmla="*/ 32 h 101"/>
                <a:gd name="T46" fmla="*/ 40 w 96"/>
                <a:gd name="T47" fmla="*/ 46 h 101"/>
                <a:gd name="T48" fmla="*/ 38 w 96"/>
                <a:gd name="T49" fmla="*/ 49 h 101"/>
                <a:gd name="T50" fmla="*/ 26 w 96"/>
                <a:gd name="T51" fmla="*/ 58 h 101"/>
                <a:gd name="T52" fmla="*/ 38 w 96"/>
                <a:gd name="T53" fmla="*/ 59 h 101"/>
                <a:gd name="T54" fmla="*/ 43 w 96"/>
                <a:gd name="T55" fmla="*/ 63 h 101"/>
                <a:gd name="T56" fmla="*/ 53 w 96"/>
                <a:gd name="T57" fmla="*/ 75 h 101"/>
                <a:gd name="T58" fmla="*/ 56 w 96"/>
                <a:gd name="T59" fmla="*/ 61 h 101"/>
                <a:gd name="T60" fmla="*/ 58 w 96"/>
                <a:gd name="T61" fmla="*/ 58 h 101"/>
                <a:gd name="T62" fmla="*/ 70 w 96"/>
                <a:gd name="T63" fmla="*/ 49 h 101"/>
                <a:gd name="T64" fmla="*/ 58 w 96"/>
                <a:gd name="T65" fmla="*/ 48 h 101"/>
                <a:gd name="T66" fmla="*/ 48 w 96"/>
                <a:gd name="T67" fmla="*/ 44 h 101"/>
                <a:gd name="T68" fmla="*/ 48 w 96"/>
                <a:gd name="T69" fmla="*/ 44 h 101"/>
                <a:gd name="T70" fmla="*/ 48 w 96"/>
                <a:gd name="T71" fmla="*/ 44 h 101"/>
                <a:gd name="T72" fmla="*/ 49 w 96"/>
                <a:gd name="T73" fmla="*/ 44 h 101"/>
                <a:gd name="T74" fmla="*/ 52 w 96"/>
                <a:gd name="T75" fmla="*/ 45 h 101"/>
                <a:gd name="T76" fmla="*/ 39 w 96"/>
                <a:gd name="T77" fmla="*/ 57 h 101"/>
                <a:gd name="T78" fmla="*/ 46 w 96"/>
                <a:gd name="T79" fmla="*/ 44 h 101"/>
                <a:gd name="T80" fmla="*/ 53 w 96"/>
                <a:gd name="T81" fmla="*/ 62 h 101"/>
                <a:gd name="T82" fmla="*/ 50 w 96"/>
                <a:gd name="T83" fmla="*/ 63 h 101"/>
                <a:gd name="T84" fmla="*/ 47 w 96"/>
                <a:gd name="T85" fmla="*/ 63 h 101"/>
                <a:gd name="T86" fmla="*/ 47 w 96"/>
                <a:gd name="T87" fmla="*/ 63 h 101"/>
                <a:gd name="T88" fmla="*/ 51 w 96"/>
                <a:gd name="T89" fmla="*/ 57 h 101"/>
                <a:gd name="T90" fmla="*/ 57 w 96"/>
                <a:gd name="T91" fmla="*/ 52 h 10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6"/>
                <a:gd name="T139" fmla="*/ 0 h 101"/>
                <a:gd name="T140" fmla="*/ 96 w 96"/>
                <a:gd name="T141" fmla="*/ 101 h 10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6" h="101">
                  <a:moveTo>
                    <a:pt x="48" y="6"/>
                  </a:moveTo>
                  <a:cubicBezTo>
                    <a:pt x="46" y="6"/>
                    <a:pt x="43" y="6"/>
                    <a:pt x="41" y="6"/>
                  </a:cubicBezTo>
                  <a:cubicBezTo>
                    <a:pt x="41" y="6"/>
                    <a:pt x="41" y="6"/>
                    <a:pt x="41" y="6"/>
                  </a:cubicBezTo>
                  <a:cubicBezTo>
                    <a:pt x="42" y="5"/>
                    <a:pt x="43" y="4"/>
                    <a:pt x="42" y="2"/>
                  </a:cubicBezTo>
                  <a:cubicBezTo>
                    <a:pt x="42" y="1"/>
                    <a:pt x="40" y="0"/>
                    <a:pt x="38" y="0"/>
                  </a:cubicBezTo>
                  <a:cubicBezTo>
                    <a:pt x="37" y="0"/>
                    <a:pt x="37" y="0"/>
                    <a:pt x="36" y="0"/>
                  </a:cubicBezTo>
                  <a:cubicBezTo>
                    <a:pt x="33" y="0"/>
                    <a:pt x="31" y="3"/>
                    <a:pt x="32" y="5"/>
                  </a:cubicBezTo>
                  <a:cubicBezTo>
                    <a:pt x="32" y="6"/>
                    <a:pt x="33" y="7"/>
                    <a:pt x="35" y="7"/>
                  </a:cubicBezTo>
                  <a:cubicBezTo>
                    <a:pt x="35" y="8"/>
                    <a:pt x="35" y="8"/>
                    <a:pt x="35" y="8"/>
                  </a:cubicBezTo>
                  <a:cubicBezTo>
                    <a:pt x="15" y="13"/>
                    <a:pt x="0" y="32"/>
                    <a:pt x="0" y="54"/>
                  </a:cubicBezTo>
                  <a:cubicBezTo>
                    <a:pt x="0" y="80"/>
                    <a:pt x="22" y="101"/>
                    <a:pt x="48" y="101"/>
                  </a:cubicBezTo>
                  <a:cubicBezTo>
                    <a:pt x="74" y="101"/>
                    <a:pt x="96" y="80"/>
                    <a:pt x="96" y="54"/>
                  </a:cubicBezTo>
                  <a:cubicBezTo>
                    <a:pt x="96" y="27"/>
                    <a:pt x="74" y="6"/>
                    <a:pt x="48" y="6"/>
                  </a:cubicBezTo>
                  <a:close/>
                  <a:moveTo>
                    <a:pt x="33" y="4"/>
                  </a:moveTo>
                  <a:cubicBezTo>
                    <a:pt x="33" y="3"/>
                    <a:pt x="35" y="2"/>
                    <a:pt x="37" y="1"/>
                  </a:cubicBezTo>
                  <a:cubicBezTo>
                    <a:pt x="37" y="1"/>
                    <a:pt x="37" y="1"/>
                    <a:pt x="38" y="1"/>
                  </a:cubicBezTo>
                  <a:cubicBezTo>
                    <a:pt x="39" y="1"/>
                    <a:pt x="41" y="2"/>
                    <a:pt x="41" y="3"/>
                  </a:cubicBezTo>
                  <a:cubicBezTo>
                    <a:pt x="41" y="4"/>
                    <a:pt x="41" y="4"/>
                    <a:pt x="40" y="5"/>
                  </a:cubicBezTo>
                  <a:cubicBezTo>
                    <a:pt x="39" y="4"/>
                    <a:pt x="38" y="4"/>
                    <a:pt x="37" y="4"/>
                  </a:cubicBezTo>
                  <a:cubicBezTo>
                    <a:pt x="36" y="5"/>
                    <a:pt x="36" y="5"/>
                    <a:pt x="35" y="6"/>
                  </a:cubicBezTo>
                  <a:cubicBezTo>
                    <a:pt x="34" y="6"/>
                    <a:pt x="33" y="5"/>
                    <a:pt x="33" y="4"/>
                  </a:cubicBezTo>
                  <a:close/>
                  <a:moveTo>
                    <a:pt x="73" y="79"/>
                  </a:moveTo>
                  <a:cubicBezTo>
                    <a:pt x="69" y="84"/>
                    <a:pt x="64" y="87"/>
                    <a:pt x="58" y="88"/>
                  </a:cubicBezTo>
                  <a:cubicBezTo>
                    <a:pt x="54" y="81"/>
                    <a:pt x="54" y="81"/>
                    <a:pt x="54" y="81"/>
                  </a:cubicBezTo>
                  <a:cubicBezTo>
                    <a:pt x="53" y="89"/>
                    <a:pt x="53" y="89"/>
                    <a:pt x="53" y="89"/>
                  </a:cubicBezTo>
                  <a:cubicBezTo>
                    <a:pt x="51" y="90"/>
                    <a:pt x="50" y="90"/>
                    <a:pt x="48" y="90"/>
                  </a:cubicBezTo>
                  <a:cubicBezTo>
                    <a:pt x="38" y="90"/>
                    <a:pt x="29" y="86"/>
                    <a:pt x="22" y="79"/>
                  </a:cubicBezTo>
                  <a:cubicBezTo>
                    <a:pt x="18" y="75"/>
                    <a:pt x="15" y="70"/>
                    <a:pt x="13" y="64"/>
                  </a:cubicBezTo>
                  <a:cubicBezTo>
                    <a:pt x="20" y="60"/>
                    <a:pt x="20" y="60"/>
                    <a:pt x="20" y="60"/>
                  </a:cubicBezTo>
                  <a:cubicBezTo>
                    <a:pt x="12" y="58"/>
                    <a:pt x="12" y="58"/>
                    <a:pt x="12" y="58"/>
                  </a:cubicBezTo>
                  <a:cubicBezTo>
                    <a:pt x="12" y="57"/>
                    <a:pt x="12" y="55"/>
                    <a:pt x="12" y="54"/>
                  </a:cubicBezTo>
                  <a:cubicBezTo>
                    <a:pt x="12" y="44"/>
                    <a:pt x="15" y="35"/>
                    <a:pt x="22" y="28"/>
                  </a:cubicBezTo>
                  <a:cubicBezTo>
                    <a:pt x="27" y="24"/>
                    <a:pt x="32" y="21"/>
                    <a:pt x="38" y="19"/>
                  </a:cubicBezTo>
                  <a:cubicBezTo>
                    <a:pt x="42" y="26"/>
                    <a:pt x="42" y="26"/>
                    <a:pt x="42" y="26"/>
                  </a:cubicBezTo>
                  <a:cubicBezTo>
                    <a:pt x="43" y="18"/>
                    <a:pt x="43" y="18"/>
                    <a:pt x="43" y="18"/>
                  </a:cubicBezTo>
                  <a:cubicBezTo>
                    <a:pt x="45" y="18"/>
                    <a:pt x="46" y="17"/>
                    <a:pt x="48" y="17"/>
                  </a:cubicBezTo>
                  <a:cubicBezTo>
                    <a:pt x="58" y="17"/>
                    <a:pt x="67" y="21"/>
                    <a:pt x="73" y="28"/>
                  </a:cubicBezTo>
                  <a:cubicBezTo>
                    <a:pt x="78" y="32"/>
                    <a:pt x="81" y="38"/>
                    <a:pt x="83" y="43"/>
                  </a:cubicBezTo>
                  <a:cubicBezTo>
                    <a:pt x="76" y="48"/>
                    <a:pt x="76" y="48"/>
                    <a:pt x="76" y="48"/>
                  </a:cubicBezTo>
                  <a:cubicBezTo>
                    <a:pt x="84" y="49"/>
                    <a:pt x="84" y="49"/>
                    <a:pt x="84" y="49"/>
                  </a:cubicBezTo>
                  <a:cubicBezTo>
                    <a:pt x="84" y="50"/>
                    <a:pt x="84" y="52"/>
                    <a:pt x="84" y="54"/>
                  </a:cubicBezTo>
                  <a:cubicBezTo>
                    <a:pt x="84" y="63"/>
                    <a:pt x="80" y="72"/>
                    <a:pt x="73" y="79"/>
                  </a:cubicBezTo>
                  <a:close/>
                  <a:moveTo>
                    <a:pt x="73" y="29"/>
                  </a:moveTo>
                  <a:cubicBezTo>
                    <a:pt x="53" y="44"/>
                    <a:pt x="53" y="44"/>
                    <a:pt x="53" y="44"/>
                  </a:cubicBezTo>
                  <a:cubicBezTo>
                    <a:pt x="52" y="43"/>
                    <a:pt x="50" y="43"/>
                    <a:pt x="48" y="42"/>
                  </a:cubicBezTo>
                  <a:cubicBezTo>
                    <a:pt x="43" y="32"/>
                    <a:pt x="43" y="32"/>
                    <a:pt x="43" y="32"/>
                  </a:cubicBezTo>
                  <a:cubicBezTo>
                    <a:pt x="43" y="44"/>
                    <a:pt x="43" y="44"/>
                    <a:pt x="43" y="44"/>
                  </a:cubicBezTo>
                  <a:cubicBezTo>
                    <a:pt x="42" y="44"/>
                    <a:pt x="40" y="45"/>
                    <a:pt x="40" y="46"/>
                  </a:cubicBezTo>
                  <a:cubicBezTo>
                    <a:pt x="33" y="44"/>
                    <a:pt x="33" y="44"/>
                    <a:pt x="33" y="44"/>
                  </a:cubicBezTo>
                  <a:cubicBezTo>
                    <a:pt x="38" y="49"/>
                    <a:pt x="38" y="49"/>
                    <a:pt x="38" y="49"/>
                  </a:cubicBezTo>
                  <a:cubicBezTo>
                    <a:pt x="37" y="50"/>
                    <a:pt x="37" y="52"/>
                    <a:pt x="37" y="53"/>
                  </a:cubicBezTo>
                  <a:cubicBezTo>
                    <a:pt x="26" y="58"/>
                    <a:pt x="26" y="58"/>
                    <a:pt x="26" y="58"/>
                  </a:cubicBezTo>
                  <a:cubicBezTo>
                    <a:pt x="38" y="59"/>
                    <a:pt x="38" y="59"/>
                    <a:pt x="38" y="59"/>
                  </a:cubicBezTo>
                  <a:cubicBezTo>
                    <a:pt x="38" y="59"/>
                    <a:pt x="38" y="59"/>
                    <a:pt x="38" y="59"/>
                  </a:cubicBezTo>
                  <a:cubicBezTo>
                    <a:pt x="23" y="78"/>
                    <a:pt x="23" y="78"/>
                    <a:pt x="23" y="78"/>
                  </a:cubicBezTo>
                  <a:cubicBezTo>
                    <a:pt x="43" y="63"/>
                    <a:pt x="43" y="63"/>
                    <a:pt x="43" y="63"/>
                  </a:cubicBezTo>
                  <a:cubicBezTo>
                    <a:pt x="44" y="64"/>
                    <a:pt x="46" y="65"/>
                    <a:pt x="47" y="65"/>
                  </a:cubicBezTo>
                  <a:cubicBezTo>
                    <a:pt x="53" y="75"/>
                    <a:pt x="53" y="75"/>
                    <a:pt x="53" y="75"/>
                  </a:cubicBezTo>
                  <a:cubicBezTo>
                    <a:pt x="53" y="64"/>
                    <a:pt x="53" y="64"/>
                    <a:pt x="53" y="64"/>
                  </a:cubicBezTo>
                  <a:cubicBezTo>
                    <a:pt x="54" y="63"/>
                    <a:pt x="55" y="62"/>
                    <a:pt x="56" y="61"/>
                  </a:cubicBezTo>
                  <a:cubicBezTo>
                    <a:pt x="63" y="63"/>
                    <a:pt x="63" y="63"/>
                    <a:pt x="63" y="63"/>
                  </a:cubicBezTo>
                  <a:cubicBezTo>
                    <a:pt x="58" y="58"/>
                    <a:pt x="58" y="58"/>
                    <a:pt x="58" y="58"/>
                  </a:cubicBezTo>
                  <a:cubicBezTo>
                    <a:pt x="59" y="57"/>
                    <a:pt x="59" y="56"/>
                    <a:pt x="59" y="54"/>
                  </a:cubicBezTo>
                  <a:cubicBezTo>
                    <a:pt x="70" y="49"/>
                    <a:pt x="70" y="49"/>
                    <a:pt x="70" y="49"/>
                  </a:cubicBezTo>
                  <a:cubicBezTo>
                    <a:pt x="58" y="49"/>
                    <a:pt x="58" y="49"/>
                    <a:pt x="58" y="49"/>
                  </a:cubicBezTo>
                  <a:cubicBezTo>
                    <a:pt x="58" y="49"/>
                    <a:pt x="58" y="49"/>
                    <a:pt x="58" y="48"/>
                  </a:cubicBezTo>
                  <a:lnTo>
                    <a:pt x="73" y="29"/>
                  </a:lnTo>
                  <a:close/>
                  <a:moveTo>
                    <a:pt x="48" y="44"/>
                  </a:moveTo>
                  <a:cubicBezTo>
                    <a:pt x="48" y="44"/>
                    <a:pt x="48" y="44"/>
                    <a:pt x="48" y="44"/>
                  </a:cubicBezTo>
                  <a:cubicBezTo>
                    <a:pt x="48" y="44"/>
                    <a:pt x="48" y="44"/>
                    <a:pt x="48" y="44"/>
                  </a:cubicBezTo>
                  <a:close/>
                  <a:moveTo>
                    <a:pt x="46" y="44"/>
                  </a:moveTo>
                  <a:cubicBezTo>
                    <a:pt x="47" y="44"/>
                    <a:pt x="47" y="44"/>
                    <a:pt x="48" y="44"/>
                  </a:cubicBezTo>
                  <a:cubicBezTo>
                    <a:pt x="48" y="44"/>
                    <a:pt x="49" y="44"/>
                    <a:pt x="49" y="44"/>
                  </a:cubicBezTo>
                  <a:cubicBezTo>
                    <a:pt x="49" y="44"/>
                    <a:pt x="49" y="44"/>
                    <a:pt x="49" y="44"/>
                  </a:cubicBezTo>
                  <a:cubicBezTo>
                    <a:pt x="49" y="44"/>
                    <a:pt x="49" y="44"/>
                    <a:pt x="49" y="44"/>
                  </a:cubicBezTo>
                  <a:cubicBezTo>
                    <a:pt x="50" y="44"/>
                    <a:pt x="51" y="44"/>
                    <a:pt x="52" y="45"/>
                  </a:cubicBezTo>
                  <a:cubicBezTo>
                    <a:pt x="45" y="50"/>
                    <a:pt x="45" y="50"/>
                    <a:pt x="45" y="50"/>
                  </a:cubicBezTo>
                  <a:cubicBezTo>
                    <a:pt x="39" y="57"/>
                    <a:pt x="39" y="57"/>
                    <a:pt x="39" y="57"/>
                  </a:cubicBezTo>
                  <a:cubicBezTo>
                    <a:pt x="39" y="57"/>
                    <a:pt x="39" y="56"/>
                    <a:pt x="39" y="56"/>
                  </a:cubicBezTo>
                  <a:cubicBezTo>
                    <a:pt x="37" y="50"/>
                    <a:pt x="41" y="45"/>
                    <a:pt x="46" y="44"/>
                  </a:cubicBezTo>
                  <a:close/>
                  <a:moveTo>
                    <a:pt x="53" y="62"/>
                  </a:moveTo>
                  <a:cubicBezTo>
                    <a:pt x="53" y="62"/>
                    <a:pt x="53" y="62"/>
                    <a:pt x="53" y="62"/>
                  </a:cubicBezTo>
                  <a:cubicBezTo>
                    <a:pt x="53" y="62"/>
                    <a:pt x="53" y="62"/>
                    <a:pt x="53" y="62"/>
                  </a:cubicBezTo>
                  <a:cubicBezTo>
                    <a:pt x="52" y="62"/>
                    <a:pt x="51" y="63"/>
                    <a:pt x="50" y="63"/>
                  </a:cubicBezTo>
                  <a:cubicBezTo>
                    <a:pt x="49" y="63"/>
                    <a:pt x="49" y="63"/>
                    <a:pt x="48" y="63"/>
                  </a:cubicBezTo>
                  <a:cubicBezTo>
                    <a:pt x="47" y="63"/>
                    <a:pt x="47" y="63"/>
                    <a:pt x="47" y="63"/>
                  </a:cubicBezTo>
                  <a:cubicBezTo>
                    <a:pt x="47" y="63"/>
                    <a:pt x="47" y="63"/>
                    <a:pt x="47" y="63"/>
                  </a:cubicBezTo>
                  <a:cubicBezTo>
                    <a:pt x="47" y="63"/>
                    <a:pt x="47" y="63"/>
                    <a:pt x="47" y="63"/>
                  </a:cubicBezTo>
                  <a:cubicBezTo>
                    <a:pt x="46" y="63"/>
                    <a:pt x="45" y="63"/>
                    <a:pt x="44" y="62"/>
                  </a:cubicBezTo>
                  <a:cubicBezTo>
                    <a:pt x="51" y="57"/>
                    <a:pt x="51" y="57"/>
                    <a:pt x="51" y="57"/>
                  </a:cubicBezTo>
                  <a:cubicBezTo>
                    <a:pt x="57" y="50"/>
                    <a:pt x="57" y="50"/>
                    <a:pt x="57" y="50"/>
                  </a:cubicBezTo>
                  <a:cubicBezTo>
                    <a:pt x="57" y="50"/>
                    <a:pt x="57" y="51"/>
                    <a:pt x="57" y="52"/>
                  </a:cubicBezTo>
                  <a:cubicBezTo>
                    <a:pt x="58" y="56"/>
                    <a:pt x="56" y="60"/>
                    <a:pt x="53" y="62"/>
                  </a:cubicBezTo>
                  <a:close/>
                </a:path>
              </a:pathLst>
            </a:custGeom>
            <a:solidFill>
              <a:schemeClr val="bg1"/>
            </a:solidFill>
            <a:ln>
              <a:noFill/>
            </a:ln>
          </p:spPr>
          <p:txBody>
            <a:bodyPr lIns="468000" tIns="61200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Arial"/>
                <a:ea typeface="微软雅黑"/>
                <a:cs typeface="+mn-ea"/>
                <a:sym typeface="+mn-lt"/>
              </a:endParaRPr>
            </a:p>
          </p:txBody>
        </p:sp>
      </p:grpSp>
      <p:grpSp>
        <p:nvGrpSpPr>
          <p:cNvPr id="32" name="组合 31"/>
          <p:cNvGrpSpPr/>
          <p:nvPr/>
        </p:nvGrpSpPr>
        <p:grpSpPr>
          <a:xfrm>
            <a:off x="1883298" y="3820025"/>
            <a:ext cx="699076" cy="699074"/>
            <a:chOff x="1456904" y="3363271"/>
            <a:chExt cx="699076" cy="699074"/>
          </a:xfrm>
        </p:grpSpPr>
        <p:sp>
          <p:nvSpPr>
            <p:cNvPr id="33" name="Oval 92"/>
            <p:cNvSpPr/>
            <p:nvPr/>
          </p:nvSpPr>
          <p:spPr>
            <a:xfrm>
              <a:off x="1456904" y="3363271"/>
              <a:ext cx="699076" cy="69907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tIns="61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4" name="Freeform 205"/>
            <p:cNvSpPr>
              <a:spLocks noEditPoints="1" noChangeArrowheads="1"/>
            </p:cNvSpPr>
            <p:nvPr/>
          </p:nvSpPr>
          <p:spPr bwMode="auto">
            <a:xfrm>
              <a:off x="1642408" y="3530042"/>
              <a:ext cx="328069" cy="365533"/>
            </a:xfrm>
            <a:custGeom>
              <a:avLst/>
              <a:gdLst>
                <a:gd name="T0" fmla="*/ 34 w 43"/>
                <a:gd name="T1" fmla="*/ 15 h 48"/>
                <a:gd name="T2" fmla="*/ 36 w 43"/>
                <a:gd name="T3" fmla="*/ 12 h 48"/>
                <a:gd name="T4" fmla="*/ 39 w 43"/>
                <a:gd name="T5" fmla="*/ 7 h 48"/>
                <a:gd name="T6" fmla="*/ 38 w 43"/>
                <a:gd name="T7" fmla="*/ 1 h 48"/>
                <a:gd name="T8" fmla="*/ 34 w 43"/>
                <a:gd name="T9" fmla="*/ 0 h 48"/>
                <a:gd name="T10" fmla="*/ 27 w 43"/>
                <a:gd name="T11" fmla="*/ 3 h 48"/>
                <a:gd name="T12" fmla="*/ 21 w 43"/>
                <a:gd name="T13" fmla="*/ 14 h 48"/>
                <a:gd name="T14" fmla="*/ 16 w 43"/>
                <a:gd name="T15" fmla="*/ 3 h 48"/>
                <a:gd name="T16" fmla="*/ 10 w 43"/>
                <a:gd name="T17" fmla="*/ 1 h 48"/>
                <a:gd name="T18" fmla="*/ 6 w 43"/>
                <a:gd name="T19" fmla="*/ 3 h 48"/>
                <a:gd name="T20" fmla="*/ 7 w 43"/>
                <a:gd name="T21" fmla="*/ 12 h 48"/>
                <a:gd name="T22" fmla="*/ 10 w 43"/>
                <a:gd name="T23" fmla="*/ 15 h 48"/>
                <a:gd name="T24" fmla="*/ 0 w 43"/>
                <a:gd name="T25" fmla="*/ 15 h 48"/>
                <a:gd name="T26" fmla="*/ 0 w 43"/>
                <a:gd name="T27" fmla="*/ 27 h 48"/>
                <a:gd name="T28" fmla="*/ 3 w 43"/>
                <a:gd name="T29" fmla="*/ 27 h 48"/>
                <a:gd name="T30" fmla="*/ 3 w 43"/>
                <a:gd name="T31" fmla="*/ 48 h 48"/>
                <a:gd name="T32" fmla="*/ 40 w 43"/>
                <a:gd name="T33" fmla="*/ 48 h 48"/>
                <a:gd name="T34" fmla="*/ 40 w 43"/>
                <a:gd name="T35" fmla="*/ 27 h 48"/>
                <a:gd name="T36" fmla="*/ 43 w 43"/>
                <a:gd name="T37" fmla="*/ 27 h 48"/>
                <a:gd name="T38" fmla="*/ 43 w 43"/>
                <a:gd name="T39" fmla="*/ 15 h 48"/>
                <a:gd name="T40" fmla="*/ 34 w 43"/>
                <a:gd name="T41" fmla="*/ 15 h 48"/>
                <a:gd name="T42" fmla="*/ 29 w 43"/>
                <a:gd name="T43" fmla="*/ 5 h 48"/>
                <a:gd name="T44" fmla="*/ 34 w 43"/>
                <a:gd name="T45" fmla="*/ 3 h 48"/>
                <a:gd name="T46" fmla="*/ 35 w 43"/>
                <a:gd name="T47" fmla="*/ 4 h 48"/>
                <a:gd name="T48" fmla="*/ 34 w 43"/>
                <a:gd name="T49" fmla="*/ 10 h 48"/>
                <a:gd name="T50" fmla="*/ 27 w 43"/>
                <a:gd name="T51" fmla="*/ 15 h 48"/>
                <a:gd name="T52" fmla="*/ 24 w 43"/>
                <a:gd name="T53" fmla="*/ 15 h 48"/>
                <a:gd name="T54" fmla="*/ 29 w 43"/>
                <a:gd name="T55" fmla="*/ 5 h 48"/>
                <a:gd name="T56" fmla="*/ 8 w 43"/>
                <a:gd name="T57" fmla="*/ 7 h 48"/>
                <a:gd name="T58" fmla="*/ 9 w 43"/>
                <a:gd name="T59" fmla="*/ 5 h 48"/>
                <a:gd name="T60" fmla="*/ 10 w 43"/>
                <a:gd name="T61" fmla="*/ 4 h 48"/>
                <a:gd name="T62" fmla="*/ 10 w 43"/>
                <a:gd name="T63" fmla="*/ 4 h 48"/>
                <a:gd name="T64" fmla="*/ 13 w 43"/>
                <a:gd name="T65" fmla="*/ 6 h 48"/>
                <a:gd name="T66" fmla="*/ 17 w 43"/>
                <a:gd name="T67" fmla="*/ 13 h 48"/>
                <a:gd name="T68" fmla="*/ 17 w 43"/>
                <a:gd name="T69" fmla="*/ 13 h 48"/>
                <a:gd name="T70" fmla="*/ 17 w 43"/>
                <a:gd name="T71" fmla="*/ 13 h 48"/>
                <a:gd name="T72" fmla="*/ 9 w 43"/>
                <a:gd name="T73" fmla="*/ 10 h 48"/>
                <a:gd name="T74" fmla="*/ 8 w 43"/>
                <a:gd name="T75" fmla="*/ 7 h 48"/>
                <a:gd name="T76" fmla="*/ 18 w 43"/>
                <a:gd name="T77" fmla="*/ 45 h 48"/>
                <a:gd name="T78" fmla="*/ 6 w 43"/>
                <a:gd name="T79" fmla="*/ 45 h 48"/>
                <a:gd name="T80" fmla="*/ 6 w 43"/>
                <a:gd name="T81" fmla="*/ 25 h 48"/>
                <a:gd name="T82" fmla="*/ 18 w 43"/>
                <a:gd name="T83" fmla="*/ 25 h 48"/>
                <a:gd name="T84" fmla="*/ 18 w 43"/>
                <a:gd name="T85" fmla="*/ 45 h 48"/>
                <a:gd name="T86" fmla="*/ 18 w 43"/>
                <a:gd name="T87" fmla="*/ 24 h 48"/>
                <a:gd name="T88" fmla="*/ 3 w 43"/>
                <a:gd name="T89" fmla="*/ 24 h 48"/>
                <a:gd name="T90" fmla="*/ 3 w 43"/>
                <a:gd name="T91" fmla="*/ 18 h 48"/>
                <a:gd name="T92" fmla="*/ 18 w 43"/>
                <a:gd name="T93" fmla="*/ 18 h 48"/>
                <a:gd name="T94" fmla="*/ 18 w 43"/>
                <a:gd name="T95" fmla="*/ 24 h 48"/>
                <a:gd name="T96" fmla="*/ 37 w 43"/>
                <a:gd name="T97" fmla="*/ 45 h 48"/>
                <a:gd name="T98" fmla="*/ 25 w 43"/>
                <a:gd name="T99" fmla="*/ 45 h 48"/>
                <a:gd name="T100" fmla="*/ 25 w 43"/>
                <a:gd name="T101" fmla="*/ 25 h 48"/>
                <a:gd name="T102" fmla="*/ 37 w 43"/>
                <a:gd name="T103" fmla="*/ 25 h 48"/>
                <a:gd name="T104" fmla="*/ 37 w 43"/>
                <a:gd name="T105" fmla="*/ 45 h 48"/>
                <a:gd name="T106" fmla="*/ 40 w 43"/>
                <a:gd name="T107" fmla="*/ 24 h 48"/>
                <a:gd name="T108" fmla="*/ 25 w 43"/>
                <a:gd name="T109" fmla="*/ 24 h 48"/>
                <a:gd name="T110" fmla="*/ 25 w 43"/>
                <a:gd name="T111" fmla="*/ 18 h 48"/>
                <a:gd name="T112" fmla="*/ 40 w 43"/>
                <a:gd name="T113" fmla="*/ 18 h 48"/>
                <a:gd name="T114" fmla="*/ 40 w 43"/>
                <a:gd name="T115" fmla="*/ 24 h 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3"/>
                <a:gd name="T175" fmla="*/ 0 h 48"/>
                <a:gd name="T176" fmla="*/ 43 w 43"/>
                <a:gd name="T177" fmla="*/ 48 h 4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3" h="48">
                  <a:moveTo>
                    <a:pt x="34" y="15"/>
                  </a:moveTo>
                  <a:cubicBezTo>
                    <a:pt x="35" y="14"/>
                    <a:pt x="36" y="13"/>
                    <a:pt x="36" y="12"/>
                  </a:cubicBezTo>
                  <a:cubicBezTo>
                    <a:pt x="38" y="11"/>
                    <a:pt x="39" y="9"/>
                    <a:pt x="39" y="7"/>
                  </a:cubicBezTo>
                  <a:cubicBezTo>
                    <a:pt x="40" y="5"/>
                    <a:pt x="39" y="3"/>
                    <a:pt x="38" y="1"/>
                  </a:cubicBezTo>
                  <a:cubicBezTo>
                    <a:pt x="37" y="0"/>
                    <a:pt x="35" y="0"/>
                    <a:pt x="34" y="0"/>
                  </a:cubicBezTo>
                  <a:cubicBezTo>
                    <a:pt x="31" y="0"/>
                    <a:pt x="29" y="1"/>
                    <a:pt x="27" y="3"/>
                  </a:cubicBezTo>
                  <a:cubicBezTo>
                    <a:pt x="24" y="6"/>
                    <a:pt x="22" y="10"/>
                    <a:pt x="21" y="14"/>
                  </a:cubicBezTo>
                  <a:cubicBezTo>
                    <a:pt x="20" y="10"/>
                    <a:pt x="19" y="6"/>
                    <a:pt x="16" y="3"/>
                  </a:cubicBezTo>
                  <a:cubicBezTo>
                    <a:pt x="14" y="2"/>
                    <a:pt x="12" y="1"/>
                    <a:pt x="10" y="1"/>
                  </a:cubicBezTo>
                  <a:cubicBezTo>
                    <a:pt x="9" y="1"/>
                    <a:pt x="7" y="1"/>
                    <a:pt x="6" y="3"/>
                  </a:cubicBezTo>
                  <a:cubicBezTo>
                    <a:pt x="4" y="5"/>
                    <a:pt x="4" y="9"/>
                    <a:pt x="7" y="12"/>
                  </a:cubicBezTo>
                  <a:cubicBezTo>
                    <a:pt x="8" y="13"/>
                    <a:pt x="9" y="14"/>
                    <a:pt x="10" y="15"/>
                  </a:cubicBezTo>
                  <a:cubicBezTo>
                    <a:pt x="0" y="15"/>
                    <a:pt x="0" y="15"/>
                    <a:pt x="0" y="15"/>
                  </a:cubicBezTo>
                  <a:cubicBezTo>
                    <a:pt x="0" y="27"/>
                    <a:pt x="0" y="27"/>
                    <a:pt x="0" y="27"/>
                  </a:cubicBezTo>
                  <a:cubicBezTo>
                    <a:pt x="3" y="27"/>
                    <a:pt x="3" y="27"/>
                    <a:pt x="3" y="27"/>
                  </a:cubicBezTo>
                  <a:cubicBezTo>
                    <a:pt x="3" y="48"/>
                    <a:pt x="3" y="48"/>
                    <a:pt x="3" y="48"/>
                  </a:cubicBezTo>
                  <a:cubicBezTo>
                    <a:pt x="40" y="48"/>
                    <a:pt x="40" y="48"/>
                    <a:pt x="40" y="48"/>
                  </a:cubicBezTo>
                  <a:cubicBezTo>
                    <a:pt x="40" y="27"/>
                    <a:pt x="40" y="27"/>
                    <a:pt x="40" y="27"/>
                  </a:cubicBezTo>
                  <a:cubicBezTo>
                    <a:pt x="43" y="27"/>
                    <a:pt x="43" y="27"/>
                    <a:pt x="43" y="27"/>
                  </a:cubicBezTo>
                  <a:cubicBezTo>
                    <a:pt x="43" y="15"/>
                    <a:pt x="43" y="15"/>
                    <a:pt x="43" y="15"/>
                  </a:cubicBezTo>
                  <a:lnTo>
                    <a:pt x="34" y="15"/>
                  </a:lnTo>
                  <a:close/>
                  <a:moveTo>
                    <a:pt x="29" y="5"/>
                  </a:moveTo>
                  <a:cubicBezTo>
                    <a:pt x="31" y="4"/>
                    <a:pt x="32" y="3"/>
                    <a:pt x="34" y="3"/>
                  </a:cubicBezTo>
                  <a:cubicBezTo>
                    <a:pt x="34" y="3"/>
                    <a:pt x="35" y="3"/>
                    <a:pt x="35" y="4"/>
                  </a:cubicBezTo>
                  <a:cubicBezTo>
                    <a:pt x="37" y="5"/>
                    <a:pt x="36" y="8"/>
                    <a:pt x="34" y="10"/>
                  </a:cubicBezTo>
                  <a:cubicBezTo>
                    <a:pt x="32" y="12"/>
                    <a:pt x="29" y="14"/>
                    <a:pt x="27" y="15"/>
                  </a:cubicBezTo>
                  <a:cubicBezTo>
                    <a:pt x="24" y="15"/>
                    <a:pt x="24" y="15"/>
                    <a:pt x="24" y="15"/>
                  </a:cubicBezTo>
                  <a:cubicBezTo>
                    <a:pt x="25" y="12"/>
                    <a:pt x="27" y="8"/>
                    <a:pt x="29" y="5"/>
                  </a:cubicBezTo>
                  <a:close/>
                  <a:moveTo>
                    <a:pt x="8" y="7"/>
                  </a:moveTo>
                  <a:cubicBezTo>
                    <a:pt x="8" y="6"/>
                    <a:pt x="8" y="6"/>
                    <a:pt x="9" y="5"/>
                  </a:cubicBezTo>
                  <a:cubicBezTo>
                    <a:pt x="9" y="5"/>
                    <a:pt x="10" y="4"/>
                    <a:pt x="10" y="4"/>
                  </a:cubicBezTo>
                  <a:cubicBezTo>
                    <a:pt x="10" y="4"/>
                    <a:pt x="10" y="4"/>
                    <a:pt x="10" y="4"/>
                  </a:cubicBezTo>
                  <a:cubicBezTo>
                    <a:pt x="11" y="4"/>
                    <a:pt x="12" y="5"/>
                    <a:pt x="13" y="6"/>
                  </a:cubicBezTo>
                  <a:cubicBezTo>
                    <a:pt x="15" y="7"/>
                    <a:pt x="16" y="10"/>
                    <a:pt x="17" y="13"/>
                  </a:cubicBezTo>
                  <a:cubicBezTo>
                    <a:pt x="17" y="13"/>
                    <a:pt x="17" y="13"/>
                    <a:pt x="17" y="13"/>
                  </a:cubicBezTo>
                  <a:cubicBezTo>
                    <a:pt x="17" y="13"/>
                    <a:pt x="17" y="13"/>
                    <a:pt x="17" y="13"/>
                  </a:cubicBezTo>
                  <a:cubicBezTo>
                    <a:pt x="14" y="13"/>
                    <a:pt x="11" y="11"/>
                    <a:pt x="9" y="10"/>
                  </a:cubicBezTo>
                  <a:cubicBezTo>
                    <a:pt x="9" y="9"/>
                    <a:pt x="8" y="8"/>
                    <a:pt x="8" y="7"/>
                  </a:cubicBezTo>
                  <a:close/>
                  <a:moveTo>
                    <a:pt x="18" y="45"/>
                  </a:moveTo>
                  <a:cubicBezTo>
                    <a:pt x="6" y="45"/>
                    <a:pt x="6" y="45"/>
                    <a:pt x="6" y="45"/>
                  </a:cubicBezTo>
                  <a:cubicBezTo>
                    <a:pt x="6" y="25"/>
                    <a:pt x="6" y="25"/>
                    <a:pt x="6" y="25"/>
                  </a:cubicBezTo>
                  <a:cubicBezTo>
                    <a:pt x="18" y="25"/>
                    <a:pt x="18" y="25"/>
                    <a:pt x="18" y="25"/>
                  </a:cubicBezTo>
                  <a:lnTo>
                    <a:pt x="18" y="45"/>
                  </a:lnTo>
                  <a:close/>
                  <a:moveTo>
                    <a:pt x="18" y="24"/>
                  </a:moveTo>
                  <a:cubicBezTo>
                    <a:pt x="3" y="24"/>
                    <a:pt x="3" y="24"/>
                    <a:pt x="3" y="24"/>
                  </a:cubicBezTo>
                  <a:cubicBezTo>
                    <a:pt x="3" y="18"/>
                    <a:pt x="3" y="18"/>
                    <a:pt x="3" y="18"/>
                  </a:cubicBezTo>
                  <a:cubicBezTo>
                    <a:pt x="18" y="18"/>
                    <a:pt x="18" y="18"/>
                    <a:pt x="18" y="18"/>
                  </a:cubicBezTo>
                  <a:lnTo>
                    <a:pt x="18" y="24"/>
                  </a:lnTo>
                  <a:close/>
                  <a:moveTo>
                    <a:pt x="37" y="45"/>
                  </a:moveTo>
                  <a:cubicBezTo>
                    <a:pt x="25" y="45"/>
                    <a:pt x="25" y="45"/>
                    <a:pt x="25" y="45"/>
                  </a:cubicBezTo>
                  <a:cubicBezTo>
                    <a:pt x="25" y="25"/>
                    <a:pt x="25" y="25"/>
                    <a:pt x="25" y="25"/>
                  </a:cubicBezTo>
                  <a:cubicBezTo>
                    <a:pt x="37" y="25"/>
                    <a:pt x="37" y="25"/>
                    <a:pt x="37" y="25"/>
                  </a:cubicBezTo>
                  <a:lnTo>
                    <a:pt x="37" y="45"/>
                  </a:lnTo>
                  <a:close/>
                  <a:moveTo>
                    <a:pt x="40" y="24"/>
                  </a:moveTo>
                  <a:cubicBezTo>
                    <a:pt x="25" y="24"/>
                    <a:pt x="25" y="24"/>
                    <a:pt x="25" y="24"/>
                  </a:cubicBezTo>
                  <a:cubicBezTo>
                    <a:pt x="25" y="18"/>
                    <a:pt x="25" y="18"/>
                    <a:pt x="25" y="18"/>
                  </a:cubicBezTo>
                  <a:cubicBezTo>
                    <a:pt x="40" y="18"/>
                    <a:pt x="40" y="18"/>
                    <a:pt x="40" y="18"/>
                  </a:cubicBezTo>
                  <a:lnTo>
                    <a:pt x="40" y="24"/>
                  </a:lnTo>
                  <a:close/>
                </a:path>
              </a:pathLst>
            </a:custGeom>
            <a:solidFill>
              <a:schemeClr val="bg1"/>
            </a:solidFill>
            <a:ln>
              <a:noFill/>
            </a:ln>
          </p:spPr>
          <p:txBody>
            <a:bodyPr lIns="468000" tIns="61200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Arial"/>
                <a:ea typeface="微软雅黑"/>
                <a:cs typeface="+mn-ea"/>
                <a:sym typeface="+mn-lt"/>
              </a:endParaRPr>
            </a:p>
          </p:txBody>
        </p:sp>
      </p:grpSp>
      <p:grpSp>
        <p:nvGrpSpPr>
          <p:cNvPr id="35" name="组合 34"/>
          <p:cNvGrpSpPr/>
          <p:nvPr/>
        </p:nvGrpSpPr>
        <p:grpSpPr>
          <a:xfrm>
            <a:off x="1883298" y="4983818"/>
            <a:ext cx="699076" cy="699074"/>
            <a:chOff x="1456904" y="4928073"/>
            <a:chExt cx="699076" cy="699074"/>
          </a:xfrm>
        </p:grpSpPr>
        <p:sp>
          <p:nvSpPr>
            <p:cNvPr id="36" name="Oval 106"/>
            <p:cNvSpPr/>
            <p:nvPr/>
          </p:nvSpPr>
          <p:spPr>
            <a:xfrm>
              <a:off x="1456904" y="4928073"/>
              <a:ext cx="699076" cy="69907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tIns="61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7" name="Freeform 129"/>
            <p:cNvSpPr>
              <a:spLocks noEditPoints="1" noChangeArrowheads="1"/>
            </p:cNvSpPr>
            <p:nvPr/>
          </p:nvSpPr>
          <p:spPr bwMode="auto">
            <a:xfrm>
              <a:off x="1588224" y="5183036"/>
              <a:ext cx="436437" cy="189148"/>
            </a:xfrm>
            <a:custGeom>
              <a:avLst/>
              <a:gdLst>
                <a:gd name="T0" fmla="*/ 188 w 216"/>
                <a:gd name="T1" fmla="*/ 41 h 94"/>
                <a:gd name="T2" fmla="*/ 178 w 216"/>
                <a:gd name="T3" fmla="*/ 43 h 94"/>
                <a:gd name="T4" fmla="*/ 129 w 216"/>
                <a:gd name="T5" fmla="*/ 0 h 94"/>
                <a:gd name="T6" fmla="*/ 111 w 216"/>
                <a:gd name="T7" fmla="*/ 3 h 94"/>
                <a:gd name="T8" fmla="*/ 108 w 216"/>
                <a:gd name="T9" fmla="*/ 6 h 94"/>
                <a:gd name="T10" fmla="*/ 108 w 216"/>
                <a:gd name="T11" fmla="*/ 91 h 94"/>
                <a:gd name="T12" fmla="*/ 111 w 216"/>
                <a:gd name="T13" fmla="*/ 94 h 94"/>
                <a:gd name="T14" fmla="*/ 188 w 216"/>
                <a:gd name="T15" fmla="*/ 94 h 94"/>
                <a:gd name="T16" fmla="*/ 216 w 216"/>
                <a:gd name="T17" fmla="*/ 68 h 94"/>
                <a:gd name="T18" fmla="*/ 188 w 216"/>
                <a:gd name="T19" fmla="*/ 41 h 94"/>
                <a:gd name="T20" fmla="*/ 85 w 216"/>
                <a:gd name="T21" fmla="*/ 94 h 94"/>
                <a:gd name="T22" fmla="*/ 91 w 216"/>
                <a:gd name="T23" fmla="*/ 94 h 94"/>
                <a:gd name="T24" fmla="*/ 95 w 216"/>
                <a:gd name="T25" fmla="*/ 47 h 94"/>
                <a:gd name="T26" fmla="*/ 91 w 216"/>
                <a:gd name="T27" fmla="*/ 0 h 94"/>
                <a:gd name="T28" fmla="*/ 85 w 216"/>
                <a:gd name="T29" fmla="*/ 0 h 94"/>
                <a:gd name="T30" fmla="*/ 81 w 216"/>
                <a:gd name="T31" fmla="*/ 47 h 94"/>
                <a:gd name="T32" fmla="*/ 85 w 216"/>
                <a:gd name="T33" fmla="*/ 94 h 94"/>
                <a:gd name="T34" fmla="*/ 64 w 216"/>
                <a:gd name="T35" fmla="*/ 94 h 94"/>
                <a:gd name="T36" fmla="*/ 58 w 216"/>
                <a:gd name="T37" fmla="*/ 94 h 94"/>
                <a:gd name="T38" fmla="*/ 54 w 216"/>
                <a:gd name="T39" fmla="*/ 60 h 94"/>
                <a:gd name="T40" fmla="*/ 58 w 216"/>
                <a:gd name="T41" fmla="*/ 27 h 94"/>
                <a:gd name="T42" fmla="*/ 64 w 216"/>
                <a:gd name="T43" fmla="*/ 27 h 94"/>
                <a:gd name="T44" fmla="*/ 68 w 216"/>
                <a:gd name="T45" fmla="*/ 61 h 94"/>
                <a:gd name="T46" fmla="*/ 64 w 216"/>
                <a:gd name="T47" fmla="*/ 94 h 94"/>
                <a:gd name="T48" fmla="*/ 31 w 216"/>
                <a:gd name="T49" fmla="*/ 94 h 94"/>
                <a:gd name="T50" fmla="*/ 37 w 216"/>
                <a:gd name="T51" fmla="*/ 94 h 94"/>
                <a:gd name="T52" fmla="*/ 41 w 216"/>
                <a:gd name="T53" fmla="*/ 67 h 94"/>
                <a:gd name="T54" fmla="*/ 37 w 216"/>
                <a:gd name="T55" fmla="*/ 40 h 94"/>
                <a:gd name="T56" fmla="*/ 31 w 216"/>
                <a:gd name="T57" fmla="*/ 40 h 94"/>
                <a:gd name="T58" fmla="*/ 27 w 216"/>
                <a:gd name="T59" fmla="*/ 67 h 94"/>
                <a:gd name="T60" fmla="*/ 31 w 216"/>
                <a:gd name="T61" fmla="*/ 94 h 94"/>
                <a:gd name="T62" fmla="*/ 4 w 216"/>
                <a:gd name="T63" fmla="*/ 81 h 94"/>
                <a:gd name="T64" fmla="*/ 10 w 216"/>
                <a:gd name="T65" fmla="*/ 81 h 94"/>
                <a:gd name="T66" fmla="*/ 14 w 216"/>
                <a:gd name="T67" fmla="*/ 67 h 94"/>
                <a:gd name="T68" fmla="*/ 10 w 216"/>
                <a:gd name="T69" fmla="*/ 54 h 94"/>
                <a:gd name="T70" fmla="*/ 4 w 216"/>
                <a:gd name="T71" fmla="*/ 54 h 94"/>
                <a:gd name="T72" fmla="*/ 0 w 216"/>
                <a:gd name="T73" fmla="*/ 67 h 94"/>
                <a:gd name="T74" fmla="*/ 4 w 216"/>
                <a:gd name="T75" fmla="*/ 81 h 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6"/>
                <a:gd name="T115" fmla="*/ 0 h 94"/>
                <a:gd name="T116" fmla="*/ 216 w 216"/>
                <a:gd name="T117" fmla="*/ 94 h 9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FFFFFF"/>
            </a:solidFill>
            <a:ln>
              <a:noFill/>
            </a:ln>
          </p:spPr>
          <p:txBody>
            <a:bodyPr lIns="468000" tIns="61200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Arial"/>
                <a:ea typeface="微软雅黑"/>
                <a:cs typeface="+mn-ea"/>
                <a:sym typeface="+mn-lt"/>
              </a:endParaRPr>
            </a:p>
          </p:txBody>
        </p:sp>
      </p:grpSp>
      <p:grpSp>
        <p:nvGrpSpPr>
          <p:cNvPr id="38" name="组合 37"/>
          <p:cNvGrpSpPr/>
          <p:nvPr/>
        </p:nvGrpSpPr>
        <p:grpSpPr>
          <a:xfrm>
            <a:off x="6758662" y="2690100"/>
            <a:ext cx="699076" cy="699074"/>
            <a:chOff x="6206326" y="1798469"/>
            <a:chExt cx="699076" cy="699074"/>
          </a:xfrm>
        </p:grpSpPr>
        <p:sp>
          <p:nvSpPr>
            <p:cNvPr id="39" name="Oval 97"/>
            <p:cNvSpPr/>
            <p:nvPr/>
          </p:nvSpPr>
          <p:spPr>
            <a:xfrm>
              <a:off x="6206326" y="1798469"/>
              <a:ext cx="699076" cy="69907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68000" tIns="61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40" name="任意多边形 39"/>
            <p:cNvSpPr/>
            <p:nvPr/>
          </p:nvSpPr>
          <p:spPr>
            <a:xfrm>
              <a:off x="6423677" y="2022967"/>
              <a:ext cx="264374" cy="250079"/>
            </a:xfrm>
            <a:custGeom>
              <a:avLst/>
              <a:gdLst/>
              <a:ahLst/>
              <a:cxnLst/>
              <a:rect l="l" t="t" r="r" b="b"/>
              <a:pathLst>
                <a:path w="214695" h="203086">
                  <a:moveTo>
                    <a:pt x="81643" y="24493"/>
                  </a:moveTo>
                  <a:cubicBezTo>
                    <a:pt x="74839" y="24493"/>
                    <a:pt x="69056" y="26874"/>
                    <a:pt x="64294" y="31636"/>
                  </a:cubicBezTo>
                  <a:cubicBezTo>
                    <a:pt x="59531" y="36399"/>
                    <a:pt x="57150" y="42182"/>
                    <a:pt x="57150" y="48986"/>
                  </a:cubicBezTo>
                  <a:cubicBezTo>
                    <a:pt x="57150" y="52557"/>
                    <a:pt x="57958" y="56087"/>
                    <a:pt x="59574" y="59574"/>
                  </a:cubicBezTo>
                  <a:cubicBezTo>
                    <a:pt x="56087" y="57958"/>
                    <a:pt x="52558" y="57150"/>
                    <a:pt x="48986" y="57150"/>
                  </a:cubicBezTo>
                  <a:cubicBezTo>
                    <a:pt x="42182" y="57150"/>
                    <a:pt x="36399" y="59531"/>
                    <a:pt x="31637" y="64294"/>
                  </a:cubicBezTo>
                  <a:cubicBezTo>
                    <a:pt x="26874" y="69056"/>
                    <a:pt x="24493" y="74839"/>
                    <a:pt x="24493" y="81643"/>
                  </a:cubicBezTo>
                  <a:cubicBezTo>
                    <a:pt x="24493" y="88446"/>
                    <a:pt x="26874" y="94229"/>
                    <a:pt x="31637" y="98992"/>
                  </a:cubicBezTo>
                  <a:cubicBezTo>
                    <a:pt x="36399" y="103754"/>
                    <a:pt x="42182" y="106136"/>
                    <a:pt x="48986" y="106136"/>
                  </a:cubicBezTo>
                  <a:cubicBezTo>
                    <a:pt x="55789" y="106136"/>
                    <a:pt x="61572" y="103754"/>
                    <a:pt x="66335" y="98992"/>
                  </a:cubicBezTo>
                  <a:cubicBezTo>
                    <a:pt x="71097" y="94229"/>
                    <a:pt x="73479" y="88446"/>
                    <a:pt x="73479" y="81643"/>
                  </a:cubicBezTo>
                  <a:cubicBezTo>
                    <a:pt x="73479" y="78071"/>
                    <a:pt x="72671" y="74541"/>
                    <a:pt x="71055" y="71055"/>
                  </a:cubicBezTo>
                  <a:cubicBezTo>
                    <a:pt x="74542" y="72670"/>
                    <a:pt x="78071" y="73478"/>
                    <a:pt x="81643" y="73478"/>
                  </a:cubicBezTo>
                  <a:cubicBezTo>
                    <a:pt x="88446" y="73478"/>
                    <a:pt x="94229" y="71097"/>
                    <a:pt x="98992" y="66335"/>
                  </a:cubicBezTo>
                  <a:cubicBezTo>
                    <a:pt x="103754" y="61572"/>
                    <a:pt x="106136" y="55789"/>
                    <a:pt x="106136" y="48986"/>
                  </a:cubicBezTo>
                  <a:cubicBezTo>
                    <a:pt x="106136" y="42182"/>
                    <a:pt x="103754" y="36399"/>
                    <a:pt x="98992" y="31636"/>
                  </a:cubicBezTo>
                  <a:cubicBezTo>
                    <a:pt x="94229" y="26874"/>
                    <a:pt x="88446" y="24493"/>
                    <a:pt x="81643" y="24493"/>
                  </a:cubicBezTo>
                  <a:close/>
                  <a:moveTo>
                    <a:pt x="83684" y="0"/>
                  </a:moveTo>
                  <a:cubicBezTo>
                    <a:pt x="97546" y="0"/>
                    <a:pt x="108836" y="4358"/>
                    <a:pt x="117553" y="13075"/>
                  </a:cubicBezTo>
                  <a:cubicBezTo>
                    <a:pt x="126270" y="21793"/>
                    <a:pt x="130629" y="33082"/>
                    <a:pt x="130629" y="46944"/>
                  </a:cubicBezTo>
                  <a:cubicBezTo>
                    <a:pt x="130629" y="63018"/>
                    <a:pt x="125058" y="78539"/>
                    <a:pt x="113917" y="93506"/>
                  </a:cubicBezTo>
                  <a:lnTo>
                    <a:pt x="159204" y="138793"/>
                  </a:lnTo>
                  <a:lnTo>
                    <a:pt x="171450" y="126546"/>
                  </a:lnTo>
                  <a:cubicBezTo>
                    <a:pt x="171195" y="126291"/>
                    <a:pt x="170089" y="125249"/>
                    <a:pt x="168133" y="123421"/>
                  </a:cubicBezTo>
                  <a:cubicBezTo>
                    <a:pt x="166177" y="121592"/>
                    <a:pt x="164476" y="119955"/>
                    <a:pt x="163031" y="118510"/>
                  </a:cubicBezTo>
                  <a:cubicBezTo>
                    <a:pt x="161585" y="117064"/>
                    <a:pt x="160182" y="115512"/>
                    <a:pt x="158821" y="113853"/>
                  </a:cubicBezTo>
                  <a:cubicBezTo>
                    <a:pt x="157460" y="112195"/>
                    <a:pt x="156780" y="110983"/>
                    <a:pt x="156780" y="110218"/>
                  </a:cubicBezTo>
                  <a:cubicBezTo>
                    <a:pt x="156780" y="108772"/>
                    <a:pt x="158863" y="105965"/>
                    <a:pt x="163031" y="101798"/>
                  </a:cubicBezTo>
                  <a:cubicBezTo>
                    <a:pt x="167198" y="97631"/>
                    <a:pt x="170004" y="95548"/>
                    <a:pt x="171450" y="95548"/>
                  </a:cubicBezTo>
                  <a:cubicBezTo>
                    <a:pt x="172556" y="95548"/>
                    <a:pt x="173534" y="95973"/>
                    <a:pt x="174384" y="96823"/>
                  </a:cubicBezTo>
                  <a:cubicBezTo>
                    <a:pt x="174894" y="97333"/>
                    <a:pt x="176850" y="99226"/>
                    <a:pt x="180252" y="102500"/>
                  </a:cubicBezTo>
                  <a:cubicBezTo>
                    <a:pt x="183654" y="105774"/>
                    <a:pt x="187141" y="109155"/>
                    <a:pt x="190713" y="112641"/>
                  </a:cubicBezTo>
                  <a:cubicBezTo>
                    <a:pt x="194285" y="116128"/>
                    <a:pt x="197963" y="119785"/>
                    <a:pt x="201747" y="123612"/>
                  </a:cubicBezTo>
                  <a:cubicBezTo>
                    <a:pt x="205532" y="127439"/>
                    <a:pt x="208636" y="130756"/>
                    <a:pt x="211060" y="133562"/>
                  </a:cubicBezTo>
                  <a:cubicBezTo>
                    <a:pt x="213483" y="136369"/>
                    <a:pt x="214695" y="138112"/>
                    <a:pt x="214695" y="138793"/>
                  </a:cubicBezTo>
                  <a:cubicBezTo>
                    <a:pt x="214695" y="140238"/>
                    <a:pt x="212612" y="143045"/>
                    <a:pt x="208444" y="147212"/>
                  </a:cubicBezTo>
                  <a:cubicBezTo>
                    <a:pt x="204277" y="151379"/>
                    <a:pt x="201471" y="153463"/>
                    <a:pt x="200025" y="153463"/>
                  </a:cubicBezTo>
                  <a:cubicBezTo>
                    <a:pt x="199260" y="153463"/>
                    <a:pt x="198048" y="152783"/>
                    <a:pt x="196389" y="151422"/>
                  </a:cubicBezTo>
                  <a:cubicBezTo>
                    <a:pt x="194731" y="150061"/>
                    <a:pt x="193179" y="148658"/>
                    <a:pt x="191733" y="147212"/>
                  </a:cubicBezTo>
                  <a:cubicBezTo>
                    <a:pt x="190287" y="145766"/>
                    <a:pt x="188650" y="144065"/>
                    <a:pt x="186822" y="142109"/>
                  </a:cubicBezTo>
                  <a:cubicBezTo>
                    <a:pt x="184993" y="140153"/>
                    <a:pt x="183952" y="139048"/>
                    <a:pt x="183696" y="138793"/>
                  </a:cubicBezTo>
                  <a:lnTo>
                    <a:pt x="171450" y="151039"/>
                  </a:lnTo>
                  <a:lnTo>
                    <a:pt x="199515" y="179104"/>
                  </a:lnTo>
                  <a:cubicBezTo>
                    <a:pt x="201896" y="181485"/>
                    <a:pt x="203087" y="184377"/>
                    <a:pt x="203087" y="187778"/>
                  </a:cubicBezTo>
                  <a:cubicBezTo>
                    <a:pt x="203087" y="191350"/>
                    <a:pt x="201428" y="194795"/>
                    <a:pt x="198111" y="198111"/>
                  </a:cubicBezTo>
                  <a:cubicBezTo>
                    <a:pt x="194795" y="201428"/>
                    <a:pt x="191350" y="203086"/>
                    <a:pt x="187779" y="203086"/>
                  </a:cubicBezTo>
                  <a:cubicBezTo>
                    <a:pt x="184377" y="203086"/>
                    <a:pt x="181485" y="201896"/>
                    <a:pt x="179104" y="199515"/>
                  </a:cubicBezTo>
                  <a:lnTo>
                    <a:pt x="93507" y="113917"/>
                  </a:lnTo>
                  <a:cubicBezTo>
                    <a:pt x="78539" y="125058"/>
                    <a:pt x="63018" y="130628"/>
                    <a:pt x="46945" y="130628"/>
                  </a:cubicBezTo>
                  <a:cubicBezTo>
                    <a:pt x="33082" y="130628"/>
                    <a:pt x="21793" y="126270"/>
                    <a:pt x="13076" y="117553"/>
                  </a:cubicBezTo>
                  <a:cubicBezTo>
                    <a:pt x="4359" y="108836"/>
                    <a:pt x="0" y="97546"/>
                    <a:pt x="0" y="83684"/>
                  </a:cubicBezTo>
                  <a:cubicBezTo>
                    <a:pt x="0" y="70077"/>
                    <a:pt x="4040" y="56767"/>
                    <a:pt x="12119" y="43755"/>
                  </a:cubicBezTo>
                  <a:cubicBezTo>
                    <a:pt x="20198" y="30743"/>
                    <a:pt x="30744" y="20198"/>
                    <a:pt x="43755" y="12119"/>
                  </a:cubicBezTo>
                  <a:cubicBezTo>
                    <a:pt x="56767" y="4039"/>
                    <a:pt x="70077" y="0"/>
                    <a:pt x="83684" y="0"/>
                  </a:cubicBezTo>
                  <a:close/>
                </a:path>
              </a:pathLst>
            </a:custGeom>
            <a:solidFill>
              <a:schemeClr val="bg1"/>
            </a:solidFill>
            <a:ln>
              <a:solidFill>
                <a:schemeClr val="bg1"/>
              </a:solidFill>
            </a:ln>
            <a:effectLst/>
          </p:spPr>
          <p:txBody>
            <a:bodyPr rot="0" spcFirstLastPara="0" vertOverflow="overflow" horzOverflow="overflow" vert="horz" wrap="square" lIns="468000" tIns="61200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grpSp>
      <p:sp>
        <p:nvSpPr>
          <p:cNvPr id="42" name="文本框 41"/>
          <p:cNvSpPr txBox="1"/>
          <p:nvPr/>
        </p:nvSpPr>
        <p:spPr>
          <a:xfrm>
            <a:off x="3321170" y="1130212"/>
            <a:ext cx="748772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2000" b="0" i="0" u="none" strike="noStrike" kern="1200" cap="none" spc="0" normalizeH="0" baseline="0" noProof="0" dirty="0">
                <a:ln>
                  <a:noFill/>
                </a:ln>
                <a:solidFill>
                  <a:prstClr val="black"/>
                </a:solidFill>
                <a:effectLst/>
                <a:uLnTx/>
                <a:uFillTx/>
                <a:latin typeface="Arial"/>
                <a:ea typeface="微软雅黑"/>
                <a:cs typeface="+mn-cs"/>
              </a:rPr>
              <a:t>具有以下情形之一的</a:t>
            </a:r>
            <a:r>
              <a:rPr kumimoji="0" lang="zh-CN" altLang="zh-CN" sz="2000" b="0" i="0" u="none" strike="noStrike" kern="1200" cap="none" spc="0" normalizeH="0" baseline="0" noProof="0" dirty="0" smtClean="0">
                <a:ln>
                  <a:noFill/>
                </a:ln>
                <a:solidFill>
                  <a:prstClr val="black"/>
                </a:solidFill>
                <a:effectLst/>
                <a:uLnTx/>
                <a:uFillTx/>
                <a:latin typeface="Arial"/>
                <a:ea typeface="微软雅黑"/>
                <a:cs typeface="+mn-cs"/>
              </a:rPr>
              <a:t>，不</a:t>
            </a:r>
            <a:r>
              <a:rPr kumimoji="0" lang="zh-CN" altLang="zh-CN" sz="2000" b="0" i="0" u="none" strike="noStrike" kern="1200" cap="none" spc="0" normalizeH="0" baseline="0" noProof="0" dirty="0">
                <a:ln>
                  <a:noFill/>
                </a:ln>
                <a:solidFill>
                  <a:prstClr val="black"/>
                </a:solidFill>
                <a:effectLst/>
                <a:uLnTx/>
                <a:uFillTx/>
                <a:latin typeface="Arial"/>
                <a:ea typeface="微软雅黑"/>
                <a:cs typeface="+mn-cs"/>
              </a:rPr>
              <a:t>符合财产状况规定</a:t>
            </a:r>
            <a:endParaRPr kumimoji="0" lang="zh-CN" altLang="en-US" sz="2000" b="0" i="0" u="none" strike="noStrike" kern="1200" cap="none" spc="0" normalizeH="0" baseline="0" noProof="0" dirty="0">
              <a:ln>
                <a:noFill/>
              </a:ln>
              <a:solidFill>
                <a:prstClr val="black"/>
              </a:solidFill>
              <a:effectLst/>
              <a:uLnTx/>
              <a:uFillTx/>
              <a:latin typeface="Arial"/>
              <a:ea typeface="微软雅黑"/>
              <a:cs typeface="+mn-cs"/>
            </a:endParaRPr>
          </a:p>
        </p:txBody>
      </p:sp>
      <p:grpSp>
        <p:nvGrpSpPr>
          <p:cNvPr id="43" name="Csoportba foglalás 152"/>
          <p:cNvGrpSpPr/>
          <p:nvPr/>
        </p:nvGrpSpPr>
        <p:grpSpPr>
          <a:xfrm>
            <a:off x="2599430" y="1046318"/>
            <a:ext cx="630238" cy="631825"/>
            <a:chOff x="2730500" y="4211638"/>
            <a:chExt cx="630238" cy="631825"/>
          </a:xfrm>
          <a:solidFill>
            <a:schemeClr val="accent2"/>
          </a:solidFill>
        </p:grpSpPr>
        <p:sp>
          <p:nvSpPr>
            <p:cNvPr id="44" name="Freeform 81"/>
            <p:cNvSpPr>
              <a:spLocks noEditPoints="1"/>
            </p:cNvSpPr>
            <p:nvPr/>
          </p:nvSpPr>
          <p:spPr bwMode="auto">
            <a:xfrm>
              <a:off x="2730500" y="4211638"/>
              <a:ext cx="630238" cy="631825"/>
            </a:xfrm>
            <a:custGeom>
              <a:avLst/>
              <a:gdLst>
                <a:gd name="T0" fmla="*/ 397 w 397"/>
                <a:gd name="T1" fmla="*/ 0 h 398"/>
                <a:gd name="T2" fmla="*/ 0 w 397"/>
                <a:gd name="T3" fmla="*/ 0 h 398"/>
                <a:gd name="T4" fmla="*/ 0 w 397"/>
                <a:gd name="T5" fmla="*/ 398 h 398"/>
                <a:gd name="T6" fmla="*/ 397 w 397"/>
                <a:gd name="T7" fmla="*/ 398 h 398"/>
                <a:gd name="T8" fmla="*/ 397 w 397"/>
                <a:gd name="T9" fmla="*/ 0 h 398"/>
                <a:gd name="T10" fmla="*/ 378 w 397"/>
                <a:gd name="T11" fmla="*/ 380 h 398"/>
                <a:gd name="T12" fmla="*/ 19 w 397"/>
                <a:gd name="T13" fmla="*/ 380 h 398"/>
                <a:gd name="T14" fmla="*/ 19 w 397"/>
                <a:gd name="T15" fmla="*/ 19 h 398"/>
                <a:gd name="T16" fmla="*/ 378 w 397"/>
                <a:gd name="T17" fmla="*/ 19 h 398"/>
                <a:gd name="T18" fmla="*/ 378 w 397"/>
                <a:gd name="T19" fmla="*/ 38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7" h="398">
                  <a:moveTo>
                    <a:pt x="397" y="0"/>
                  </a:moveTo>
                  <a:lnTo>
                    <a:pt x="0" y="0"/>
                  </a:lnTo>
                  <a:lnTo>
                    <a:pt x="0" y="398"/>
                  </a:lnTo>
                  <a:lnTo>
                    <a:pt x="397" y="398"/>
                  </a:lnTo>
                  <a:lnTo>
                    <a:pt x="397" y="0"/>
                  </a:lnTo>
                  <a:close/>
                  <a:moveTo>
                    <a:pt x="378" y="380"/>
                  </a:moveTo>
                  <a:lnTo>
                    <a:pt x="19" y="380"/>
                  </a:lnTo>
                  <a:lnTo>
                    <a:pt x="19" y="19"/>
                  </a:lnTo>
                  <a:lnTo>
                    <a:pt x="378" y="19"/>
                  </a:lnTo>
                  <a:lnTo>
                    <a:pt x="378" y="3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sp>
          <p:nvSpPr>
            <p:cNvPr id="45" name="Freeform 82"/>
            <p:cNvSpPr>
              <a:spLocks/>
            </p:cNvSpPr>
            <p:nvPr/>
          </p:nvSpPr>
          <p:spPr bwMode="auto">
            <a:xfrm>
              <a:off x="2922588" y="4403726"/>
              <a:ext cx="242888" cy="249238"/>
            </a:xfrm>
            <a:custGeom>
              <a:avLst/>
              <a:gdLst>
                <a:gd name="T0" fmla="*/ 26 w 153"/>
                <a:gd name="T1" fmla="*/ 157 h 157"/>
                <a:gd name="T2" fmla="*/ 78 w 153"/>
                <a:gd name="T3" fmla="*/ 104 h 157"/>
                <a:gd name="T4" fmla="*/ 127 w 153"/>
                <a:gd name="T5" fmla="*/ 157 h 157"/>
                <a:gd name="T6" fmla="*/ 153 w 153"/>
                <a:gd name="T7" fmla="*/ 128 h 157"/>
                <a:gd name="T8" fmla="*/ 104 w 153"/>
                <a:gd name="T9" fmla="*/ 78 h 157"/>
                <a:gd name="T10" fmla="*/ 153 w 153"/>
                <a:gd name="T11" fmla="*/ 29 h 157"/>
                <a:gd name="T12" fmla="*/ 127 w 153"/>
                <a:gd name="T13" fmla="*/ 0 h 157"/>
                <a:gd name="T14" fmla="*/ 78 w 153"/>
                <a:gd name="T15" fmla="*/ 52 h 157"/>
                <a:gd name="T16" fmla="*/ 26 w 153"/>
                <a:gd name="T17" fmla="*/ 0 h 157"/>
                <a:gd name="T18" fmla="*/ 0 w 153"/>
                <a:gd name="T19" fmla="*/ 29 h 157"/>
                <a:gd name="T20" fmla="*/ 49 w 153"/>
                <a:gd name="T21" fmla="*/ 78 h 157"/>
                <a:gd name="T22" fmla="*/ 0 w 153"/>
                <a:gd name="T23" fmla="*/ 128 h 157"/>
                <a:gd name="T24" fmla="*/ 26 w 153"/>
                <a:gd name="T25"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 h="157">
                  <a:moveTo>
                    <a:pt x="26" y="157"/>
                  </a:moveTo>
                  <a:lnTo>
                    <a:pt x="78" y="104"/>
                  </a:lnTo>
                  <a:lnTo>
                    <a:pt x="127" y="157"/>
                  </a:lnTo>
                  <a:lnTo>
                    <a:pt x="153" y="128"/>
                  </a:lnTo>
                  <a:lnTo>
                    <a:pt x="104" y="78"/>
                  </a:lnTo>
                  <a:lnTo>
                    <a:pt x="153" y="29"/>
                  </a:lnTo>
                  <a:lnTo>
                    <a:pt x="127" y="0"/>
                  </a:lnTo>
                  <a:lnTo>
                    <a:pt x="78" y="52"/>
                  </a:lnTo>
                  <a:lnTo>
                    <a:pt x="26" y="0"/>
                  </a:lnTo>
                  <a:lnTo>
                    <a:pt x="0" y="29"/>
                  </a:lnTo>
                  <a:lnTo>
                    <a:pt x="49" y="78"/>
                  </a:lnTo>
                  <a:lnTo>
                    <a:pt x="0" y="128"/>
                  </a:lnTo>
                  <a:lnTo>
                    <a:pt x="26" y="1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grpSp>
      <p:sp>
        <p:nvSpPr>
          <p:cNvPr id="50" name="矩形 49"/>
          <p:cNvSpPr/>
          <p:nvPr/>
        </p:nvSpPr>
        <p:spPr>
          <a:xfrm>
            <a:off x="2313144" y="4451890"/>
            <a:ext cx="3782857" cy="1895249"/>
          </a:xfrm>
          <a:prstGeom prst="rect">
            <a:avLst/>
          </a:prstGeom>
        </p:spPr>
        <p:txBody>
          <a:bodyPr wrap="square" lIns="468000" tIns="61200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有</a:t>
            </a:r>
            <a:r>
              <a:rPr kumimoji="0" lang="en-US"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2</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套（含）以上住房且人均住房建筑面积</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超过</a:t>
            </a:r>
            <a:r>
              <a:rPr kumimoji="0" lang="en-US"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32</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平米或建筑面积≥</a:t>
            </a:r>
            <a:r>
              <a:rPr kumimoji="0" lang="en-US"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144</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平方的豪宅等。村集体用地上建筑年限超过</a:t>
            </a:r>
            <a:r>
              <a:rPr kumimoji="0" lang="en-US"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10</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年（含），且当前不作为居住用途的旧房</a:t>
            </a:r>
            <a:r>
              <a:rPr kumimoji="0" lang="en-US"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危房</a:t>
            </a:r>
            <a:r>
              <a:rPr kumimoji="0" lang="en-US"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除外</a:t>
            </a:r>
          </a:p>
        </p:txBody>
      </p:sp>
      <p:sp>
        <p:nvSpPr>
          <p:cNvPr id="53" name="文本框 52"/>
          <p:cNvSpPr txBox="1"/>
          <p:nvPr/>
        </p:nvSpPr>
        <p:spPr>
          <a:xfrm>
            <a:off x="2083116" y="1965927"/>
            <a:ext cx="33027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latin typeface="Arial"/>
                <a:ea typeface="微软雅黑"/>
              </a:rPr>
              <a:t>申请家庭共同生活成员</a:t>
            </a:r>
          </a:p>
        </p:txBody>
      </p:sp>
      <p:sp>
        <p:nvSpPr>
          <p:cNvPr id="54" name="文本框 53"/>
          <p:cNvSpPr txBox="1"/>
          <p:nvPr/>
        </p:nvSpPr>
        <p:spPr>
          <a:xfrm>
            <a:off x="6543826" y="1965040"/>
            <a:ext cx="504162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srgbClr val="FF0000"/>
                </a:solidFill>
                <a:effectLst/>
                <a:uLnTx/>
                <a:uFillTx/>
                <a:latin typeface="Arial"/>
                <a:ea typeface="微软雅黑"/>
                <a:cs typeface="+mn-cs"/>
              </a:rPr>
              <a:t>申请家庭共同生活成员</a:t>
            </a:r>
            <a:r>
              <a:rPr kumimoji="0" lang="zh-CN" altLang="en-US" sz="1800" b="0" i="0" u="none" strike="noStrike" kern="1200" cap="none" spc="0" normalizeH="0" baseline="0" noProof="0" dirty="0">
                <a:ln>
                  <a:noFill/>
                </a:ln>
                <a:solidFill>
                  <a:srgbClr val="FF0000"/>
                </a:solidFill>
                <a:effectLst/>
                <a:uLnTx/>
                <a:uFillTx/>
                <a:latin typeface="Arial"/>
                <a:ea typeface="微软雅黑"/>
                <a:cs typeface="+mn-cs"/>
              </a:rPr>
              <a:t>及法定赡（扶、抚）养人</a:t>
            </a:r>
          </a:p>
        </p:txBody>
      </p:sp>
    </p:spTree>
    <p:extLst>
      <p:ext uri="{BB962C8B-B14F-4D97-AF65-F5344CB8AC3E}">
        <p14:creationId xmlns:p14="http://schemas.microsoft.com/office/powerpoint/2010/main" val="1292913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24109" y="1399838"/>
            <a:ext cx="3061161" cy="751139"/>
            <a:chOff x="4123410" y="1826618"/>
            <a:chExt cx="3061161" cy="751139"/>
          </a:xfrm>
        </p:grpSpPr>
        <p:grpSp>
          <p:nvGrpSpPr>
            <p:cNvPr id="3" name="组合 2"/>
            <p:cNvGrpSpPr/>
            <p:nvPr/>
          </p:nvGrpSpPr>
          <p:grpSpPr>
            <a:xfrm>
              <a:off x="4123410" y="1826618"/>
              <a:ext cx="738875" cy="751139"/>
              <a:chOff x="2498710" y="2311467"/>
              <a:chExt cx="1748840" cy="1777866"/>
            </a:xfrm>
          </p:grpSpPr>
          <p:sp>
            <p:nvSpPr>
              <p:cNvPr id="7" name="椭圆 6"/>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微软雅黑"/>
                    <a:ea typeface="微软雅黑"/>
                    <a:cs typeface="+mn-cs"/>
                  </a:rPr>
                  <a:t>1</a:t>
                </a:r>
                <a:endParaRPr kumimoji="0" lang="zh-CN" altLang="en-US" sz="32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8" name="椭圆 7"/>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6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9" name="椭圆 8"/>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10" name="椭圆 9"/>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4" name="文本框 8"/>
            <p:cNvSpPr txBox="1"/>
            <p:nvPr/>
          </p:nvSpPr>
          <p:spPr>
            <a:xfrm>
              <a:off x="4927756" y="1844007"/>
              <a:ext cx="2256815"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总则</a:t>
              </a:r>
              <a:endParaRPr kumimoji="1" lang="zh-CN" altLang="en-US" sz="20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cxnSp>
          <p:nvCxnSpPr>
            <p:cNvPr id="6" name="直接连接符 5"/>
            <p:cNvCxnSpPr/>
            <p:nvPr/>
          </p:nvCxnSpPr>
          <p:spPr>
            <a:xfrm>
              <a:off x="4927755" y="1892087"/>
              <a:ext cx="0" cy="579862"/>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7080367" y="1399838"/>
            <a:ext cx="3061161" cy="751139"/>
            <a:chOff x="4123410" y="1826618"/>
            <a:chExt cx="3061161" cy="751139"/>
          </a:xfrm>
        </p:grpSpPr>
        <p:grpSp>
          <p:nvGrpSpPr>
            <p:cNvPr id="12" name="组合 11"/>
            <p:cNvGrpSpPr/>
            <p:nvPr/>
          </p:nvGrpSpPr>
          <p:grpSpPr>
            <a:xfrm>
              <a:off x="4123410" y="1826618"/>
              <a:ext cx="738875" cy="751139"/>
              <a:chOff x="2498710" y="2311467"/>
              <a:chExt cx="1748840" cy="1777866"/>
            </a:xfrm>
          </p:grpSpPr>
          <p:sp>
            <p:nvSpPr>
              <p:cNvPr id="16" name="椭圆 15"/>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微软雅黑"/>
                    <a:ea typeface="微软雅黑"/>
                    <a:cs typeface="+mn-cs"/>
                  </a:rPr>
                  <a:t>2</a:t>
                </a:r>
                <a:endParaRPr kumimoji="0" lang="zh-CN" altLang="en-US" sz="32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17" name="椭圆 16"/>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6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18" name="椭圆 17"/>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19" name="椭圆 18"/>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13" name="文本框 8"/>
            <p:cNvSpPr txBox="1"/>
            <p:nvPr/>
          </p:nvSpPr>
          <p:spPr>
            <a:xfrm>
              <a:off x="4927756" y="1844007"/>
              <a:ext cx="2256815"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申请及受理</a:t>
              </a:r>
              <a:endParaRPr kumimoji="1" lang="zh-CN" altLang="en-US" sz="20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cxnSp>
          <p:nvCxnSpPr>
            <p:cNvPr id="15" name="直接连接符 14"/>
            <p:cNvCxnSpPr/>
            <p:nvPr/>
          </p:nvCxnSpPr>
          <p:spPr>
            <a:xfrm>
              <a:off x="4927755" y="1892087"/>
              <a:ext cx="0" cy="579862"/>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1824107" y="2728476"/>
            <a:ext cx="3061161" cy="751139"/>
            <a:chOff x="4123410" y="1826618"/>
            <a:chExt cx="3061161" cy="751139"/>
          </a:xfrm>
        </p:grpSpPr>
        <p:grpSp>
          <p:nvGrpSpPr>
            <p:cNvPr id="21" name="组合 20"/>
            <p:cNvGrpSpPr/>
            <p:nvPr/>
          </p:nvGrpSpPr>
          <p:grpSpPr>
            <a:xfrm>
              <a:off x="4123410" y="1826618"/>
              <a:ext cx="738875" cy="751139"/>
              <a:chOff x="2498710" y="2311467"/>
              <a:chExt cx="1748840" cy="1777866"/>
            </a:xfrm>
          </p:grpSpPr>
          <p:sp>
            <p:nvSpPr>
              <p:cNvPr id="25" name="椭圆 24"/>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微软雅黑"/>
                    <a:ea typeface="微软雅黑"/>
                    <a:cs typeface="+mn-cs"/>
                  </a:rPr>
                  <a:t>3</a:t>
                </a:r>
                <a:endParaRPr kumimoji="0" lang="zh-CN" altLang="en-US" sz="32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26" name="椭圆 25"/>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6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27" name="椭圆 26"/>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28" name="椭圆 27"/>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22" name="文本框 8"/>
            <p:cNvSpPr txBox="1"/>
            <p:nvPr/>
          </p:nvSpPr>
          <p:spPr>
            <a:xfrm>
              <a:off x="4927756" y="1844007"/>
              <a:ext cx="2256815"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家庭经济状况调查</a:t>
              </a:r>
              <a:endParaRPr kumimoji="1" lang="zh-CN" altLang="en-US" sz="20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cxnSp>
          <p:nvCxnSpPr>
            <p:cNvPr id="24" name="直接连接符 23"/>
            <p:cNvCxnSpPr/>
            <p:nvPr/>
          </p:nvCxnSpPr>
          <p:spPr>
            <a:xfrm>
              <a:off x="4927755" y="1892087"/>
              <a:ext cx="0" cy="579862"/>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 name="组合 28"/>
          <p:cNvGrpSpPr/>
          <p:nvPr/>
        </p:nvGrpSpPr>
        <p:grpSpPr>
          <a:xfrm>
            <a:off x="7075587" y="2755012"/>
            <a:ext cx="3061161" cy="751139"/>
            <a:chOff x="4123410" y="1826618"/>
            <a:chExt cx="3061161" cy="751139"/>
          </a:xfrm>
        </p:grpSpPr>
        <p:grpSp>
          <p:nvGrpSpPr>
            <p:cNvPr id="30" name="组合 29"/>
            <p:cNvGrpSpPr/>
            <p:nvPr/>
          </p:nvGrpSpPr>
          <p:grpSpPr>
            <a:xfrm>
              <a:off x="4123410" y="1826618"/>
              <a:ext cx="738875" cy="751139"/>
              <a:chOff x="2498710" y="2311467"/>
              <a:chExt cx="1748840" cy="1777866"/>
            </a:xfrm>
          </p:grpSpPr>
          <p:sp>
            <p:nvSpPr>
              <p:cNvPr id="34" name="椭圆 33"/>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微软雅黑"/>
                    <a:ea typeface="微软雅黑"/>
                    <a:cs typeface="+mn-cs"/>
                  </a:rPr>
                  <a:t>4</a:t>
                </a:r>
                <a:endParaRPr kumimoji="0" lang="zh-CN" altLang="en-US" sz="32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35" name="椭圆 34"/>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6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36" name="椭圆 35"/>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37" name="椭圆 36"/>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31" name="文本框 8"/>
            <p:cNvSpPr txBox="1"/>
            <p:nvPr/>
          </p:nvSpPr>
          <p:spPr>
            <a:xfrm>
              <a:off x="4927756" y="1844007"/>
              <a:ext cx="2256815"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审核确认</a:t>
              </a:r>
              <a:endParaRPr kumimoji="1" lang="zh-CN" altLang="en-US" sz="20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cxnSp>
          <p:nvCxnSpPr>
            <p:cNvPr id="33" name="直接连接符 32"/>
            <p:cNvCxnSpPr/>
            <p:nvPr/>
          </p:nvCxnSpPr>
          <p:spPr>
            <a:xfrm>
              <a:off x="4927755" y="1892087"/>
              <a:ext cx="0" cy="579862"/>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8" name="文本框 6"/>
          <p:cNvSpPr txBox="1"/>
          <p:nvPr/>
        </p:nvSpPr>
        <p:spPr>
          <a:xfrm>
            <a:off x="4789715" y="208096"/>
            <a:ext cx="2612571"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dirty="0" smtClean="0">
                <a:ln>
                  <a:noFill/>
                </a:ln>
                <a:solidFill>
                  <a:srgbClr val="F23B48"/>
                </a:solidFill>
                <a:effectLst/>
                <a:uLnTx/>
                <a:uFillTx/>
                <a:latin typeface="微软雅黑"/>
                <a:ea typeface="微软雅黑"/>
                <a:cs typeface="+mn-cs"/>
              </a:rPr>
              <a:t>章    节</a:t>
            </a:r>
            <a:endParaRPr kumimoji="0" lang="zh-CN" altLang="en-US" sz="3600" b="0" i="0" u="none" strike="noStrike" kern="1200" cap="none" spc="0" normalizeH="0" baseline="0" noProof="0" dirty="0">
              <a:ln>
                <a:noFill/>
              </a:ln>
              <a:solidFill>
                <a:srgbClr val="F23B48"/>
              </a:solidFill>
              <a:effectLst/>
              <a:uLnTx/>
              <a:uFillTx/>
              <a:latin typeface="微软雅黑"/>
              <a:ea typeface="微软雅黑"/>
              <a:cs typeface="+mn-cs"/>
            </a:endParaRPr>
          </a:p>
        </p:txBody>
      </p:sp>
      <p:sp>
        <p:nvSpPr>
          <p:cNvPr id="39" name="自由: 形状 85"/>
          <p:cNvSpPr/>
          <p:nvPr/>
        </p:nvSpPr>
        <p:spPr>
          <a:xfrm rot="2700000">
            <a:off x="6025850" y="813191"/>
            <a:ext cx="140300" cy="140300"/>
          </a:xfrm>
          <a:custGeom>
            <a:avLst/>
            <a:gdLst>
              <a:gd name="connsiteX0" fmla="*/ 757780 w 914400"/>
              <a:gd name="connsiteY0" fmla="*/ 0 h 914400"/>
              <a:gd name="connsiteX1" fmla="*/ 914400 w 914400"/>
              <a:gd name="connsiteY1" fmla="*/ 0 h 914400"/>
              <a:gd name="connsiteX2" fmla="*/ 914400 w 914400"/>
              <a:gd name="connsiteY2" fmla="*/ 914400 h 914400"/>
              <a:gd name="connsiteX3" fmla="*/ 0 w 914400"/>
              <a:gd name="connsiteY3" fmla="*/ 914400 h 914400"/>
              <a:gd name="connsiteX4" fmla="*/ 0 w 914400"/>
              <a:gd name="connsiteY4" fmla="*/ 749181 h 914400"/>
              <a:gd name="connsiteX5" fmla="*/ 757780 w 914400"/>
              <a:gd name="connsiteY5" fmla="*/ 749181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 h="914400">
                <a:moveTo>
                  <a:pt x="757780" y="0"/>
                </a:moveTo>
                <a:lnTo>
                  <a:pt x="914400" y="0"/>
                </a:lnTo>
                <a:lnTo>
                  <a:pt x="914400" y="914400"/>
                </a:lnTo>
                <a:lnTo>
                  <a:pt x="0" y="914400"/>
                </a:lnTo>
                <a:lnTo>
                  <a:pt x="0" y="749181"/>
                </a:lnTo>
                <a:lnTo>
                  <a:pt x="757780" y="74918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nvGrpSpPr>
          <p:cNvPr id="40" name="组合 39"/>
          <p:cNvGrpSpPr/>
          <p:nvPr/>
        </p:nvGrpSpPr>
        <p:grpSpPr>
          <a:xfrm>
            <a:off x="1824105" y="5386137"/>
            <a:ext cx="3061161" cy="751139"/>
            <a:chOff x="4123410" y="1826618"/>
            <a:chExt cx="3061161" cy="751139"/>
          </a:xfrm>
        </p:grpSpPr>
        <p:grpSp>
          <p:nvGrpSpPr>
            <p:cNvPr id="41" name="组合 40"/>
            <p:cNvGrpSpPr/>
            <p:nvPr/>
          </p:nvGrpSpPr>
          <p:grpSpPr>
            <a:xfrm>
              <a:off x="4123410" y="1826618"/>
              <a:ext cx="738875" cy="751139"/>
              <a:chOff x="2498710" y="2311467"/>
              <a:chExt cx="1748840" cy="1777866"/>
            </a:xfrm>
          </p:grpSpPr>
          <p:sp>
            <p:nvSpPr>
              <p:cNvPr id="45" name="椭圆 44"/>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微软雅黑"/>
                    <a:ea typeface="微软雅黑"/>
                    <a:cs typeface="+mn-cs"/>
                  </a:rPr>
                  <a:t>7</a:t>
                </a:r>
                <a:endParaRPr kumimoji="0" lang="zh-CN" altLang="en-US" sz="32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46" name="椭圆 45"/>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6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47" name="椭圆 46"/>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48" name="椭圆 47"/>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42" name="文本框 8"/>
            <p:cNvSpPr txBox="1"/>
            <p:nvPr/>
          </p:nvSpPr>
          <p:spPr>
            <a:xfrm>
              <a:off x="4927756" y="1844007"/>
              <a:ext cx="2256815"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rPr>
                <a:t>附则</a:t>
              </a:r>
            </a:p>
          </p:txBody>
        </p:sp>
        <p:cxnSp>
          <p:nvCxnSpPr>
            <p:cNvPr id="44" name="直接连接符 43"/>
            <p:cNvCxnSpPr/>
            <p:nvPr/>
          </p:nvCxnSpPr>
          <p:spPr>
            <a:xfrm>
              <a:off x="4927755" y="1892087"/>
              <a:ext cx="0" cy="579862"/>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9" name="组合 48"/>
          <p:cNvGrpSpPr/>
          <p:nvPr/>
        </p:nvGrpSpPr>
        <p:grpSpPr>
          <a:xfrm>
            <a:off x="7080367" y="4281483"/>
            <a:ext cx="3061161" cy="751139"/>
            <a:chOff x="4123410" y="1826618"/>
            <a:chExt cx="3061161" cy="751139"/>
          </a:xfrm>
        </p:grpSpPr>
        <p:grpSp>
          <p:nvGrpSpPr>
            <p:cNvPr id="50" name="组合 49"/>
            <p:cNvGrpSpPr/>
            <p:nvPr/>
          </p:nvGrpSpPr>
          <p:grpSpPr>
            <a:xfrm>
              <a:off x="4123410" y="1826618"/>
              <a:ext cx="738875" cy="751139"/>
              <a:chOff x="2498710" y="2311467"/>
              <a:chExt cx="1748840" cy="1777866"/>
            </a:xfrm>
          </p:grpSpPr>
          <p:sp>
            <p:nvSpPr>
              <p:cNvPr id="54" name="椭圆 53"/>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微软雅黑"/>
                    <a:ea typeface="微软雅黑"/>
                    <a:cs typeface="+mn-cs"/>
                  </a:rPr>
                  <a:t>6</a:t>
                </a:r>
                <a:endParaRPr kumimoji="0" lang="zh-CN" altLang="en-US" sz="32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55" name="椭圆 54"/>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6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56" name="椭圆 55"/>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57" name="椭圆 56"/>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51" name="文本框 8"/>
            <p:cNvSpPr txBox="1"/>
            <p:nvPr/>
          </p:nvSpPr>
          <p:spPr>
            <a:xfrm>
              <a:off x="4927756" y="1844007"/>
              <a:ext cx="2256815"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rPr>
                <a:t>动态管理</a:t>
              </a:r>
            </a:p>
          </p:txBody>
        </p:sp>
        <p:cxnSp>
          <p:nvCxnSpPr>
            <p:cNvPr id="53" name="直接连接符 52"/>
            <p:cNvCxnSpPr/>
            <p:nvPr/>
          </p:nvCxnSpPr>
          <p:spPr>
            <a:xfrm>
              <a:off x="4927755" y="1892087"/>
              <a:ext cx="0" cy="579862"/>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8" name="组合 57"/>
          <p:cNvGrpSpPr/>
          <p:nvPr/>
        </p:nvGrpSpPr>
        <p:grpSpPr>
          <a:xfrm>
            <a:off x="1824106" y="4077476"/>
            <a:ext cx="3061161" cy="751139"/>
            <a:chOff x="4123410" y="1826618"/>
            <a:chExt cx="3061161" cy="751139"/>
          </a:xfrm>
        </p:grpSpPr>
        <p:grpSp>
          <p:nvGrpSpPr>
            <p:cNvPr id="59" name="组合 58"/>
            <p:cNvGrpSpPr/>
            <p:nvPr/>
          </p:nvGrpSpPr>
          <p:grpSpPr>
            <a:xfrm>
              <a:off x="4123410" y="1826618"/>
              <a:ext cx="738875" cy="751139"/>
              <a:chOff x="2498710" y="2311467"/>
              <a:chExt cx="1748840" cy="1777866"/>
            </a:xfrm>
          </p:grpSpPr>
          <p:sp>
            <p:nvSpPr>
              <p:cNvPr id="63" name="椭圆 62"/>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prstClr val="white"/>
                    </a:solidFill>
                    <a:effectLst/>
                    <a:uLnTx/>
                    <a:uFillTx/>
                    <a:latin typeface="微软雅黑"/>
                    <a:ea typeface="微软雅黑"/>
                    <a:cs typeface="+mn-cs"/>
                  </a:rPr>
                  <a:t>5</a:t>
                </a:r>
                <a:endParaRPr kumimoji="0" lang="zh-CN" altLang="en-US" sz="32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64" name="椭圆 63"/>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6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65" name="椭圆 64"/>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66" name="椭圆 65"/>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60" name="文本框 8"/>
            <p:cNvSpPr txBox="1"/>
            <p:nvPr/>
          </p:nvSpPr>
          <p:spPr>
            <a:xfrm>
              <a:off x="4927756" y="1844007"/>
              <a:ext cx="2256815"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资金发放</a:t>
              </a:r>
              <a:endParaRPr kumimoji="1" lang="zh-CN" altLang="en-US" sz="20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cxnSp>
          <p:nvCxnSpPr>
            <p:cNvPr id="62" name="直接连接符 61"/>
            <p:cNvCxnSpPr/>
            <p:nvPr/>
          </p:nvCxnSpPr>
          <p:spPr>
            <a:xfrm>
              <a:off x="4927755" y="1892087"/>
              <a:ext cx="0" cy="579862"/>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050256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8"/>
          <p:cNvSpPr txBox="1"/>
          <p:nvPr/>
        </p:nvSpPr>
        <p:spPr>
          <a:xfrm>
            <a:off x="4649341" y="2937285"/>
            <a:ext cx="4689296" cy="76944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CN" altLang="en-US" sz="4400" b="1" i="0" u="none" strike="noStrike" kern="1200" cap="none" spc="0" normalizeH="0" baseline="0" noProof="0" dirty="0" smtClean="0">
                <a:ln>
                  <a:noFill/>
                </a:ln>
                <a:solidFill>
                  <a:prstClr val="black">
                    <a:lumMod val="75000"/>
                    <a:lumOff val="25000"/>
                  </a:prstClr>
                </a:solidFill>
                <a:effectLst/>
                <a:uLnTx/>
                <a:uFillTx/>
                <a:latin typeface="Arial"/>
                <a:ea typeface="微软雅黑"/>
                <a:cs typeface="+mn-ea"/>
                <a:sym typeface="+mn-lt"/>
              </a:rPr>
              <a:t>审核确认</a:t>
            </a:r>
            <a:endParaRPr kumimoji="1" lang="zh-CN" altLang="en-US" sz="4400" b="1" i="0" u="none" strike="noStrike" kern="1200" cap="none" spc="0" normalizeH="0" baseline="0" noProof="0" dirty="0">
              <a:ln>
                <a:noFill/>
              </a:ln>
              <a:solidFill>
                <a:prstClr val="black">
                  <a:lumMod val="75000"/>
                  <a:lumOff val="25000"/>
                </a:prstClr>
              </a:solidFill>
              <a:effectLst/>
              <a:uLnTx/>
              <a:uFillTx/>
              <a:latin typeface="Arial"/>
              <a:ea typeface="微软雅黑"/>
              <a:cs typeface="+mn-ea"/>
              <a:sym typeface="+mn-lt"/>
            </a:endParaRPr>
          </a:p>
        </p:txBody>
      </p:sp>
      <p:cxnSp>
        <p:nvCxnSpPr>
          <p:cNvPr id="4" name="直接连接符 3"/>
          <p:cNvCxnSpPr/>
          <p:nvPr/>
        </p:nvCxnSpPr>
        <p:spPr>
          <a:xfrm>
            <a:off x="4416441" y="2757714"/>
            <a:ext cx="0" cy="1128585"/>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2699658" y="2485638"/>
            <a:ext cx="1547892" cy="1573583"/>
            <a:chOff x="2498710" y="2311467"/>
            <a:chExt cx="1748840" cy="1777866"/>
          </a:xfrm>
        </p:grpSpPr>
        <p:sp>
          <p:nvSpPr>
            <p:cNvPr id="6" name="椭圆 5"/>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8000" dirty="0">
                  <a:solidFill>
                    <a:prstClr val="white"/>
                  </a:solidFill>
                  <a:latin typeface="Arial"/>
                  <a:ea typeface="微软雅黑"/>
                </a:rPr>
                <a:t>4</a:t>
              </a: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7" name="椭圆 6"/>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8" name="椭圆 7"/>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9" name="椭圆 8"/>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grpSp>
    </p:spTree>
    <p:extLst>
      <p:ext uri="{BB962C8B-B14F-4D97-AF65-F5344CB8AC3E}">
        <p14:creationId xmlns:p14="http://schemas.microsoft.com/office/powerpoint/2010/main" val="23064275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7" name="Rectangle 2405"/>
          <p:cNvSpPr/>
          <p:nvPr/>
        </p:nvSpPr>
        <p:spPr>
          <a:xfrm>
            <a:off x="8318236" y="3043169"/>
            <a:ext cx="1482593" cy="1382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8" name="Rectangle 2406"/>
          <p:cNvSpPr/>
          <p:nvPr/>
        </p:nvSpPr>
        <p:spPr>
          <a:xfrm rot="2700000">
            <a:off x="9614128" y="3617509"/>
            <a:ext cx="233346" cy="2333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9" name="Rectangle 2403"/>
          <p:cNvSpPr/>
          <p:nvPr/>
        </p:nvSpPr>
        <p:spPr>
          <a:xfrm>
            <a:off x="6837325" y="3043169"/>
            <a:ext cx="1482593"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0" i="0" u="none" strike="noStrike" kern="1200" cap="none" spc="0" normalizeH="0" baseline="0" noProof="0" dirty="0" smtClean="0">
                <a:ln>
                  <a:noFill/>
                </a:ln>
                <a:solidFill>
                  <a:srgbClr val="3F3F3F"/>
                </a:solidFill>
                <a:effectLst/>
                <a:uLnTx/>
                <a:uFillTx/>
                <a:latin typeface="Arial"/>
                <a:ea typeface="微软雅黑"/>
                <a:cs typeface="+mn-ea"/>
                <a:sym typeface="+mn-lt"/>
              </a:rPr>
              <a:t>3</a:t>
            </a:r>
            <a:endParaRPr kumimoji="0" lang="en-US" sz="36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10" name="Rectangle 2404"/>
          <p:cNvSpPr/>
          <p:nvPr/>
        </p:nvSpPr>
        <p:spPr>
          <a:xfrm rot="2700000">
            <a:off x="8133217" y="3617509"/>
            <a:ext cx="233346" cy="2333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11" name="Rectangle 2401"/>
          <p:cNvSpPr/>
          <p:nvPr/>
        </p:nvSpPr>
        <p:spPr>
          <a:xfrm>
            <a:off x="5354703" y="3043169"/>
            <a:ext cx="1482593" cy="1382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0" i="0" u="none" strike="noStrike" kern="1200" cap="none" spc="0" normalizeH="0" baseline="0" noProof="0" dirty="0" smtClean="0">
                <a:ln>
                  <a:noFill/>
                </a:ln>
                <a:solidFill>
                  <a:prstClr val="white"/>
                </a:solidFill>
                <a:effectLst/>
                <a:uLnTx/>
                <a:uFillTx/>
                <a:latin typeface="Arial"/>
                <a:ea typeface="微软雅黑"/>
                <a:cs typeface="+mn-ea"/>
                <a:sym typeface="+mn-lt"/>
              </a:rPr>
              <a:t>3+5</a:t>
            </a:r>
            <a:endParaRPr kumimoji="0" lang="en-US" sz="3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2" name="Rectangle 2402"/>
          <p:cNvSpPr/>
          <p:nvPr/>
        </p:nvSpPr>
        <p:spPr>
          <a:xfrm rot="2700000">
            <a:off x="6650595" y="3617509"/>
            <a:ext cx="233346" cy="2333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13" name="Rectangle 2399"/>
          <p:cNvSpPr/>
          <p:nvPr/>
        </p:nvSpPr>
        <p:spPr>
          <a:xfrm>
            <a:off x="3872081" y="3043169"/>
            <a:ext cx="1482593"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0" i="0" u="none" strike="noStrike" kern="1200" cap="none" spc="0" normalizeH="0" baseline="0" noProof="0" dirty="0" smtClean="0">
                <a:ln>
                  <a:noFill/>
                </a:ln>
                <a:solidFill>
                  <a:srgbClr val="3F3F3F"/>
                </a:solidFill>
                <a:effectLst/>
                <a:uLnTx/>
                <a:uFillTx/>
                <a:latin typeface="Arial"/>
                <a:ea typeface="微软雅黑"/>
                <a:cs typeface="+mn-ea"/>
                <a:sym typeface="+mn-lt"/>
              </a:rPr>
              <a:t>7</a:t>
            </a:r>
            <a:endParaRPr kumimoji="0" lang="en-US" sz="36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14" name="Rectangle 2400"/>
          <p:cNvSpPr/>
          <p:nvPr/>
        </p:nvSpPr>
        <p:spPr>
          <a:xfrm rot="2700000">
            <a:off x="5168278" y="3617509"/>
            <a:ext cx="233346" cy="2333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15" name="Rectangle 2397"/>
          <p:cNvSpPr/>
          <p:nvPr/>
        </p:nvSpPr>
        <p:spPr>
          <a:xfrm>
            <a:off x="2391476" y="3043169"/>
            <a:ext cx="1482593" cy="1382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16" name="Rectangle 2398"/>
          <p:cNvSpPr/>
          <p:nvPr/>
        </p:nvSpPr>
        <p:spPr>
          <a:xfrm rot="2700000">
            <a:off x="3687368" y="3617509"/>
            <a:ext cx="233346" cy="2333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17" name="Text Placeholder 32"/>
          <p:cNvSpPr txBox="1"/>
          <p:nvPr/>
        </p:nvSpPr>
        <p:spPr>
          <a:xfrm>
            <a:off x="2196426" y="2201967"/>
            <a:ext cx="2288338"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材料</a:t>
            </a:r>
            <a:r>
              <a:rPr kumimoji="0" lang="zh-CN" altLang="zh-CN" sz="1000" b="0" i="0" u="none" strike="noStrike" kern="1200" cap="none" spc="0" normalizeH="0" baseline="0" noProof="0" dirty="0">
                <a:ln>
                  <a:noFill/>
                </a:ln>
                <a:solidFill>
                  <a:prstClr val="black"/>
                </a:solidFill>
                <a:effectLst/>
                <a:uLnTx/>
                <a:uFillTx/>
                <a:latin typeface="Arial"/>
                <a:ea typeface="微软雅黑"/>
                <a:cs typeface="+mn-ea"/>
              </a:rPr>
              <a:t>进行审查，材料齐备的，予以受理；材料不齐备的</a:t>
            </a: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，一次性</a:t>
            </a:r>
            <a:r>
              <a:rPr kumimoji="0" lang="zh-CN" altLang="zh-CN" sz="1000" b="0" i="0" u="none" strike="noStrike" kern="1200" cap="none" spc="0" normalizeH="0" baseline="0" noProof="0" dirty="0">
                <a:ln>
                  <a:noFill/>
                </a:ln>
                <a:solidFill>
                  <a:prstClr val="black"/>
                </a:solidFill>
                <a:effectLst/>
                <a:uLnTx/>
                <a:uFillTx/>
                <a:latin typeface="Arial"/>
                <a:ea typeface="微软雅黑"/>
                <a:cs typeface="+mn-ea"/>
              </a:rPr>
              <a:t>书面</a:t>
            </a: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告知。</a:t>
            </a:r>
            <a:endParaRPr kumimoji="0" lang="en-US" sz="10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18" name="TextBox 17"/>
          <p:cNvSpPr txBox="1"/>
          <p:nvPr/>
        </p:nvSpPr>
        <p:spPr>
          <a:xfrm>
            <a:off x="2467819" y="1713945"/>
            <a:ext cx="1303242" cy="461665"/>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3000" b="0" i="0" u="none" strike="noStrike" kern="1200" cap="none" spc="0" normalizeH="0" baseline="0" noProof="0" dirty="0" smtClean="0">
                <a:ln>
                  <a:noFill/>
                </a:ln>
                <a:solidFill>
                  <a:srgbClr val="3F3F3F"/>
                </a:solidFill>
                <a:effectLst/>
                <a:uLnTx/>
                <a:uFillTx/>
                <a:latin typeface="Arial"/>
                <a:ea typeface="微软雅黑"/>
                <a:cs typeface="+mn-ea"/>
                <a:sym typeface="+mn-lt"/>
              </a:rPr>
              <a:t>01 </a:t>
            </a:r>
            <a:r>
              <a:rPr kumimoji="0" lang="zh-CN" altLang="en-US" sz="3000" b="0" i="0" u="none" strike="noStrike" kern="1200" cap="none" spc="0" normalizeH="0" baseline="0" noProof="0" dirty="0" smtClean="0">
                <a:ln>
                  <a:noFill/>
                </a:ln>
                <a:solidFill>
                  <a:srgbClr val="3F3F3F"/>
                </a:solidFill>
                <a:effectLst/>
                <a:uLnTx/>
                <a:uFillTx/>
                <a:latin typeface="Arial"/>
                <a:ea typeface="微软雅黑"/>
                <a:cs typeface="+mn-ea"/>
                <a:sym typeface="+mn-lt"/>
              </a:rPr>
              <a:t>受理</a:t>
            </a:r>
            <a:endParaRPr kumimoji="0" lang="en-US" sz="30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cxnSp>
        <p:nvCxnSpPr>
          <p:cNvPr id="19" name="Straight Connector 2378"/>
          <p:cNvCxnSpPr/>
          <p:nvPr/>
        </p:nvCxnSpPr>
        <p:spPr>
          <a:xfrm flipV="1">
            <a:off x="3119439" y="2761659"/>
            <a:ext cx="0" cy="218374"/>
          </a:xfrm>
          <a:prstGeom prst="line">
            <a:avLst/>
          </a:prstGeom>
          <a:ln w="1270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20" name="Text Placeholder 32"/>
          <p:cNvSpPr txBox="1"/>
          <p:nvPr/>
        </p:nvSpPr>
        <p:spPr>
          <a:xfrm>
            <a:off x="5152343" y="2201967"/>
            <a:ext cx="2533594" cy="77806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000" b="0" i="0" u="none" strike="noStrike" kern="1200" cap="none" spc="0" normalizeH="0" baseline="0" noProof="0" dirty="0">
                <a:ln>
                  <a:noFill/>
                </a:ln>
                <a:solidFill>
                  <a:prstClr val="black"/>
                </a:solidFill>
                <a:effectLst/>
                <a:uLnTx/>
                <a:uFillTx/>
                <a:latin typeface="Arial"/>
                <a:ea typeface="微软雅黑"/>
                <a:cs typeface="+mn-ea"/>
                <a:sym typeface="+mn-lt"/>
              </a:rPr>
              <a:t>街道办事处（乡镇人民政府</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sym typeface="+mn-lt"/>
              </a:rPr>
              <a:t>）对</a:t>
            </a:r>
            <a:r>
              <a:rPr kumimoji="0" lang="zh-CN" altLang="en-US" sz="1000" b="0" i="0" u="none" strike="noStrike" kern="1200" cap="none" spc="0" normalizeH="0" baseline="0" noProof="0" dirty="0">
                <a:ln>
                  <a:noFill/>
                </a:ln>
                <a:solidFill>
                  <a:prstClr val="black"/>
                </a:solidFill>
                <a:effectLst/>
                <a:uLnTx/>
                <a:uFillTx/>
                <a:latin typeface="Arial"/>
                <a:ea typeface="微软雅黑"/>
                <a:cs typeface="+mn-ea"/>
                <a:sym typeface="+mn-lt"/>
              </a:rPr>
              <a:t>是否将申请家庭纳入低保范围提出审核</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sym typeface="+mn-lt"/>
              </a:rPr>
              <a:t>意见。</a:t>
            </a: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并</a:t>
            </a:r>
            <a:r>
              <a:rPr kumimoji="0" lang="zh-CN" altLang="zh-CN" sz="1000" b="0" i="0" u="none" strike="noStrike" kern="1200" cap="none" spc="0" normalizeH="0" baseline="0" noProof="0" dirty="0">
                <a:ln>
                  <a:noFill/>
                </a:ln>
                <a:solidFill>
                  <a:prstClr val="black"/>
                </a:solidFill>
                <a:effectLst/>
                <a:uLnTx/>
                <a:uFillTx/>
                <a:latin typeface="Arial"/>
                <a:ea typeface="微软雅黑"/>
                <a:cs typeface="+mn-ea"/>
              </a:rPr>
              <a:t>在居（村）民委员会设置的公示栏进行公示</a:t>
            </a: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a:t>
            </a:r>
            <a:endParaRPr kumimoji="0" lang="en-US" sz="10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21" name="TextBox 20"/>
          <p:cNvSpPr txBox="1"/>
          <p:nvPr/>
        </p:nvSpPr>
        <p:spPr>
          <a:xfrm>
            <a:off x="5477440" y="1713945"/>
            <a:ext cx="1195840" cy="461665"/>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3000" b="0" i="0" u="none" strike="noStrike" kern="1200" cap="none" spc="0" normalizeH="0" baseline="0" noProof="0" dirty="0" smtClean="0">
                <a:ln>
                  <a:noFill/>
                </a:ln>
                <a:solidFill>
                  <a:srgbClr val="F23B48"/>
                </a:solidFill>
                <a:effectLst/>
                <a:uLnTx/>
                <a:uFillTx/>
                <a:latin typeface="Arial"/>
                <a:ea typeface="微软雅黑"/>
                <a:cs typeface="+mn-ea"/>
                <a:sym typeface="+mn-lt"/>
              </a:rPr>
              <a:t>03</a:t>
            </a:r>
            <a:r>
              <a:rPr kumimoji="0" lang="zh-CN" altLang="en-US" sz="3000" b="0" i="0" u="none" strike="noStrike" kern="1200" cap="none" spc="0" normalizeH="0" baseline="0" noProof="0" dirty="0" smtClean="0">
                <a:ln>
                  <a:noFill/>
                </a:ln>
                <a:solidFill>
                  <a:srgbClr val="F23B48"/>
                </a:solidFill>
                <a:effectLst/>
                <a:uLnTx/>
                <a:uFillTx/>
                <a:latin typeface="Arial"/>
                <a:ea typeface="微软雅黑"/>
                <a:cs typeface="+mn-ea"/>
                <a:sym typeface="+mn-lt"/>
              </a:rPr>
              <a:t>审核</a:t>
            </a:r>
            <a:endParaRPr kumimoji="0" lang="en-US" sz="3000" b="0" i="0" u="none" strike="noStrike" kern="1200" cap="none" spc="0" normalizeH="0" baseline="0" noProof="0" dirty="0">
              <a:ln>
                <a:noFill/>
              </a:ln>
              <a:solidFill>
                <a:srgbClr val="F23B48"/>
              </a:solidFill>
              <a:effectLst/>
              <a:uLnTx/>
              <a:uFillTx/>
              <a:latin typeface="Arial"/>
              <a:ea typeface="微软雅黑"/>
              <a:cs typeface="+mn-ea"/>
              <a:sym typeface="+mn-lt"/>
            </a:endParaRPr>
          </a:p>
        </p:txBody>
      </p:sp>
      <p:cxnSp>
        <p:nvCxnSpPr>
          <p:cNvPr id="22" name="Straight Connector 2381"/>
          <p:cNvCxnSpPr/>
          <p:nvPr/>
        </p:nvCxnSpPr>
        <p:spPr>
          <a:xfrm flipV="1">
            <a:off x="6075356" y="2761659"/>
            <a:ext cx="0" cy="218374"/>
          </a:xfrm>
          <a:prstGeom prst="line">
            <a:avLst/>
          </a:prstGeom>
          <a:ln w="1270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23" name="Text Placeholder 32"/>
          <p:cNvSpPr txBox="1"/>
          <p:nvPr/>
        </p:nvSpPr>
        <p:spPr>
          <a:xfrm>
            <a:off x="8108259" y="2201967"/>
            <a:ext cx="2268347"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sym typeface="+mn-lt"/>
              </a:rPr>
              <a:t>确认之后的下月开始发放低保金。低</a:t>
            </a:r>
            <a:r>
              <a:rPr kumimoji="0" lang="zh-CN" altLang="en-US" sz="1000" b="0" i="0" u="none" strike="noStrike" kern="1200" cap="none" spc="0" normalizeH="0" baseline="0" noProof="0" dirty="0">
                <a:ln>
                  <a:noFill/>
                </a:ln>
                <a:solidFill>
                  <a:prstClr val="black"/>
                </a:solidFill>
                <a:effectLst/>
                <a:uLnTx/>
                <a:uFillTx/>
                <a:latin typeface="Arial"/>
                <a:ea typeface="微软雅黑"/>
                <a:cs typeface="+mn-ea"/>
                <a:sym typeface="+mn-lt"/>
              </a:rPr>
              <a:t>保</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sym typeface="+mn-lt"/>
              </a:rPr>
              <a:t>金应当</a:t>
            </a:r>
            <a:r>
              <a:rPr kumimoji="0" lang="zh-CN" altLang="en-US" sz="1000" b="0" i="0" u="none" strike="noStrike" kern="1200" cap="none" spc="0" normalizeH="0" baseline="0" noProof="0" dirty="0">
                <a:ln>
                  <a:noFill/>
                </a:ln>
                <a:solidFill>
                  <a:prstClr val="black"/>
                </a:solidFill>
                <a:effectLst/>
                <a:uLnTx/>
                <a:uFillTx/>
                <a:latin typeface="Arial"/>
                <a:ea typeface="微软雅黑"/>
                <a:cs typeface="+mn-ea"/>
                <a:sym typeface="+mn-lt"/>
              </a:rPr>
              <a:t>按月发放，每月</a:t>
            </a:r>
            <a:r>
              <a:rPr kumimoji="0" lang="en-US" altLang="zh-CN" sz="1000" b="0" i="0" u="none" strike="noStrike" kern="1200" cap="none" spc="0" normalizeH="0" baseline="0" noProof="0" dirty="0">
                <a:ln>
                  <a:noFill/>
                </a:ln>
                <a:solidFill>
                  <a:prstClr val="black"/>
                </a:solidFill>
                <a:effectLst/>
                <a:uLnTx/>
                <a:uFillTx/>
                <a:latin typeface="Arial"/>
                <a:ea typeface="微软雅黑"/>
                <a:cs typeface="+mn-ea"/>
                <a:sym typeface="+mn-lt"/>
              </a:rPr>
              <a:t>10</a:t>
            </a:r>
            <a:r>
              <a:rPr kumimoji="0" lang="zh-CN" altLang="en-US" sz="1000" b="0" i="0" u="none" strike="noStrike" kern="1200" cap="none" spc="0" normalizeH="0" baseline="0" noProof="0" dirty="0">
                <a:ln>
                  <a:noFill/>
                </a:ln>
                <a:solidFill>
                  <a:prstClr val="black"/>
                </a:solidFill>
                <a:effectLst/>
                <a:uLnTx/>
                <a:uFillTx/>
                <a:latin typeface="Arial"/>
                <a:ea typeface="微软雅黑"/>
                <a:cs typeface="+mn-ea"/>
                <a:sym typeface="+mn-lt"/>
              </a:rPr>
              <a:t>日前发放到户</a:t>
            </a:r>
            <a:endParaRPr kumimoji="0" lang="en-US" sz="10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24" name="TextBox 23"/>
          <p:cNvSpPr txBox="1"/>
          <p:nvPr/>
        </p:nvSpPr>
        <p:spPr>
          <a:xfrm>
            <a:off x="8433353" y="1713945"/>
            <a:ext cx="1195840" cy="461665"/>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3000" b="0" i="0" u="none" strike="noStrike" kern="1200" cap="none" spc="0" normalizeH="0" baseline="0" noProof="0" dirty="0" smtClean="0">
                <a:ln>
                  <a:noFill/>
                </a:ln>
                <a:solidFill>
                  <a:srgbClr val="3F3F3F"/>
                </a:solidFill>
                <a:effectLst/>
                <a:uLnTx/>
                <a:uFillTx/>
                <a:latin typeface="Arial"/>
                <a:ea typeface="微软雅黑"/>
                <a:cs typeface="+mn-ea"/>
                <a:sym typeface="+mn-lt"/>
              </a:rPr>
              <a:t>05</a:t>
            </a:r>
            <a:r>
              <a:rPr kumimoji="0" lang="zh-CN" altLang="en-US" sz="3000" b="0" i="0" u="none" strike="noStrike" kern="1200" cap="none" spc="0" normalizeH="0" baseline="0" noProof="0" dirty="0" smtClean="0">
                <a:ln>
                  <a:noFill/>
                </a:ln>
                <a:solidFill>
                  <a:srgbClr val="3F3F3F"/>
                </a:solidFill>
                <a:effectLst/>
                <a:uLnTx/>
                <a:uFillTx/>
                <a:latin typeface="Arial"/>
                <a:ea typeface="微软雅黑"/>
                <a:cs typeface="+mn-ea"/>
                <a:sym typeface="+mn-lt"/>
              </a:rPr>
              <a:t>发放</a:t>
            </a:r>
            <a:endParaRPr kumimoji="0" lang="en-US" sz="30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cxnSp>
        <p:nvCxnSpPr>
          <p:cNvPr id="25" name="Straight Connector 2384"/>
          <p:cNvCxnSpPr/>
          <p:nvPr/>
        </p:nvCxnSpPr>
        <p:spPr>
          <a:xfrm flipV="1">
            <a:off x="9031271" y="2761659"/>
            <a:ext cx="0" cy="218374"/>
          </a:xfrm>
          <a:prstGeom prst="line">
            <a:avLst/>
          </a:prstGeom>
          <a:ln w="1270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29" name="Text Placeholder 32"/>
          <p:cNvSpPr txBox="1"/>
          <p:nvPr/>
        </p:nvSpPr>
        <p:spPr>
          <a:xfrm>
            <a:off x="3689022" y="5271533"/>
            <a:ext cx="1846027"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rPr>
              <a:t>对</a:t>
            </a:r>
            <a:r>
              <a:rPr kumimoji="0" lang="zh-CN" altLang="en-US" sz="1000" b="0" i="0" u="none" strike="noStrike" kern="1200" cap="none" spc="0" normalizeH="0" baseline="0" noProof="0" dirty="0">
                <a:ln>
                  <a:noFill/>
                </a:ln>
                <a:solidFill>
                  <a:prstClr val="black"/>
                </a:solidFill>
                <a:effectLst/>
                <a:uLnTx/>
                <a:uFillTx/>
                <a:latin typeface="Arial"/>
                <a:ea typeface="微软雅黑"/>
                <a:cs typeface="+mn-ea"/>
              </a:rPr>
              <a:t>申请人家庭经济状况进行信息</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rPr>
              <a:t>核对，凡进必核。</a:t>
            </a:r>
            <a:r>
              <a:rPr kumimoji="0" lang="zh-CN" altLang="zh-CN" sz="1000" b="0" i="0" u="none" strike="noStrike" kern="1200" cap="none" spc="0" normalizeH="0" baseline="0" noProof="0" dirty="0">
                <a:ln>
                  <a:noFill/>
                </a:ln>
                <a:solidFill>
                  <a:prstClr val="black"/>
                </a:solidFill>
                <a:effectLst/>
                <a:uLnTx/>
                <a:uFillTx/>
                <a:latin typeface="Neris Thin" panose="00000300000000000000" pitchFamily="50" charset="0"/>
                <a:ea typeface="微软雅黑"/>
                <a:cs typeface="+mn-ea"/>
              </a:rPr>
              <a:t>对申请人报告的情况进行调查核实</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rPr>
              <a:t>（</a:t>
            </a: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入户调查</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rPr>
              <a:t>、</a:t>
            </a: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邻里</a:t>
            </a:r>
            <a:r>
              <a:rPr kumimoji="0" lang="zh-CN" altLang="zh-CN" sz="1000" b="0" i="0" u="none" strike="noStrike" kern="1200" cap="none" spc="0" normalizeH="0" baseline="0" noProof="0" dirty="0">
                <a:ln>
                  <a:noFill/>
                </a:ln>
                <a:solidFill>
                  <a:prstClr val="black"/>
                </a:solidFill>
                <a:effectLst/>
                <a:uLnTx/>
                <a:uFillTx/>
                <a:latin typeface="Arial"/>
                <a:ea typeface="微软雅黑"/>
                <a:cs typeface="+mn-ea"/>
              </a:rPr>
              <a:t>访问、信函索</a:t>
            </a:r>
            <a:r>
              <a:rPr kumimoji="0" lang="zh-CN" altLang="zh-CN" sz="1000" b="0" i="0" u="none" strike="noStrike" kern="1200" cap="none" spc="0" normalizeH="0" baseline="0" noProof="0" dirty="0" smtClean="0">
                <a:ln>
                  <a:noFill/>
                </a:ln>
                <a:solidFill>
                  <a:prstClr val="black"/>
                </a:solidFill>
                <a:effectLst/>
                <a:uLnTx/>
                <a:uFillTx/>
                <a:latin typeface="Arial"/>
                <a:ea typeface="微软雅黑"/>
                <a:cs typeface="+mn-ea"/>
              </a:rPr>
              <a:t>证</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rPr>
              <a:t>等），一般</a:t>
            </a:r>
            <a:r>
              <a:rPr kumimoji="0" lang="en-US" altLang="zh-CN" sz="1000" b="0" i="0" u="none" strike="noStrike" kern="1200" cap="none" spc="0" normalizeH="0" baseline="0" noProof="0" dirty="0" smtClean="0">
                <a:ln>
                  <a:noFill/>
                </a:ln>
                <a:solidFill>
                  <a:prstClr val="black"/>
                </a:solidFill>
                <a:effectLst/>
                <a:uLnTx/>
                <a:uFillTx/>
                <a:latin typeface="Arial"/>
                <a:ea typeface="微软雅黑"/>
                <a:cs typeface="+mn-ea"/>
              </a:rPr>
              <a:t>7</a:t>
            </a:r>
            <a:r>
              <a:rPr kumimoji="0" lang="zh-CN" altLang="en-US" sz="1000" b="0" i="0" u="none" strike="noStrike" kern="1200" cap="none" spc="0" normalizeH="0" baseline="0" noProof="0" dirty="0" smtClean="0">
                <a:ln>
                  <a:noFill/>
                </a:ln>
                <a:solidFill>
                  <a:prstClr val="black"/>
                </a:solidFill>
                <a:effectLst/>
                <a:uLnTx/>
                <a:uFillTx/>
                <a:latin typeface="Arial"/>
                <a:ea typeface="微软雅黑"/>
                <a:cs typeface="+mn-ea"/>
              </a:rPr>
              <a:t>个工作日内完成</a:t>
            </a:r>
            <a:endParaRPr kumimoji="0" lang="en-US" sz="10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30" name="TextBox 29"/>
          <p:cNvSpPr txBox="1"/>
          <p:nvPr/>
        </p:nvSpPr>
        <p:spPr>
          <a:xfrm>
            <a:off x="3969042" y="4783511"/>
            <a:ext cx="1303241" cy="461665"/>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3000" b="0" i="0" u="none" strike="noStrike" kern="1200" cap="none" spc="0" normalizeH="0" baseline="0" noProof="0" dirty="0" smtClean="0">
                <a:ln>
                  <a:noFill/>
                </a:ln>
                <a:solidFill>
                  <a:srgbClr val="F23B48"/>
                </a:solidFill>
                <a:effectLst/>
                <a:uLnTx/>
                <a:uFillTx/>
                <a:latin typeface="Arial"/>
                <a:ea typeface="微软雅黑"/>
                <a:cs typeface="+mn-ea"/>
                <a:sym typeface="+mn-lt"/>
              </a:rPr>
              <a:t>02 </a:t>
            </a:r>
            <a:r>
              <a:rPr kumimoji="0" lang="zh-CN" altLang="en-US" sz="3000" b="0" i="0" u="none" strike="noStrike" kern="1200" cap="none" spc="0" normalizeH="0" baseline="0" noProof="0" dirty="0" smtClean="0">
                <a:ln>
                  <a:noFill/>
                </a:ln>
                <a:solidFill>
                  <a:srgbClr val="F23B48"/>
                </a:solidFill>
                <a:effectLst/>
                <a:uLnTx/>
                <a:uFillTx/>
                <a:latin typeface="Arial"/>
                <a:ea typeface="微软雅黑"/>
                <a:cs typeface="+mn-ea"/>
                <a:sym typeface="+mn-lt"/>
              </a:rPr>
              <a:t>调查</a:t>
            </a:r>
            <a:endParaRPr kumimoji="0" lang="en-US" sz="3000" b="0" i="0" u="none" strike="noStrike" kern="1200" cap="none" spc="0" normalizeH="0" baseline="0" noProof="0" dirty="0">
              <a:ln>
                <a:noFill/>
              </a:ln>
              <a:solidFill>
                <a:srgbClr val="F23B48"/>
              </a:solidFill>
              <a:effectLst/>
              <a:uLnTx/>
              <a:uFillTx/>
              <a:latin typeface="Arial"/>
              <a:ea typeface="微软雅黑"/>
              <a:cs typeface="+mn-ea"/>
              <a:sym typeface="+mn-lt"/>
            </a:endParaRPr>
          </a:p>
        </p:txBody>
      </p:sp>
      <p:cxnSp>
        <p:nvCxnSpPr>
          <p:cNvPr id="31" name="Straight Connector 2390"/>
          <p:cNvCxnSpPr/>
          <p:nvPr/>
        </p:nvCxnSpPr>
        <p:spPr>
          <a:xfrm flipV="1">
            <a:off x="4612035" y="4464244"/>
            <a:ext cx="0" cy="218374"/>
          </a:xfrm>
          <a:prstGeom prst="line">
            <a:avLst/>
          </a:prstGeom>
          <a:ln w="12700">
            <a:solidFill>
              <a:schemeClr val="bg1">
                <a:lumMod val="75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32" name="Text Placeholder 32"/>
          <p:cNvSpPr txBox="1"/>
          <p:nvPr/>
        </p:nvSpPr>
        <p:spPr>
          <a:xfrm>
            <a:off x="6650586" y="5271533"/>
            <a:ext cx="1846027"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zh-CN" sz="1000" b="0" i="0" u="none" strike="noStrike" kern="1200" cap="none" spc="0" normalizeH="0" baseline="0" noProof="0" dirty="0">
                <a:ln>
                  <a:noFill/>
                </a:ln>
                <a:solidFill>
                  <a:prstClr val="black"/>
                </a:solidFill>
                <a:effectLst/>
                <a:uLnTx/>
                <a:uFillTx/>
                <a:latin typeface="Arial"/>
                <a:ea typeface="微软雅黑"/>
                <a:cs typeface="+mn-ea"/>
              </a:rPr>
              <a:t>区民政部门应当在</a:t>
            </a:r>
            <a:r>
              <a:rPr kumimoji="0" lang="en-US" altLang="zh-CN" sz="1000" b="0" i="0" u="none" strike="noStrike" kern="1200" cap="none" spc="0" normalizeH="0" baseline="0" noProof="0" dirty="0">
                <a:ln>
                  <a:noFill/>
                </a:ln>
                <a:solidFill>
                  <a:prstClr val="black"/>
                </a:solidFill>
                <a:effectLst/>
                <a:uLnTx/>
                <a:uFillTx/>
                <a:latin typeface="Arial"/>
                <a:ea typeface="微软雅黑"/>
                <a:cs typeface="+mn-ea"/>
              </a:rPr>
              <a:t>3</a:t>
            </a:r>
            <a:r>
              <a:rPr kumimoji="0" lang="zh-CN" altLang="zh-CN" sz="1000" b="0" i="0" u="none" strike="noStrike" kern="1200" cap="none" spc="0" normalizeH="0" baseline="0" noProof="0" dirty="0">
                <a:ln>
                  <a:noFill/>
                </a:ln>
                <a:solidFill>
                  <a:prstClr val="black"/>
                </a:solidFill>
                <a:effectLst/>
                <a:uLnTx/>
                <a:uFillTx/>
                <a:latin typeface="Arial"/>
                <a:ea typeface="微软雅黑"/>
                <a:cs typeface="+mn-ea"/>
              </a:rPr>
              <a:t>个工作日内审查街道办事处（乡镇人民政府）上报的申请材料、调查材料和审核意见后，提出确认意见。</a:t>
            </a:r>
            <a:endParaRPr kumimoji="0" lang="en-US" sz="10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33" name="TextBox 32"/>
          <p:cNvSpPr txBox="1"/>
          <p:nvPr/>
        </p:nvSpPr>
        <p:spPr>
          <a:xfrm>
            <a:off x="6975679" y="4783511"/>
            <a:ext cx="1195840" cy="461665"/>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3000" b="0" i="0" u="none" strike="noStrike" kern="1200" cap="none" spc="0" normalizeH="0" baseline="0" noProof="0" dirty="0" smtClean="0">
                <a:ln>
                  <a:noFill/>
                </a:ln>
                <a:solidFill>
                  <a:srgbClr val="3F3F3F"/>
                </a:solidFill>
                <a:effectLst/>
                <a:uLnTx/>
                <a:uFillTx/>
                <a:latin typeface="Arial"/>
                <a:ea typeface="微软雅黑"/>
                <a:cs typeface="+mn-ea"/>
                <a:sym typeface="+mn-lt"/>
              </a:rPr>
              <a:t>04</a:t>
            </a:r>
            <a:r>
              <a:rPr kumimoji="0" lang="zh-CN" altLang="en-US" sz="3000" b="0" i="0" u="none" strike="noStrike" kern="1200" cap="none" spc="0" normalizeH="0" baseline="0" noProof="0" dirty="0" smtClean="0">
                <a:ln>
                  <a:noFill/>
                </a:ln>
                <a:solidFill>
                  <a:srgbClr val="3F3F3F"/>
                </a:solidFill>
                <a:effectLst/>
                <a:uLnTx/>
                <a:uFillTx/>
                <a:latin typeface="Arial"/>
                <a:ea typeface="微软雅黑"/>
                <a:cs typeface="+mn-ea"/>
                <a:sym typeface="+mn-lt"/>
              </a:rPr>
              <a:t>确认</a:t>
            </a:r>
            <a:endParaRPr kumimoji="0" lang="en-US" sz="30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cxnSp>
        <p:nvCxnSpPr>
          <p:cNvPr id="34" name="Straight Connector 2393"/>
          <p:cNvCxnSpPr/>
          <p:nvPr/>
        </p:nvCxnSpPr>
        <p:spPr>
          <a:xfrm flipV="1">
            <a:off x="7573599" y="4464244"/>
            <a:ext cx="0" cy="218374"/>
          </a:xfrm>
          <a:prstGeom prst="line">
            <a:avLst/>
          </a:prstGeom>
          <a:ln w="12700">
            <a:solidFill>
              <a:schemeClr val="bg1">
                <a:lumMod val="75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46" name="文本占位符 7"/>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itchFamily="34" charset="0"/>
              <a:buNone/>
              <a:tabLst/>
              <a:defRPr/>
            </a:pPr>
            <a:r>
              <a:rPr kumimoji="0" lang="zh-CN" altLang="en-US" sz="2400" b="0" i="0" u="none" strike="noStrike" kern="1200" cap="none" spc="0" normalizeH="0" baseline="0" noProof="0" dirty="0" smtClean="0">
                <a:ln>
                  <a:noFill/>
                </a:ln>
                <a:solidFill>
                  <a:prstClr val="black"/>
                </a:solidFill>
                <a:effectLst/>
                <a:uLnTx/>
                <a:uFillTx/>
                <a:latin typeface="Arial"/>
                <a:ea typeface="微软雅黑"/>
                <a:cs typeface="+mn-ea"/>
                <a:sym typeface="+mn-lt"/>
              </a:rPr>
              <a:t>申请审核确认流程</a:t>
            </a:r>
            <a:endParaRPr kumimoji="0" lang="zh-CN" altLang="en-US" sz="24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48" name="任意多边形 47"/>
          <p:cNvSpPr/>
          <p:nvPr/>
        </p:nvSpPr>
        <p:spPr>
          <a:xfrm>
            <a:off x="2943395" y="3506046"/>
            <a:ext cx="463754" cy="347506"/>
          </a:xfrm>
          <a:custGeom>
            <a:avLst/>
            <a:gdLst/>
            <a:ahLst/>
            <a:cxnLst/>
            <a:rect l="l" t="t" r="r" b="b"/>
            <a:pathLst>
              <a:path w="239698" h="179614">
                <a:moveTo>
                  <a:pt x="89807" y="97971"/>
                </a:moveTo>
                <a:lnTo>
                  <a:pt x="228600" y="97971"/>
                </a:lnTo>
                <a:cubicBezTo>
                  <a:pt x="231491" y="97971"/>
                  <a:pt x="234064" y="98524"/>
                  <a:pt x="236317" y="99630"/>
                </a:cubicBezTo>
                <a:cubicBezTo>
                  <a:pt x="238571" y="100735"/>
                  <a:pt x="239698" y="102564"/>
                  <a:pt x="239698" y="105115"/>
                </a:cubicBezTo>
                <a:cubicBezTo>
                  <a:pt x="239698" y="107752"/>
                  <a:pt x="238380" y="110558"/>
                  <a:pt x="235743" y="113535"/>
                </a:cubicBezTo>
                <a:lnTo>
                  <a:pt x="192881" y="164051"/>
                </a:lnTo>
                <a:cubicBezTo>
                  <a:pt x="189224" y="168388"/>
                  <a:pt x="184100" y="172067"/>
                  <a:pt x="177509" y="175086"/>
                </a:cubicBezTo>
                <a:cubicBezTo>
                  <a:pt x="170918" y="178105"/>
                  <a:pt x="164816" y="179614"/>
                  <a:pt x="159203" y="179614"/>
                </a:cubicBezTo>
                <a:lnTo>
                  <a:pt x="20410" y="179614"/>
                </a:lnTo>
                <a:cubicBezTo>
                  <a:pt x="17519" y="179614"/>
                  <a:pt x="14946" y="179061"/>
                  <a:pt x="12693" y="177956"/>
                </a:cubicBezTo>
                <a:cubicBezTo>
                  <a:pt x="10439" y="176850"/>
                  <a:pt x="9312" y="175022"/>
                  <a:pt x="9312" y="172470"/>
                </a:cubicBezTo>
                <a:cubicBezTo>
                  <a:pt x="9312" y="169834"/>
                  <a:pt x="10630" y="167028"/>
                  <a:pt x="13267" y="164051"/>
                </a:cubicBezTo>
                <a:lnTo>
                  <a:pt x="56129" y="113535"/>
                </a:lnTo>
                <a:cubicBezTo>
                  <a:pt x="59786" y="109197"/>
                  <a:pt x="64910" y="105519"/>
                  <a:pt x="71501" y="102500"/>
                </a:cubicBezTo>
                <a:cubicBezTo>
                  <a:pt x="78092" y="99481"/>
                  <a:pt x="84194" y="97971"/>
                  <a:pt x="89807" y="97971"/>
                </a:cubicBezTo>
                <a:close/>
                <a:moveTo>
                  <a:pt x="28575" y="0"/>
                </a:moveTo>
                <a:lnTo>
                  <a:pt x="69396" y="0"/>
                </a:lnTo>
                <a:cubicBezTo>
                  <a:pt x="77220" y="0"/>
                  <a:pt x="83939" y="2806"/>
                  <a:pt x="89552" y="8419"/>
                </a:cubicBezTo>
                <a:cubicBezTo>
                  <a:pt x="95165" y="14032"/>
                  <a:pt x="97971" y="20751"/>
                  <a:pt x="97971" y="28575"/>
                </a:cubicBezTo>
                <a:lnTo>
                  <a:pt x="97971" y="32657"/>
                </a:lnTo>
                <a:lnTo>
                  <a:pt x="167367" y="32657"/>
                </a:lnTo>
                <a:cubicBezTo>
                  <a:pt x="175192" y="32657"/>
                  <a:pt x="181910" y="35464"/>
                  <a:pt x="187523" y="41077"/>
                </a:cubicBezTo>
                <a:cubicBezTo>
                  <a:pt x="193136" y="46689"/>
                  <a:pt x="195942" y="53408"/>
                  <a:pt x="195942" y="61232"/>
                </a:cubicBezTo>
                <a:lnTo>
                  <a:pt x="195942" y="81643"/>
                </a:lnTo>
                <a:lnTo>
                  <a:pt x="89807" y="81643"/>
                </a:lnTo>
                <a:cubicBezTo>
                  <a:pt x="81813" y="81643"/>
                  <a:pt x="73436" y="83663"/>
                  <a:pt x="64676" y="87702"/>
                </a:cubicBezTo>
                <a:cubicBezTo>
                  <a:pt x="55916" y="91742"/>
                  <a:pt x="48943" y="96823"/>
                  <a:pt x="43755" y="102946"/>
                </a:cubicBezTo>
                <a:lnTo>
                  <a:pt x="765" y="153463"/>
                </a:lnTo>
                <a:lnTo>
                  <a:pt x="127" y="154228"/>
                </a:lnTo>
                <a:cubicBezTo>
                  <a:pt x="127" y="153888"/>
                  <a:pt x="106" y="153357"/>
                  <a:pt x="63" y="152634"/>
                </a:cubicBezTo>
                <a:cubicBezTo>
                  <a:pt x="21" y="151911"/>
                  <a:pt x="0" y="151379"/>
                  <a:pt x="0" y="151039"/>
                </a:cubicBezTo>
                <a:lnTo>
                  <a:pt x="0" y="28575"/>
                </a:lnTo>
                <a:cubicBezTo>
                  <a:pt x="0" y="20751"/>
                  <a:pt x="2806" y="14032"/>
                  <a:pt x="8419" y="8419"/>
                </a:cubicBezTo>
                <a:cubicBezTo>
                  <a:pt x="14032" y="2806"/>
                  <a:pt x="20751" y="0"/>
                  <a:pt x="28575"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49" name="Freeform 10"/>
          <p:cNvSpPr>
            <a:spLocks noEditPoints="1"/>
          </p:cNvSpPr>
          <p:nvPr/>
        </p:nvSpPr>
        <p:spPr bwMode="auto">
          <a:xfrm>
            <a:off x="8671525" y="3342791"/>
            <a:ext cx="894275" cy="674015"/>
          </a:xfrm>
          <a:custGeom>
            <a:avLst/>
            <a:gdLst>
              <a:gd name="T0" fmla="*/ 222 w 434"/>
              <a:gd name="T1" fmla="*/ 75 h 328"/>
              <a:gd name="T2" fmla="*/ 251 w 434"/>
              <a:gd name="T3" fmla="*/ 10 h 328"/>
              <a:gd name="T4" fmla="*/ 198 w 434"/>
              <a:gd name="T5" fmla="*/ 21 h 328"/>
              <a:gd name="T6" fmla="*/ 147 w 434"/>
              <a:gd name="T7" fmla="*/ 13 h 328"/>
              <a:gd name="T8" fmla="*/ 179 w 434"/>
              <a:gd name="T9" fmla="*/ 76 h 328"/>
              <a:gd name="T10" fmla="*/ 182 w 434"/>
              <a:gd name="T11" fmla="*/ 309 h 328"/>
              <a:gd name="T12" fmla="*/ 222 w 434"/>
              <a:gd name="T13" fmla="*/ 75 h 328"/>
              <a:gd name="T14" fmla="*/ 243 w 434"/>
              <a:gd name="T15" fmla="*/ 219 h 328"/>
              <a:gd name="T16" fmla="*/ 233 w 434"/>
              <a:gd name="T17" fmla="*/ 237 h 328"/>
              <a:gd name="T18" fmla="*/ 212 w 434"/>
              <a:gd name="T19" fmla="*/ 245 h 328"/>
              <a:gd name="T20" fmla="*/ 212 w 434"/>
              <a:gd name="T21" fmla="*/ 252 h 328"/>
              <a:gd name="T22" fmla="*/ 210 w 434"/>
              <a:gd name="T23" fmla="*/ 258 h 328"/>
              <a:gd name="T24" fmla="*/ 202 w 434"/>
              <a:gd name="T25" fmla="*/ 259 h 328"/>
              <a:gd name="T26" fmla="*/ 197 w 434"/>
              <a:gd name="T27" fmla="*/ 252 h 328"/>
              <a:gd name="T28" fmla="*/ 197 w 434"/>
              <a:gd name="T29" fmla="*/ 244 h 328"/>
              <a:gd name="T30" fmla="*/ 194 w 434"/>
              <a:gd name="T31" fmla="*/ 243 h 328"/>
              <a:gd name="T32" fmla="*/ 176 w 434"/>
              <a:gd name="T33" fmla="*/ 232 h 328"/>
              <a:gd name="T34" fmla="*/ 170 w 434"/>
              <a:gd name="T35" fmla="*/ 223 h 328"/>
              <a:gd name="T36" fmla="*/ 169 w 434"/>
              <a:gd name="T37" fmla="*/ 220 h 328"/>
              <a:gd name="T38" fmla="*/ 168 w 434"/>
              <a:gd name="T39" fmla="*/ 217 h 328"/>
              <a:gd name="T40" fmla="*/ 169 w 434"/>
              <a:gd name="T41" fmla="*/ 213 h 328"/>
              <a:gd name="T42" fmla="*/ 176 w 434"/>
              <a:gd name="T43" fmla="*/ 209 h 328"/>
              <a:gd name="T44" fmla="*/ 183 w 434"/>
              <a:gd name="T45" fmla="*/ 214 h 328"/>
              <a:gd name="T46" fmla="*/ 184 w 434"/>
              <a:gd name="T47" fmla="*/ 217 h 328"/>
              <a:gd name="T48" fmla="*/ 185 w 434"/>
              <a:gd name="T49" fmla="*/ 219 h 328"/>
              <a:gd name="T50" fmla="*/ 188 w 434"/>
              <a:gd name="T51" fmla="*/ 223 h 328"/>
              <a:gd name="T52" fmla="*/ 197 w 434"/>
              <a:gd name="T53" fmla="*/ 229 h 328"/>
              <a:gd name="T54" fmla="*/ 197 w 434"/>
              <a:gd name="T55" fmla="*/ 199 h 328"/>
              <a:gd name="T56" fmla="*/ 178 w 434"/>
              <a:gd name="T57" fmla="*/ 191 h 328"/>
              <a:gd name="T58" fmla="*/ 171 w 434"/>
              <a:gd name="T59" fmla="*/ 183 h 328"/>
              <a:gd name="T60" fmla="*/ 169 w 434"/>
              <a:gd name="T61" fmla="*/ 172 h 328"/>
              <a:gd name="T62" fmla="*/ 171 w 434"/>
              <a:gd name="T63" fmla="*/ 162 h 328"/>
              <a:gd name="T64" fmla="*/ 177 w 434"/>
              <a:gd name="T65" fmla="*/ 153 h 328"/>
              <a:gd name="T66" fmla="*/ 197 w 434"/>
              <a:gd name="T67" fmla="*/ 144 h 328"/>
              <a:gd name="T68" fmla="*/ 197 w 434"/>
              <a:gd name="T69" fmla="*/ 144 h 328"/>
              <a:gd name="T70" fmla="*/ 197 w 434"/>
              <a:gd name="T71" fmla="*/ 136 h 328"/>
              <a:gd name="T72" fmla="*/ 200 w 434"/>
              <a:gd name="T73" fmla="*/ 131 h 328"/>
              <a:gd name="T74" fmla="*/ 208 w 434"/>
              <a:gd name="T75" fmla="*/ 129 h 328"/>
              <a:gd name="T76" fmla="*/ 212 w 434"/>
              <a:gd name="T77" fmla="*/ 136 h 328"/>
              <a:gd name="T78" fmla="*/ 212 w 434"/>
              <a:gd name="T79" fmla="*/ 144 h 328"/>
              <a:gd name="T80" fmla="*/ 212 w 434"/>
              <a:gd name="T81" fmla="*/ 144 h 328"/>
              <a:gd name="T82" fmla="*/ 215 w 434"/>
              <a:gd name="T83" fmla="*/ 145 h 328"/>
              <a:gd name="T84" fmla="*/ 235 w 434"/>
              <a:gd name="T85" fmla="*/ 154 h 328"/>
              <a:gd name="T86" fmla="*/ 240 w 434"/>
              <a:gd name="T87" fmla="*/ 163 h 328"/>
              <a:gd name="T88" fmla="*/ 242 w 434"/>
              <a:gd name="T89" fmla="*/ 165 h 328"/>
              <a:gd name="T90" fmla="*/ 242 w 434"/>
              <a:gd name="T91" fmla="*/ 168 h 328"/>
              <a:gd name="T92" fmla="*/ 242 w 434"/>
              <a:gd name="T93" fmla="*/ 172 h 328"/>
              <a:gd name="T94" fmla="*/ 235 w 434"/>
              <a:gd name="T95" fmla="*/ 177 h 328"/>
              <a:gd name="T96" fmla="*/ 228 w 434"/>
              <a:gd name="T97" fmla="*/ 172 h 328"/>
              <a:gd name="T98" fmla="*/ 227 w 434"/>
              <a:gd name="T99" fmla="*/ 169 h 328"/>
              <a:gd name="T100" fmla="*/ 226 w 434"/>
              <a:gd name="T101" fmla="*/ 167 h 328"/>
              <a:gd name="T102" fmla="*/ 222 w 434"/>
              <a:gd name="T103" fmla="*/ 163 h 328"/>
              <a:gd name="T104" fmla="*/ 212 w 434"/>
              <a:gd name="T105" fmla="*/ 159 h 328"/>
              <a:gd name="T106" fmla="*/ 212 w 434"/>
              <a:gd name="T107" fmla="*/ 187 h 328"/>
              <a:gd name="T108" fmla="*/ 225 w 434"/>
              <a:gd name="T109" fmla="*/ 191 h 328"/>
              <a:gd name="T110" fmla="*/ 240 w 434"/>
              <a:gd name="T111" fmla="*/ 203 h 328"/>
              <a:gd name="T112" fmla="*/ 240 w 434"/>
              <a:gd name="T113" fmla="*/ 203 h 328"/>
              <a:gd name="T114" fmla="*/ 240 w 434"/>
              <a:gd name="T115" fmla="*/ 203 h 328"/>
              <a:gd name="T116" fmla="*/ 243 w 434"/>
              <a:gd name="T117" fmla="*/ 219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4" h="328">
                <a:moveTo>
                  <a:pt x="222" y="75"/>
                </a:moveTo>
                <a:cubicBezTo>
                  <a:pt x="245" y="55"/>
                  <a:pt x="260" y="12"/>
                  <a:pt x="251" y="10"/>
                </a:cubicBezTo>
                <a:cubicBezTo>
                  <a:pt x="238" y="8"/>
                  <a:pt x="211" y="19"/>
                  <a:pt x="198" y="21"/>
                </a:cubicBezTo>
                <a:cubicBezTo>
                  <a:pt x="179" y="23"/>
                  <a:pt x="159" y="0"/>
                  <a:pt x="147" y="13"/>
                </a:cubicBezTo>
                <a:cubicBezTo>
                  <a:pt x="138" y="23"/>
                  <a:pt x="154" y="60"/>
                  <a:pt x="179" y="76"/>
                </a:cubicBezTo>
                <a:cubicBezTo>
                  <a:pt x="105" y="113"/>
                  <a:pt x="0" y="296"/>
                  <a:pt x="182" y="309"/>
                </a:cubicBezTo>
                <a:cubicBezTo>
                  <a:pt x="434" y="328"/>
                  <a:pt x="308" y="110"/>
                  <a:pt x="222" y="75"/>
                </a:cubicBezTo>
                <a:close/>
                <a:moveTo>
                  <a:pt x="243" y="219"/>
                </a:moveTo>
                <a:cubicBezTo>
                  <a:pt x="243" y="226"/>
                  <a:pt x="239" y="233"/>
                  <a:pt x="233" y="237"/>
                </a:cubicBezTo>
                <a:cubicBezTo>
                  <a:pt x="227" y="242"/>
                  <a:pt x="220" y="244"/>
                  <a:pt x="212" y="245"/>
                </a:cubicBezTo>
                <a:cubicBezTo>
                  <a:pt x="212" y="252"/>
                  <a:pt x="212" y="252"/>
                  <a:pt x="212" y="252"/>
                </a:cubicBezTo>
                <a:cubicBezTo>
                  <a:pt x="212" y="255"/>
                  <a:pt x="211" y="257"/>
                  <a:pt x="210" y="258"/>
                </a:cubicBezTo>
                <a:cubicBezTo>
                  <a:pt x="208" y="260"/>
                  <a:pt x="204" y="260"/>
                  <a:pt x="202" y="259"/>
                </a:cubicBezTo>
                <a:cubicBezTo>
                  <a:pt x="199" y="258"/>
                  <a:pt x="197" y="255"/>
                  <a:pt x="197" y="252"/>
                </a:cubicBezTo>
                <a:cubicBezTo>
                  <a:pt x="197" y="244"/>
                  <a:pt x="197" y="244"/>
                  <a:pt x="197" y="244"/>
                </a:cubicBezTo>
                <a:cubicBezTo>
                  <a:pt x="196" y="244"/>
                  <a:pt x="195" y="243"/>
                  <a:pt x="194" y="243"/>
                </a:cubicBezTo>
                <a:cubicBezTo>
                  <a:pt x="187" y="241"/>
                  <a:pt x="180" y="237"/>
                  <a:pt x="176" y="232"/>
                </a:cubicBezTo>
                <a:cubicBezTo>
                  <a:pt x="173" y="229"/>
                  <a:pt x="171" y="226"/>
                  <a:pt x="170" y="223"/>
                </a:cubicBezTo>
                <a:cubicBezTo>
                  <a:pt x="170" y="222"/>
                  <a:pt x="169" y="221"/>
                  <a:pt x="169" y="220"/>
                </a:cubicBezTo>
                <a:cubicBezTo>
                  <a:pt x="169" y="219"/>
                  <a:pt x="169" y="218"/>
                  <a:pt x="168" y="217"/>
                </a:cubicBezTo>
                <a:cubicBezTo>
                  <a:pt x="168" y="216"/>
                  <a:pt x="169" y="214"/>
                  <a:pt x="169" y="213"/>
                </a:cubicBezTo>
                <a:cubicBezTo>
                  <a:pt x="171" y="211"/>
                  <a:pt x="174" y="209"/>
                  <a:pt x="176" y="209"/>
                </a:cubicBezTo>
                <a:cubicBezTo>
                  <a:pt x="179" y="210"/>
                  <a:pt x="182" y="212"/>
                  <a:pt x="183" y="214"/>
                </a:cubicBezTo>
                <a:cubicBezTo>
                  <a:pt x="183" y="215"/>
                  <a:pt x="183" y="216"/>
                  <a:pt x="184" y="217"/>
                </a:cubicBezTo>
                <a:cubicBezTo>
                  <a:pt x="184" y="218"/>
                  <a:pt x="184" y="219"/>
                  <a:pt x="185" y="219"/>
                </a:cubicBezTo>
                <a:cubicBezTo>
                  <a:pt x="186" y="221"/>
                  <a:pt x="187" y="222"/>
                  <a:pt x="188" y="223"/>
                </a:cubicBezTo>
                <a:cubicBezTo>
                  <a:pt x="191" y="226"/>
                  <a:pt x="194" y="228"/>
                  <a:pt x="197" y="229"/>
                </a:cubicBezTo>
                <a:cubicBezTo>
                  <a:pt x="197" y="199"/>
                  <a:pt x="197" y="199"/>
                  <a:pt x="197" y="199"/>
                </a:cubicBezTo>
                <a:cubicBezTo>
                  <a:pt x="191" y="198"/>
                  <a:pt x="184" y="195"/>
                  <a:pt x="178" y="191"/>
                </a:cubicBezTo>
                <a:cubicBezTo>
                  <a:pt x="175" y="189"/>
                  <a:pt x="173" y="186"/>
                  <a:pt x="171" y="183"/>
                </a:cubicBezTo>
                <a:cubicBezTo>
                  <a:pt x="170" y="180"/>
                  <a:pt x="169" y="176"/>
                  <a:pt x="169" y="172"/>
                </a:cubicBezTo>
                <a:cubicBezTo>
                  <a:pt x="169" y="169"/>
                  <a:pt x="170" y="165"/>
                  <a:pt x="171" y="162"/>
                </a:cubicBezTo>
                <a:cubicBezTo>
                  <a:pt x="173" y="158"/>
                  <a:pt x="175" y="156"/>
                  <a:pt x="177" y="153"/>
                </a:cubicBezTo>
                <a:cubicBezTo>
                  <a:pt x="183" y="148"/>
                  <a:pt x="190" y="145"/>
                  <a:pt x="197" y="144"/>
                </a:cubicBezTo>
                <a:cubicBezTo>
                  <a:pt x="197" y="144"/>
                  <a:pt x="197" y="144"/>
                  <a:pt x="197" y="144"/>
                </a:cubicBezTo>
                <a:cubicBezTo>
                  <a:pt x="197" y="136"/>
                  <a:pt x="197" y="136"/>
                  <a:pt x="197" y="136"/>
                </a:cubicBezTo>
                <a:cubicBezTo>
                  <a:pt x="197" y="134"/>
                  <a:pt x="198" y="132"/>
                  <a:pt x="200" y="131"/>
                </a:cubicBezTo>
                <a:cubicBezTo>
                  <a:pt x="202" y="129"/>
                  <a:pt x="205" y="128"/>
                  <a:pt x="208" y="129"/>
                </a:cubicBezTo>
                <a:cubicBezTo>
                  <a:pt x="211" y="131"/>
                  <a:pt x="212" y="133"/>
                  <a:pt x="212" y="136"/>
                </a:cubicBezTo>
                <a:cubicBezTo>
                  <a:pt x="212" y="144"/>
                  <a:pt x="212" y="144"/>
                  <a:pt x="212" y="144"/>
                </a:cubicBezTo>
                <a:cubicBezTo>
                  <a:pt x="212" y="144"/>
                  <a:pt x="212" y="144"/>
                  <a:pt x="212" y="144"/>
                </a:cubicBezTo>
                <a:cubicBezTo>
                  <a:pt x="213" y="145"/>
                  <a:pt x="214" y="145"/>
                  <a:pt x="215" y="145"/>
                </a:cubicBezTo>
                <a:cubicBezTo>
                  <a:pt x="222" y="146"/>
                  <a:pt x="229" y="149"/>
                  <a:pt x="235" y="154"/>
                </a:cubicBezTo>
                <a:cubicBezTo>
                  <a:pt x="237" y="157"/>
                  <a:pt x="239" y="160"/>
                  <a:pt x="240" y="163"/>
                </a:cubicBezTo>
                <a:cubicBezTo>
                  <a:pt x="241" y="164"/>
                  <a:pt x="241" y="165"/>
                  <a:pt x="242" y="165"/>
                </a:cubicBezTo>
                <a:cubicBezTo>
                  <a:pt x="242" y="166"/>
                  <a:pt x="242" y="167"/>
                  <a:pt x="242" y="168"/>
                </a:cubicBezTo>
                <a:cubicBezTo>
                  <a:pt x="242" y="170"/>
                  <a:pt x="242" y="171"/>
                  <a:pt x="242" y="172"/>
                </a:cubicBezTo>
                <a:cubicBezTo>
                  <a:pt x="240" y="175"/>
                  <a:pt x="238" y="177"/>
                  <a:pt x="235" y="177"/>
                </a:cubicBezTo>
                <a:cubicBezTo>
                  <a:pt x="232" y="176"/>
                  <a:pt x="229" y="175"/>
                  <a:pt x="228" y="172"/>
                </a:cubicBezTo>
                <a:cubicBezTo>
                  <a:pt x="228" y="171"/>
                  <a:pt x="228" y="170"/>
                  <a:pt x="227" y="169"/>
                </a:cubicBezTo>
                <a:cubicBezTo>
                  <a:pt x="227" y="169"/>
                  <a:pt x="226" y="168"/>
                  <a:pt x="226" y="167"/>
                </a:cubicBezTo>
                <a:cubicBezTo>
                  <a:pt x="225" y="166"/>
                  <a:pt x="224" y="164"/>
                  <a:pt x="222" y="163"/>
                </a:cubicBezTo>
                <a:cubicBezTo>
                  <a:pt x="219" y="161"/>
                  <a:pt x="216" y="160"/>
                  <a:pt x="212" y="159"/>
                </a:cubicBezTo>
                <a:cubicBezTo>
                  <a:pt x="212" y="187"/>
                  <a:pt x="212" y="187"/>
                  <a:pt x="212" y="187"/>
                </a:cubicBezTo>
                <a:cubicBezTo>
                  <a:pt x="217" y="188"/>
                  <a:pt x="221" y="190"/>
                  <a:pt x="225" y="191"/>
                </a:cubicBezTo>
                <a:cubicBezTo>
                  <a:pt x="231" y="194"/>
                  <a:pt x="237" y="197"/>
                  <a:pt x="240" y="203"/>
                </a:cubicBezTo>
                <a:cubicBezTo>
                  <a:pt x="240" y="202"/>
                  <a:pt x="239" y="201"/>
                  <a:pt x="240" y="203"/>
                </a:cubicBezTo>
                <a:cubicBezTo>
                  <a:pt x="241" y="205"/>
                  <a:pt x="241" y="204"/>
                  <a:pt x="240" y="203"/>
                </a:cubicBezTo>
                <a:cubicBezTo>
                  <a:pt x="243" y="208"/>
                  <a:pt x="244" y="214"/>
                  <a:pt x="243" y="219"/>
                </a:cubicBezTo>
                <a:close/>
              </a:path>
            </a:pathLst>
          </a:custGeom>
          <a:solidFill>
            <a:schemeClr val="bg1"/>
          </a:solidFill>
          <a:ln>
            <a:noFill/>
          </a:ln>
          <a:extLst/>
        </p:spPr>
        <p:txBody>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zh-CN" altLang="en-US" dirty="0">
              <a:solidFill>
                <a:prstClr val="black"/>
              </a:solidFill>
            </a:endParaRPr>
          </a:p>
        </p:txBody>
      </p:sp>
    </p:spTree>
    <p:extLst>
      <p:ext uri="{BB962C8B-B14F-4D97-AF65-F5344CB8AC3E}">
        <p14:creationId xmlns:p14="http://schemas.microsoft.com/office/powerpoint/2010/main" val="23932486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4" name="Freeform 101"/>
          <p:cNvSpPr/>
          <p:nvPr/>
        </p:nvSpPr>
        <p:spPr bwMode="auto">
          <a:xfrm>
            <a:off x="4730751" y="3233703"/>
            <a:ext cx="1214438" cy="1739900"/>
          </a:xfrm>
          <a:custGeom>
            <a:avLst/>
            <a:gdLst>
              <a:gd name="T0" fmla="*/ 765 w 765"/>
              <a:gd name="T1" fmla="*/ 1096 h 1096"/>
              <a:gd name="T2" fmla="*/ 231 w 765"/>
              <a:gd name="T3" fmla="*/ 563 h 1096"/>
              <a:gd name="T4" fmla="*/ 231 w 765"/>
              <a:gd name="T5" fmla="*/ 231 h 1096"/>
              <a:gd name="T6" fmla="*/ 0 w 765"/>
              <a:gd name="T7" fmla="*/ 0 h 1096"/>
            </a:gdLst>
            <a:ahLst/>
            <a:cxnLst>
              <a:cxn ang="0">
                <a:pos x="T0" y="T1"/>
              </a:cxn>
              <a:cxn ang="0">
                <a:pos x="T2" y="T3"/>
              </a:cxn>
              <a:cxn ang="0">
                <a:pos x="T4" y="T5"/>
              </a:cxn>
              <a:cxn ang="0">
                <a:pos x="T6" y="T7"/>
              </a:cxn>
            </a:cxnLst>
            <a:rect l="0" t="0" r="r" b="b"/>
            <a:pathLst>
              <a:path w="765" h="1096">
                <a:moveTo>
                  <a:pt x="765" y="1096"/>
                </a:moveTo>
                <a:lnTo>
                  <a:pt x="231" y="563"/>
                </a:lnTo>
                <a:lnTo>
                  <a:pt x="231" y="231"/>
                </a:lnTo>
                <a:lnTo>
                  <a:pt x="0" y="0"/>
                </a:lnTo>
              </a:path>
            </a:pathLst>
          </a:custGeom>
          <a:noFill/>
          <a:ln w="68263" cap="rnd">
            <a:solidFill>
              <a:schemeClr val="accent2">
                <a:lumMod val="60000"/>
                <a:lumOff val="40000"/>
              </a:schemeClr>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5" name="Freeform 102"/>
          <p:cNvSpPr/>
          <p:nvPr/>
        </p:nvSpPr>
        <p:spPr bwMode="auto">
          <a:xfrm>
            <a:off x="6249988" y="2176428"/>
            <a:ext cx="922338" cy="1958975"/>
          </a:xfrm>
          <a:custGeom>
            <a:avLst/>
            <a:gdLst>
              <a:gd name="T0" fmla="*/ 0 w 581"/>
              <a:gd name="T1" fmla="*/ 1234 h 1234"/>
              <a:gd name="T2" fmla="*/ 178 w 581"/>
              <a:gd name="T3" fmla="*/ 1057 h 1234"/>
              <a:gd name="T4" fmla="*/ 178 w 581"/>
              <a:gd name="T5" fmla="*/ 656 h 1234"/>
              <a:gd name="T6" fmla="*/ 581 w 581"/>
              <a:gd name="T7" fmla="*/ 253 h 1234"/>
              <a:gd name="T8" fmla="*/ 581 w 581"/>
              <a:gd name="T9" fmla="*/ 0 h 1234"/>
            </a:gdLst>
            <a:ahLst/>
            <a:cxnLst>
              <a:cxn ang="0">
                <a:pos x="T0" y="T1"/>
              </a:cxn>
              <a:cxn ang="0">
                <a:pos x="T2" y="T3"/>
              </a:cxn>
              <a:cxn ang="0">
                <a:pos x="T4" y="T5"/>
              </a:cxn>
              <a:cxn ang="0">
                <a:pos x="T6" y="T7"/>
              </a:cxn>
              <a:cxn ang="0">
                <a:pos x="T8" y="T9"/>
              </a:cxn>
            </a:cxnLst>
            <a:rect l="0" t="0" r="r" b="b"/>
            <a:pathLst>
              <a:path w="581" h="1234">
                <a:moveTo>
                  <a:pt x="0" y="1234"/>
                </a:moveTo>
                <a:lnTo>
                  <a:pt x="178" y="1057"/>
                </a:lnTo>
                <a:lnTo>
                  <a:pt x="178" y="656"/>
                </a:lnTo>
                <a:lnTo>
                  <a:pt x="581" y="253"/>
                </a:lnTo>
                <a:lnTo>
                  <a:pt x="581" y="0"/>
                </a:lnTo>
              </a:path>
            </a:pathLst>
          </a:custGeom>
          <a:noFill/>
          <a:ln w="68263" cap="rnd">
            <a:solidFill>
              <a:schemeClr val="accent2">
                <a:lumMod val="60000"/>
                <a:lumOff val="40000"/>
              </a:schemeClr>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6" name="Freeform 103"/>
          <p:cNvSpPr/>
          <p:nvPr/>
        </p:nvSpPr>
        <p:spPr bwMode="auto">
          <a:xfrm>
            <a:off x="6532563" y="3346416"/>
            <a:ext cx="965200" cy="366713"/>
          </a:xfrm>
          <a:custGeom>
            <a:avLst/>
            <a:gdLst>
              <a:gd name="T0" fmla="*/ 0 w 403"/>
              <a:gd name="T1" fmla="*/ 231 h 231"/>
              <a:gd name="T2" fmla="*/ 231 w 403"/>
              <a:gd name="T3" fmla="*/ 0 h 231"/>
              <a:gd name="T4" fmla="*/ 403 w 403"/>
              <a:gd name="T5" fmla="*/ 0 h 231"/>
              <a:gd name="connsiteX0" fmla="*/ 0 w 14145"/>
              <a:gd name="connsiteY0" fmla="*/ 10000 h 10000"/>
              <a:gd name="connsiteX1" fmla="*/ 5732 w 14145"/>
              <a:gd name="connsiteY1" fmla="*/ 0 h 10000"/>
              <a:gd name="connsiteX2" fmla="*/ 14145 w 14145"/>
              <a:gd name="connsiteY2" fmla="*/ 249 h 10000"/>
              <a:gd name="connsiteX0-1" fmla="*/ 0 w 15095"/>
              <a:gd name="connsiteY0-2" fmla="*/ 10013 h 10013"/>
              <a:gd name="connsiteX1-3" fmla="*/ 5732 w 15095"/>
              <a:gd name="connsiteY1-4" fmla="*/ 13 h 10013"/>
              <a:gd name="connsiteX2-5" fmla="*/ 15095 w 15095"/>
              <a:gd name="connsiteY2-6" fmla="*/ 0 h 10013"/>
            </a:gdLst>
            <a:ahLst/>
            <a:cxnLst>
              <a:cxn ang="0">
                <a:pos x="connsiteX0-1" y="connsiteY0-2"/>
              </a:cxn>
              <a:cxn ang="0">
                <a:pos x="connsiteX1-3" y="connsiteY1-4"/>
              </a:cxn>
              <a:cxn ang="0">
                <a:pos x="connsiteX2-5" y="connsiteY2-6"/>
              </a:cxn>
            </a:cxnLst>
            <a:rect l="l" t="t" r="r" b="b"/>
            <a:pathLst>
              <a:path w="15095" h="10013">
                <a:moveTo>
                  <a:pt x="0" y="10013"/>
                </a:moveTo>
                <a:lnTo>
                  <a:pt x="5732" y="13"/>
                </a:lnTo>
                <a:lnTo>
                  <a:pt x="15095" y="0"/>
                </a:lnTo>
              </a:path>
            </a:pathLst>
          </a:custGeom>
          <a:noFill/>
          <a:ln w="68263" cap="rnd">
            <a:solidFill>
              <a:schemeClr val="accent2">
                <a:lumMod val="60000"/>
                <a:lumOff val="40000"/>
              </a:schemeClr>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7" name="Line 104"/>
          <p:cNvSpPr>
            <a:spLocks noChangeShapeType="1"/>
          </p:cNvSpPr>
          <p:nvPr/>
        </p:nvSpPr>
        <p:spPr bwMode="auto">
          <a:xfrm flipH="1">
            <a:off x="5446713" y="3101941"/>
            <a:ext cx="498475" cy="498475"/>
          </a:xfrm>
          <a:prstGeom prst="line">
            <a:avLst/>
          </a:prstGeom>
          <a:noFill/>
          <a:ln w="68263" cap="rnd">
            <a:solidFill>
              <a:schemeClr val="accent2">
                <a:lumMod val="60000"/>
                <a:lumOff val="40000"/>
              </a:schemeClr>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8" name="Freeform 105"/>
          <p:cNvSpPr/>
          <p:nvPr/>
        </p:nvSpPr>
        <p:spPr bwMode="auto">
          <a:xfrm>
            <a:off x="5010151" y="2682841"/>
            <a:ext cx="820738" cy="1736725"/>
          </a:xfrm>
          <a:custGeom>
            <a:avLst/>
            <a:gdLst>
              <a:gd name="T0" fmla="*/ 0 w 517"/>
              <a:gd name="T1" fmla="*/ 0 h 1094"/>
              <a:gd name="T2" fmla="*/ 275 w 517"/>
              <a:gd name="T3" fmla="*/ 275 h 1094"/>
              <a:gd name="T4" fmla="*/ 275 w 517"/>
              <a:gd name="T5" fmla="*/ 853 h 1094"/>
              <a:gd name="T6" fmla="*/ 517 w 517"/>
              <a:gd name="T7" fmla="*/ 1094 h 1094"/>
            </a:gdLst>
            <a:ahLst/>
            <a:cxnLst>
              <a:cxn ang="0">
                <a:pos x="T0" y="T1"/>
              </a:cxn>
              <a:cxn ang="0">
                <a:pos x="T2" y="T3"/>
              </a:cxn>
              <a:cxn ang="0">
                <a:pos x="T4" y="T5"/>
              </a:cxn>
              <a:cxn ang="0">
                <a:pos x="T6" y="T7"/>
              </a:cxn>
            </a:cxnLst>
            <a:rect l="0" t="0" r="r" b="b"/>
            <a:pathLst>
              <a:path w="517" h="1094">
                <a:moveTo>
                  <a:pt x="0" y="0"/>
                </a:moveTo>
                <a:lnTo>
                  <a:pt x="275" y="275"/>
                </a:lnTo>
                <a:lnTo>
                  <a:pt x="275" y="853"/>
                </a:lnTo>
                <a:lnTo>
                  <a:pt x="517" y="1094"/>
                </a:lnTo>
              </a:path>
            </a:pathLst>
          </a:custGeom>
          <a:noFill/>
          <a:ln w="68263" cap="rnd">
            <a:solidFill>
              <a:schemeClr val="accent2">
                <a:lumMod val="60000"/>
                <a:lumOff val="40000"/>
              </a:schemeClr>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9" name="Line 106"/>
          <p:cNvSpPr>
            <a:spLocks noChangeShapeType="1"/>
          </p:cNvSpPr>
          <p:nvPr/>
        </p:nvSpPr>
        <p:spPr bwMode="auto">
          <a:xfrm flipH="1" flipV="1">
            <a:off x="6427788" y="2381216"/>
            <a:ext cx="471488" cy="469900"/>
          </a:xfrm>
          <a:prstGeom prst="line">
            <a:avLst/>
          </a:prstGeom>
          <a:noFill/>
          <a:ln w="68263" cap="rnd">
            <a:solidFill>
              <a:schemeClr val="accent2">
                <a:lumMod val="60000"/>
                <a:lumOff val="40000"/>
              </a:schemeClr>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0" name="Freeform 107"/>
          <p:cNvSpPr/>
          <p:nvPr/>
        </p:nvSpPr>
        <p:spPr bwMode="auto">
          <a:xfrm>
            <a:off x="6249988" y="4036978"/>
            <a:ext cx="530225" cy="896938"/>
          </a:xfrm>
          <a:custGeom>
            <a:avLst/>
            <a:gdLst>
              <a:gd name="T0" fmla="*/ 0 w 334"/>
              <a:gd name="T1" fmla="*/ 565 h 565"/>
              <a:gd name="T2" fmla="*/ 334 w 334"/>
              <a:gd name="T3" fmla="*/ 232 h 565"/>
              <a:gd name="T4" fmla="*/ 334 w 334"/>
              <a:gd name="T5" fmla="*/ 0 h 565"/>
            </a:gdLst>
            <a:ahLst/>
            <a:cxnLst>
              <a:cxn ang="0">
                <a:pos x="T0" y="T1"/>
              </a:cxn>
              <a:cxn ang="0">
                <a:pos x="T2" y="T3"/>
              </a:cxn>
              <a:cxn ang="0">
                <a:pos x="T4" y="T5"/>
              </a:cxn>
            </a:cxnLst>
            <a:rect l="0" t="0" r="r" b="b"/>
            <a:pathLst>
              <a:path w="334" h="565">
                <a:moveTo>
                  <a:pt x="0" y="565"/>
                </a:moveTo>
                <a:lnTo>
                  <a:pt x="334" y="232"/>
                </a:lnTo>
                <a:lnTo>
                  <a:pt x="334" y="0"/>
                </a:lnTo>
              </a:path>
            </a:pathLst>
          </a:custGeom>
          <a:noFill/>
          <a:ln w="68263" cap="rnd">
            <a:solidFill>
              <a:schemeClr val="accent2">
                <a:lumMod val="60000"/>
                <a:lumOff val="40000"/>
              </a:schemeClr>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1" name="Line 108"/>
          <p:cNvSpPr>
            <a:spLocks noChangeShapeType="1"/>
          </p:cNvSpPr>
          <p:nvPr/>
        </p:nvSpPr>
        <p:spPr bwMode="auto">
          <a:xfrm flipH="1">
            <a:off x="4843463" y="4127466"/>
            <a:ext cx="254000" cy="0"/>
          </a:xfrm>
          <a:prstGeom prst="line">
            <a:avLst/>
          </a:prstGeom>
          <a:noFill/>
          <a:ln w="68263" cap="rnd">
            <a:solidFill>
              <a:schemeClr val="accent2">
                <a:lumMod val="60000"/>
                <a:lumOff val="40000"/>
              </a:schemeClr>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2" name="Line 109"/>
          <p:cNvSpPr>
            <a:spLocks noChangeShapeType="1"/>
          </p:cNvSpPr>
          <p:nvPr/>
        </p:nvSpPr>
        <p:spPr bwMode="auto">
          <a:xfrm>
            <a:off x="6780213" y="4405278"/>
            <a:ext cx="392113" cy="0"/>
          </a:xfrm>
          <a:prstGeom prst="line">
            <a:avLst/>
          </a:prstGeom>
          <a:noFill/>
          <a:ln w="68263" cap="rnd">
            <a:solidFill>
              <a:schemeClr val="accent2">
                <a:lumMod val="60000"/>
                <a:lumOff val="40000"/>
              </a:schemeClr>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3" name="Line 110"/>
          <p:cNvSpPr>
            <a:spLocks noChangeShapeType="1"/>
          </p:cNvSpPr>
          <p:nvPr/>
        </p:nvSpPr>
        <p:spPr bwMode="auto">
          <a:xfrm flipV="1">
            <a:off x="5232401" y="2485991"/>
            <a:ext cx="420688" cy="419100"/>
          </a:xfrm>
          <a:prstGeom prst="line">
            <a:avLst/>
          </a:prstGeom>
          <a:noFill/>
          <a:ln w="68263" cap="rnd">
            <a:solidFill>
              <a:schemeClr val="accent2">
                <a:lumMod val="60000"/>
                <a:lumOff val="40000"/>
              </a:schemeClr>
            </a:solidFill>
            <a:prstDash val="solid"/>
            <a:rou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4" name="Freeform 111"/>
          <p:cNvSpPr/>
          <p:nvPr/>
        </p:nvSpPr>
        <p:spPr bwMode="auto">
          <a:xfrm>
            <a:off x="5576888" y="5889591"/>
            <a:ext cx="254000" cy="236538"/>
          </a:xfrm>
          <a:custGeom>
            <a:avLst/>
            <a:gdLst>
              <a:gd name="T0" fmla="*/ 66 w 90"/>
              <a:gd name="T1" fmla="*/ 6 h 84"/>
              <a:gd name="T2" fmla="*/ 0 w 90"/>
              <a:gd name="T3" fmla="*/ 84 h 84"/>
              <a:gd name="T4" fmla="*/ 90 w 90"/>
              <a:gd name="T5" fmla="*/ 84 h 84"/>
              <a:gd name="T6" fmla="*/ 66 w 90"/>
              <a:gd name="T7" fmla="*/ 0 h 84"/>
            </a:gdLst>
            <a:ahLst/>
            <a:cxnLst>
              <a:cxn ang="0">
                <a:pos x="T0" y="T1"/>
              </a:cxn>
              <a:cxn ang="0">
                <a:pos x="T2" y="T3"/>
              </a:cxn>
              <a:cxn ang="0">
                <a:pos x="T4" y="T5"/>
              </a:cxn>
              <a:cxn ang="0">
                <a:pos x="T6" y="T7"/>
              </a:cxn>
            </a:cxnLst>
            <a:rect l="0" t="0" r="r" b="b"/>
            <a:pathLst>
              <a:path w="90" h="84">
                <a:moveTo>
                  <a:pt x="66" y="6"/>
                </a:moveTo>
                <a:cubicBezTo>
                  <a:pt x="66" y="48"/>
                  <a:pt x="18" y="84"/>
                  <a:pt x="0" y="84"/>
                </a:cubicBezTo>
                <a:cubicBezTo>
                  <a:pt x="90" y="84"/>
                  <a:pt x="90" y="84"/>
                  <a:pt x="90" y="84"/>
                </a:cubicBezTo>
                <a:cubicBezTo>
                  <a:pt x="66" y="0"/>
                  <a:pt x="66" y="0"/>
                  <a:pt x="66" y="0"/>
                </a:cubicBezTo>
              </a:path>
            </a:pathLst>
          </a:custGeom>
          <a:solidFill>
            <a:schemeClr val="bg2">
              <a:lumMod val="50000"/>
            </a:schemeClr>
          </a:solidFill>
          <a:ln>
            <a:noFill/>
          </a:ln>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5" name="Freeform 112"/>
          <p:cNvSpPr/>
          <p:nvPr/>
        </p:nvSpPr>
        <p:spPr bwMode="auto">
          <a:xfrm>
            <a:off x="6264276" y="5891178"/>
            <a:ext cx="254000" cy="236538"/>
          </a:xfrm>
          <a:custGeom>
            <a:avLst/>
            <a:gdLst>
              <a:gd name="T0" fmla="*/ 24 w 90"/>
              <a:gd name="T1" fmla="*/ 5 h 84"/>
              <a:gd name="T2" fmla="*/ 90 w 90"/>
              <a:gd name="T3" fmla="*/ 84 h 84"/>
              <a:gd name="T4" fmla="*/ 0 w 90"/>
              <a:gd name="T5" fmla="*/ 84 h 84"/>
              <a:gd name="T6" fmla="*/ 24 w 90"/>
              <a:gd name="T7" fmla="*/ 0 h 84"/>
            </a:gdLst>
            <a:ahLst/>
            <a:cxnLst>
              <a:cxn ang="0">
                <a:pos x="T0" y="T1"/>
              </a:cxn>
              <a:cxn ang="0">
                <a:pos x="T2" y="T3"/>
              </a:cxn>
              <a:cxn ang="0">
                <a:pos x="T4" y="T5"/>
              </a:cxn>
              <a:cxn ang="0">
                <a:pos x="T6" y="T7"/>
              </a:cxn>
            </a:cxnLst>
            <a:rect l="0" t="0" r="r" b="b"/>
            <a:pathLst>
              <a:path w="90" h="84">
                <a:moveTo>
                  <a:pt x="24" y="5"/>
                </a:moveTo>
                <a:cubicBezTo>
                  <a:pt x="24" y="48"/>
                  <a:pt x="72" y="84"/>
                  <a:pt x="90" y="84"/>
                </a:cubicBezTo>
                <a:cubicBezTo>
                  <a:pt x="0" y="84"/>
                  <a:pt x="0" y="84"/>
                  <a:pt x="0" y="84"/>
                </a:cubicBezTo>
                <a:cubicBezTo>
                  <a:pt x="24" y="0"/>
                  <a:pt x="24" y="0"/>
                  <a:pt x="24" y="0"/>
                </a:cubicBezTo>
              </a:path>
            </a:pathLst>
          </a:custGeom>
          <a:solidFill>
            <a:schemeClr val="bg2">
              <a:lumMod val="50000"/>
            </a:schemeClr>
          </a:solidFill>
          <a:ln>
            <a:noFill/>
          </a:ln>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6" name="Oval 346"/>
          <p:cNvSpPr>
            <a:spLocks noChangeAspect="1"/>
          </p:cNvSpPr>
          <p:nvPr/>
        </p:nvSpPr>
        <p:spPr>
          <a:xfrm>
            <a:off x="7496176" y="2823586"/>
            <a:ext cx="1045290" cy="104529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7" name="Oval 347"/>
          <p:cNvSpPr>
            <a:spLocks noChangeAspect="1"/>
          </p:cNvSpPr>
          <p:nvPr/>
        </p:nvSpPr>
        <p:spPr>
          <a:xfrm>
            <a:off x="6745502" y="1598753"/>
            <a:ext cx="1112058" cy="111205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8" name="Oval 349"/>
          <p:cNvSpPr>
            <a:spLocks noChangeAspect="1"/>
          </p:cNvSpPr>
          <p:nvPr/>
        </p:nvSpPr>
        <p:spPr>
          <a:xfrm>
            <a:off x="4246610" y="1702632"/>
            <a:ext cx="1222284" cy="1222282"/>
          </a:xfrm>
          <a:prstGeom prst="ellipse">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9" name="Oval 350"/>
          <p:cNvSpPr>
            <a:spLocks noChangeAspect="1"/>
          </p:cNvSpPr>
          <p:nvPr/>
        </p:nvSpPr>
        <p:spPr>
          <a:xfrm>
            <a:off x="7143752" y="4066845"/>
            <a:ext cx="649722" cy="64972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0" name="Oval 366"/>
          <p:cNvSpPr>
            <a:spLocks noChangeAspect="1"/>
          </p:cNvSpPr>
          <p:nvPr/>
        </p:nvSpPr>
        <p:spPr>
          <a:xfrm>
            <a:off x="5584907" y="1949458"/>
            <a:ext cx="666668" cy="666666"/>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1" name="Oval 367"/>
          <p:cNvSpPr>
            <a:spLocks noChangeAspect="1"/>
          </p:cNvSpPr>
          <p:nvPr/>
        </p:nvSpPr>
        <p:spPr>
          <a:xfrm>
            <a:off x="4102567" y="3648930"/>
            <a:ext cx="918642" cy="91864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2" name="Oval 368"/>
          <p:cNvSpPr>
            <a:spLocks noChangeAspect="1"/>
          </p:cNvSpPr>
          <p:nvPr/>
        </p:nvSpPr>
        <p:spPr>
          <a:xfrm>
            <a:off x="5157010" y="3226971"/>
            <a:ext cx="601920" cy="601918"/>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3" name="Oval 369"/>
          <p:cNvSpPr>
            <a:spLocks noChangeAspect="1"/>
          </p:cNvSpPr>
          <p:nvPr/>
        </p:nvSpPr>
        <p:spPr>
          <a:xfrm>
            <a:off x="6555202" y="3812014"/>
            <a:ext cx="449930" cy="449928"/>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4" name="Oval 370"/>
          <p:cNvSpPr>
            <a:spLocks noChangeAspect="1"/>
          </p:cNvSpPr>
          <p:nvPr/>
        </p:nvSpPr>
        <p:spPr>
          <a:xfrm>
            <a:off x="3782286" y="3470839"/>
            <a:ext cx="321233" cy="321232"/>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5" name="Oval 371"/>
          <p:cNvSpPr>
            <a:spLocks noChangeAspect="1"/>
          </p:cNvSpPr>
          <p:nvPr/>
        </p:nvSpPr>
        <p:spPr>
          <a:xfrm>
            <a:off x="7915275" y="2269747"/>
            <a:ext cx="377107" cy="377105"/>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6" name="Oval 372"/>
          <p:cNvSpPr>
            <a:spLocks noChangeAspect="1"/>
          </p:cNvSpPr>
          <p:nvPr/>
        </p:nvSpPr>
        <p:spPr>
          <a:xfrm>
            <a:off x="5371031" y="1607754"/>
            <a:ext cx="269527" cy="269526"/>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7" name="Oval 373"/>
          <p:cNvSpPr>
            <a:spLocks noChangeAspect="1"/>
          </p:cNvSpPr>
          <p:nvPr/>
        </p:nvSpPr>
        <p:spPr>
          <a:xfrm>
            <a:off x="5156058" y="4564395"/>
            <a:ext cx="269527" cy="269526"/>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8" name="Oval 374"/>
          <p:cNvSpPr>
            <a:spLocks noChangeAspect="1"/>
          </p:cNvSpPr>
          <p:nvPr/>
        </p:nvSpPr>
        <p:spPr>
          <a:xfrm>
            <a:off x="7866205" y="4135402"/>
            <a:ext cx="179734" cy="179733"/>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9" name="Oval 348"/>
          <p:cNvSpPr>
            <a:spLocks noChangeAspect="1"/>
          </p:cNvSpPr>
          <p:nvPr/>
        </p:nvSpPr>
        <p:spPr>
          <a:xfrm>
            <a:off x="4376659" y="2837309"/>
            <a:ext cx="633532" cy="633530"/>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20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0" name="Oval 36"/>
          <p:cNvSpPr>
            <a:spLocks noChangeAspect="1"/>
          </p:cNvSpPr>
          <p:nvPr/>
        </p:nvSpPr>
        <p:spPr>
          <a:xfrm>
            <a:off x="7251597" y="3649156"/>
            <a:ext cx="179734" cy="179733"/>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1" name="Oval 38"/>
          <p:cNvSpPr>
            <a:spLocks noChangeAspect="1"/>
          </p:cNvSpPr>
          <p:nvPr/>
        </p:nvSpPr>
        <p:spPr>
          <a:xfrm>
            <a:off x="3537483" y="2267374"/>
            <a:ext cx="1045290" cy="104529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2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2" name="Oval 39"/>
          <p:cNvSpPr>
            <a:spLocks noChangeAspect="1"/>
          </p:cNvSpPr>
          <p:nvPr/>
        </p:nvSpPr>
        <p:spPr>
          <a:xfrm>
            <a:off x="6209756" y="1544322"/>
            <a:ext cx="500703" cy="500700"/>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3" name="任意多边形 32"/>
          <p:cNvSpPr/>
          <p:nvPr/>
        </p:nvSpPr>
        <p:spPr>
          <a:xfrm>
            <a:off x="7837407" y="3170012"/>
            <a:ext cx="377805" cy="323834"/>
          </a:xfrm>
          <a:custGeom>
            <a:avLst/>
            <a:gdLst/>
            <a:ahLst/>
            <a:cxnLst/>
            <a:rect l="l" t="t" r="r" b="b"/>
            <a:pathLst>
              <a:path w="228600" h="195943">
                <a:moveTo>
                  <a:pt x="97972" y="114300"/>
                </a:moveTo>
                <a:lnTo>
                  <a:pt x="130629" y="114300"/>
                </a:lnTo>
                <a:lnTo>
                  <a:pt x="130629" y="130628"/>
                </a:lnTo>
                <a:lnTo>
                  <a:pt x="97972" y="130628"/>
                </a:lnTo>
                <a:close/>
                <a:moveTo>
                  <a:pt x="0" y="114300"/>
                </a:moveTo>
                <a:lnTo>
                  <a:pt x="85725" y="114300"/>
                </a:lnTo>
                <a:lnTo>
                  <a:pt x="85725" y="134711"/>
                </a:lnTo>
                <a:cubicBezTo>
                  <a:pt x="85725" y="136922"/>
                  <a:pt x="86533" y="138835"/>
                  <a:pt x="88149" y="140451"/>
                </a:cubicBezTo>
                <a:cubicBezTo>
                  <a:pt x="89765" y="142067"/>
                  <a:pt x="91678" y="142875"/>
                  <a:pt x="93889" y="142875"/>
                </a:cubicBezTo>
                <a:lnTo>
                  <a:pt x="134711" y="142875"/>
                </a:lnTo>
                <a:cubicBezTo>
                  <a:pt x="136922" y="142875"/>
                  <a:pt x="138836" y="142067"/>
                  <a:pt x="140451" y="140451"/>
                </a:cubicBezTo>
                <a:cubicBezTo>
                  <a:pt x="142067" y="138835"/>
                  <a:pt x="142875" y="136922"/>
                  <a:pt x="142875" y="134711"/>
                </a:cubicBezTo>
                <a:lnTo>
                  <a:pt x="142875" y="114300"/>
                </a:lnTo>
                <a:lnTo>
                  <a:pt x="228600" y="114300"/>
                </a:lnTo>
                <a:lnTo>
                  <a:pt x="228600" y="175532"/>
                </a:lnTo>
                <a:cubicBezTo>
                  <a:pt x="228600" y="181145"/>
                  <a:pt x="226602" y="185950"/>
                  <a:pt x="222605" y="189947"/>
                </a:cubicBezTo>
                <a:cubicBezTo>
                  <a:pt x="218607" y="193944"/>
                  <a:pt x="213802" y="195943"/>
                  <a:pt x="208189" y="195943"/>
                </a:cubicBezTo>
                <a:lnTo>
                  <a:pt x="20411" y="195943"/>
                </a:lnTo>
                <a:cubicBezTo>
                  <a:pt x="14798" y="195943"/>
                  <a:pt x="9993" y="193944"/>
                  <a:pt x="5996" y="189947"/>
                </a:cubicBezTo>
                <a:cubicBezTo>
                  <a:pt x="1999" y="185950"/>
                  <a:pt x="0" y="181145"/>
                  <a:pt x="0" y="175532"/>
                </a:cubicBezTo>
                <a:close/>
                <a:moveTo>
                  <a:pt x="81643" y="16328"/>
                </a:moveTo>
                <a:lnTo>
                  <a:pt x="81643" y="32657"/>
                </a:lnTo>
                <a:lnTo>
                  <a:pt x="146957" y="32657"/>
                </a:lnTo>
                <a:lnTo>
                  <a:pt x="146957" y="16328"/>
                </a:lnTo>
                <a:close/>
                <a:moveTo>
                  <a:pt x="77561" y="0"/>
                </a:moveTo>
                <a:lnTo>
                  <a:pt x="151039" y="0"/>
                </a:lnTo>
                <a:cubicBezTo>
                  <a:pt x="154441" y="0"/>
                  <a:pt x="157333" y="1190"/>
                  <a:pt x="159714" y="3572"/>
                </a:cubicBezTo>
                <a:cubicBezTo>
                  <a:pt x="162095" y="5953"/>
                  <a:pt x="163286" y="8844"/>
                  <a:pt x="163286" y="12246"/>
                </a:cubicBezTo>
                <a:lnTo>
                  <a:pt x="163286" y="32657"/>
                </a:lnTo>
                <a:lnTo>
                  <a:pt x="208189" y="32657"/>
                </a:lnTo>
                <a:cubicBezTo>
                  <a:pt x="213802" y="32657"/>
                  <a:pt x="218607" y="34656"/>
                  <a:pt x="222605" y="38653"/>
                </a:cubicBezTo>
                <a:cubicBezTo>
                  <a:pt x="226602" y="42650"/>
                  <a:pt x="228600" y="47455"/>
                  <a:pt x="228600" y="53068"/>
                </a:cubicBezTo>
                <a:lnTo>
                  <a:pt x="228600" y="102053"/>
                </a:lnTo>
                <a:lnTo>
                  <a:pt x="0" y="102053"/>
                </a:lnTo>
                <a:lnTo>
                  <a:pt x="0" y="53068"/>
                </a:lnTo>
                <a:cubicBezTo>
                  <a:pt x="0" y="47455"/>
                  <a:pt x="1999" y="42650"/>
                  <a:pt x="5996" y="38653"/>
                </a:cubicBezTo>
                <a:cubicBezTo>
                  <a:pt x="9993" y="34656"/>
                  <a:pt x="14798" y="32657"/>
                  <a:pt x="20411" y="32657"/>
                </a:cubicBezTo>
                <a:lnTo>
                  <a:pt x="65314" y="32657"/>
                </a:lnTo>
                <a:lnTo>
                  <a:pt x="65314" y="12246"/>
                </a:lnTo>
                <a:cubicBezTo>
                  <a:pt x="65314" y="8844"/>
                  <a:pt x="66505" y="5953"/>
                  <a:pt x="68886" y="3572"/>
                </a:cubicBezTo>
                <a:cubicBezTo>
                  <a:pt x="71268" y="1190"/>
                  <a:pt x="74159" y="0"/>
                  <a:pt x="77561"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34" name="任意多边形 33"/>
          <p:cNvSpPr/>
          <p:nvPr/>
        </p:nvSpPr>
        <p:spPr>
          <a:xfrm>
            <a:off x="7153805" y="1937455"/>
            <a:ext cx="377806" cy="323899"/>
          </a:xfrm>
          <a:custGeom>
            <a:avLst/>
            <a:gdLst/>
            <a:ahLst/>
            <a:cxnLst/>
            <a:rect l="l" t="t" r="r" b="b"/>
            <a:pathLst>
              <a:path w="228600" h="195982">
                <a:moveTo>
                  <a:pt x="114300" y="0"/>
                </a:moveTo>
                <a:cubicBezTo>
                  <a:pt x="135051" y="0"/>
                  <a:pt x="154186" y="3636"/>
                  <a:pt x="171705" y="10907"/>
                </a:cubicBezTo>
                <a:cubicBezTo>
                  <a:pt x="189224" y="18179"/>
                  <a:pt x="203087" y="28086"/>
                  <a:pt x="213292" y="40630"/>
                </a:cubicBezTo>
                <a:cubicBezTo>
                  <a:pt x="223497" y="53175"/>
                  <a:pt x="228600" y="66846"/>
                  <a:pt x="228600" y="81643"/>
                </a:cubicBezTo>
                <a:cubicBezTo>
                  <a:pt x="228600" y="96441"/>
                  <a:pt x="223497" y="110112"/>
                  <a:pt x="213292" y="122656"/>
                </a:cubicBezTo>
                <a:cubicBezTo>
                  <a:pt x="203087" y="135200"/>
                  <a:pt x="189224" y="145108"/>
                  <a:pt x="171705" y="152379"/>
                </a:cubicBezTo>
                <a:cubicBezTo>
                  <a:pt x="154186" y="159650"/>
                  <a:pt x="135051" y="163286"/>
                  <a:pt x="114300" y="163286"/>
                </a:cubicBezTo>
                <a:cubicBezTo>
                  <a:pt x="108347" y="163286"/>
                  <a:pt x="102181" y="162946"/>
                  <a:pt x="95803" y="162266"/>
                </a:cubicBezTo>
                <a:cubicBezTo>
                  <a:pt x="78964" y="177148"/>
                  <a:pt x="59404" y="187439"/>
                  <a:pt x="37122" y="193137"/>
                </a:cubicBezTo>
                <a:cubicBezTo>
                  <a:pt x="32955" y="194327"/>
                  <a:pt x="28107" y="195263"/>
                  <a:pt x="22579" y="195943"/>
                </a:cubicBezTo>
                <a:cubicBezTo>
                  <a:pt x="21134" y="196113"/>
                  <a:pt x="19837" y="195731"/>
                  <a:pt x="18689" y="194795"/>
                </a:cubicBezTo>
                <a:cubicBezTo>
                  <a:pt x="17541" y="193860"/>
                  <a:pt x="16796" y="192627"/>
                  <a:pt x="16456" y="191096"/>
                </a:cubicBezTo>
                <a:lnTo>
                  <a:pt x="16456" y="190968"/>
                </a:lnTo>
                <a:cubicBezTo>
                  <a:pt x="16201" y="190628"/>
                  <a:pt x="16180" y="190118"/>
                  <a:pt x="16392" y="189437"/>
                </a:cubicBezTo>
                <a:cubicBezTo>
                  <a:pt x="16605" y="188757"/>
                  <a:pt x="16690" y="188332"/>
                  <a:pt x="16648" y="188162"/>
                </a:cubicBezTo>
                <a:cubicBezTo>
                  <a:pt x="16605" y="187992"/>
                  <a:pt x="16796" y="187588"/>
                  <a:pt x="17222" y="186950"/>
                </a:cubicBezTo>
                <a:cubicBezTo>
                  <a:pt x="17647" y="186312"/>
                  <a:pt x="17902" y="185929"/>
                  <a:pt x="17987" y="185802"/>
                </a:cubicBezTo>
                <a:cubicBezTo>
                  <a:pt x="18072" y="185674"/>
                  <a:pt x="18370" y="185313"/>
                  <a:pt x="18880" y="184717"/>
                </a:cubicBezTo>
                <a:cubicBezTo>
                  <a:pt x="19390" y="184122"/>
                  <a:pt x="19730" y="183739"/>
                  <a:pt x="19901" y="183569"/>
                </a:cubicBezTo>
                <a:cubicBezTo>
                  <a:pt x="20496" y="182889"/>
                  <a:pt x="21814" y="181422"/>
                  <a:pt x="23855" y="179168"/>
                </a:cubicBezTo>
                <a:cubicBezTo>
                  <a:pt x="25896" y="176915"/>
                  <a:pt x="27363" y="175299"/>
                  <a:pt x="28256" y="174321"/>
                </a:cubicBezTo>
                <a:cubicBezTo>
                  <a:pt x="29149" y="173343"/>
                  <a:pt x="30467" y="171663"/>
                  <a:pt x="32211" y="169282"/>
                </a:cubicBezTo>
                <a:cubicBezTo>
                  <a:pt x="33954" y="166901"/>
                  <a:pt x="35336" y="164732"/>
                  <a:pt x="36357" y="162776"/>
                </a:cubicBezTo>
                <a:cubicBezTo>
                  <a:pt x="37377" y="160820"/>
                  <a:pt x="38525" y="158311"/>
                  <a:pt x="39801" y="155249"/>
                </a:cubicBezTo>
                <a:cubicBezTo>
                  <a:pt x="41077" y="152188"/>
                  <a:pt x="42182" y="148956"/>
                  <a:pt x="43118" y="145554"/>
                </a:cubicBezTo>
                <a:cubicBezTo>
                  <a:pt x="29766" y="137985"/>
                  <a:pt x="19241" y="128630"/>
                  <a:pt x="11545" y="117490"/>
                </a:cubicBezTo>
                <a:cubicBezTo>
                  <a:pt x="3848" y="106349"/>
                  <a:pt x="0" y="94400"/>
                  <a:pt x="0" y="81643"/>
                </a:cubicBezTo>
                <a:cubicBezTo>
                  <a:pt x="0" y="70587"/>
                  <a:pt x="3019" y="60021"/>
                  <a:pt x="9057" y="49943"/>
                </a:cubicBezTo>
                <a:cubicBezTo>
                  <a:pt x="15096" y="39865"/>
                  <a:pt x="23217" y="31169"/>
                  <a:pt x="33423" y="23855"/>
                </a:cubicBezTo>
                <a:cubicBezTo>
                  <a:pt x="43628" y="16542"/>
                  <a:pt x="55789" y="10737"/>
                  <a:pt x="69907" y="6443"/>
                </a:cubicBezTo>
                <a:cubicBezTo>
                  <a:pt x="84024" y="2148"/>
                  <a:pt x="98822" y="0"/>
                  <a:pt x="114300"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35" name="任意多边形 34"/>
          <p:cNvSpPr/>
          <p:nvPr/>
        </p:nvSpPr>
        <p:spPr>
          <a:xfrm>
            <a:off x="4389341" y="3979043"/>
            <a:ext cx="396147" cy="296846"/>
          </a:xfrm>
          <a:custGeom>
            <a:avLst/>
            <a:gdLst/>
            <a:ahLst/>
            <a:cxnLst/>
            <a:rect l="l" t="t" r="r" b="b"/>
            <a:pathLst>
              <a:path w="239698" h="179614">
                <a:moveTo>
                  <a:pt x="89807" y="97971"/>
                </a:moveTo>
                <a:lnTo>
                  <a:pt x="228600" y="97971"/>
                </a:lnTo>
                <a:cubicBezTo>
                  <a:pt x="231491" y="97971"/>
                  <a:pt x="234064" y="98524"/>
                  <a:pt x="236317" y="99630"/>
                </a:cubicBezTo>
                <a:cubicBezTo>
                  <a:pt x="238571" y="100735"/>
                  <a:pt x="239698" y="102564"/>
                  <a:pt x="239698" y="105115"/>
                </a:cubicBezTo>
                <a:cubicBezTo>
                  <a:pt x="239698" y="107752"/>
                  <a:pt x="238380" y="110558"/>
                  <a:pt x="235743" y="113535"/>
                </a:cubicBezTo>
                <a:lnTo>
                  <a:pt x="192881" y="164051"/>
                </a:lnTo>
                <a:cubicBezTo>
                  <a:pt x="189224" y="168388"/>
                  <a:pt x="184100" y="172067"/>
                  <a:pt x="177509" y="175086"/>
                </a:cubicBezTo>
                <a:cubicBezTo>
                  <a:pt x="170918" y="178105"/>
                  <a:pt x="164816" y="179614"/>
                  <a:pt x="159203" y="179614"/>
                </a:cubicBezTo>
                <a:lnTo>
                  <a:pt x="20410" y="179614"/>
                </a:lnTo>
                <a:cubicBezTo>
                  <a:pt x="17519" y="179614"/>
                  <a:pt x="14946" y="179061"/>
                  <a:pt x="12693" y="177956"/>
                </a:cubicBezTo>
                <a:cubicBezTo>
                  <a:pt x="10439" y="176850"/>
                  <a:pt x="9312" y="175022"/>
                  <a:pt x="9312" y="172470"/>
                </a:cubicBezTo>
                <a:cubicBezTo>
                  <a:pt x="9312" y="169834"/>
                  <a:pt x="10630" y="167028"/>
                  <a:pt x="13267" y="164051"/>
                </a:cubicBezTo>
                <a:lnTo>
                  <a:pt x="56129" y="113535"/>
                </a:lnTo>
                <a:cubicBezTo>
                  <a:pt x="59786" y="109197"/>
                  <a:pt x="64910" y="105519"/>
                  <a:pt x="71501" y="102500"/>
                </a:cubicBezTo>
                <a:cubicBezTo>
                  <a:pt x="78092" y="99481"/>
                  <a:pt x="84194" y="97971"/>
                  <a:pt x="89807" y="97971"/>
                </a:cubicBezTo>
                <a:close/>
                <a:moveTo>
                  <a:pt x="28575" y="0"/>
                </a:moveTo>
                <a:lnTo>
                  <a:pt x="69396" y="0"/>
                </a:lnTo>
                <a:cubicBezTo>
                  <a:pt x="77220" y="0"/>
                  <a:pt x="83939" y="2806"/>
                  <a:pt x="89552" y="8419"/>
                </a:cubicBezTo>
                <a:cubicBezTo>
                  <a:pt x="95165" y="14032"/>
                  <a:pt x="97971" y="20751"/>
                  <a:pt x="97971" y="28575"/>
                </a:cubicBezTo>
                <a:lnTo>
                  <a:pt x="97971" y="32657"/>
                </a:lnTo>
                <a:lnTo>
                  <a:pt x="167367" y="32657"/>
                </a:lnTo>
                <a:cubicBezTo>
                  <a:pt x="175192" y="32657"/>
                  <a:pt x="181910" y="35464"/>
                  <a:pt x="187523" y="41077"/>
                </a:cubicBezTo>
                <a:cubicBezTo>
                  <a:pt x="193136" y="46689"/>
                  <a:pt x="195942" y="53408"/>
                  <a:pt x="195942" y="61232"/>
                </a:cubicBezTo>
                <a:lnTo>
                  <a:pt x="195942" y="81643"/>
                </a:lnTo>
                <a:lnTo>
                  <a:pt x="89807" y="81643"/>
                </a:lnTo>
                <a:cubicBezTo>
                  <a:pt x="81813" y="81643"/>
                  <a:pt x="73436" y="83663"/>
                  <a:pt x="64676" y="87702"/>
                </a:cubicBezTo>
                <a:cubicBezTo>
                  <a:pt x="55916" y="91742"/>
                  <a:pt x="48943" y="96823"/>
                  <a:pt x="43755" y="102946"/>
                </a:cubicBezTo>
                <a:lnTo>
                  <a:pt x="765" y="153463"/>
                </a:lnTo>
                <a:lnTo>
                  <a:pt x="127" y="154228"/>
                </a:lnTo>
                <a:cubicBezTo>
                  <a:pt x="127" y="153888"/>
                  <a:pt x="106" y="153357"/>
                  <a:pt x="63" y="152634"/>
                </a:cubicBezTo>
                <a:cubicBezTo>
                  <a:pt x="21" y="151911"/>
                  <a:pt x="0" y="151379"/>
                  <a:pt x="0" y="151039"/>
                </a:cubicBezTo>
                <a:lnTo>
                  <a:pt x="0" y="28575"/>
                </a:lnTo>
                <a:cubicBezTo>
                  <a:pt x="0" y="20751"/>
                  <a:pt x="2806" y="14032"/>
                  <a:pt x="8419" y="8419"/>
                </a:cubicBezTo>
                <a:cubicBezTo>
                  <a:pt x="14032" y="2806"/>
                  <a:pt x="20751" y="0"/>
                  <a:pt x="28575"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36" name="任意多边形 35"/>
          <p:cNvSpPr/>
          <p:nvPr/>
        </p:nvSpPr>
        <p:spPr>
          <a:xfrm>
            <a:off x="4677068" y="2087905"/>
            <a:ext cx="377806" cy="377806"/>
          </a:xfrm>
          <a:custGeom>
            <a:avLst/>
            <a:gdLst/>
            <a:ahLst/>
            <a:cxnLst/>
            <a:rect l="l" t="t" r="r" b="b"/>
            <a:pathLst>
              <a:path w="228600" h="228600">
                <a:moveTo>
                  <a:pt x="163286" y="76158"/>
                </a:moveTo>
                <a:lnTo>
                  <a:pt x="163286" y="114300"/>
                </a:lnTo>
                <a:lnTo>
                  <a:pt x="201428" y="114300"/>
                </a:lnTo>
                <a:close/>
                <a:moveTo>
                  <a:pt x="97971" y="65315"/>
                </a:moveTo>
                <a:lnTo>
                  <a:pt x="97971" y="212272"/>
                </a:lnTo>
                <a:lnTo>
                  <a:pt x="212271" y="212272"/>
                </a:lnTo>
                <a:lnTo>
                  <a:pt x="212271" y="130629"/>
                </a:lnTo>
                <a:lnTo>
                  <a:pt x="159204" y="130629"/>
                </a:lnTo>
                <a:cubicBezTo>
                  <a:pt x="155802" y="130629"/>
                  <a:pt x="152910" y="129438"/>
                  <a:pt x="150529" y="127057"/>
                </a:cubicBezTo>
                <a:cubicBezTo>
                  <a:pt x="148148" y="124676"/>
                  <a:pt x="146957" y="121784"/>
                  <a:pt x="146957" y="118383"/>
                </a:cubicBezTo>
                <a:lnTo>
                  <a:pt x="146957" y="65315"/>
                </a:lnTo>
                <a:close/>
                <a:moveTo>
                  <a:pt x="36739" y="16329"/>
                </a:moveTo>
                <a:cubicBezTo>
                  <a:pt x="35634" y="16329"/>
                  <a:pt x="34677" y="16733"/>
                  <a:pt x="33869" y="17541"/>
                </a:cubicBezTo>
                <a:cubicBezTo>
                  <a:pt x="33061" y="18349"/>
                  <a:pt x="32657" y="19306"/>
                  <a:pt x="32657" y="20411"/>
                </a:cubicBezTo>
                <a:lnTo>
                  <a:pt x="32657" y="28575"/>
                </a:lnTo>
                <a:cubicBezTo>
                  <a:pt x="32657" y="29681"/>
                  <a:pt x="33061" y="30638"/>
                  <a:pt x="33869" y="31446"/>
                </a:cubicBezTo>
                <a:cubicBezTo>
                  <a:pt x="34677" y="32254"/>
                  <a:pt x="35634" y="32658"/>
                  <a:pt x="36739" y="32658"/>
                </a:cubicBezTo>
                <a:lnTo>
                  <a:pt x="126546" y="32658"/>
                </a:lnTo>
                <a:cubicBezTo>
                  <a:pt x="127652" y="32658"/>
                  <a:pt x="128609" y="32254"/>
                  <a:pt x="129417" y="31446"/>
                </a:cubicBezTo>
                <a:cubicBezTo>
                  <a:pt x="130225" y="30638"/>
                  <a:pt x="130629" y="29681"/>
                  <a:pt x="130629" y="28575"/>
                </a:cubicBezTo>
                <a:lnTo>
                  <a:pt x="130629" y="20411"/>
                </a:lnTo>
                <a:cubicBezTo>
                  <a:pt x="130629" y="19306"/>
                  <a:pt x="130225" y="18349"/>
                  <a:pt x="129417" y="17541"/>
                </a:cubicBezTo>
                <a:cubicBezTo>
                  <a:pt x="128609" y="16733"/>
                  <a:pt x="127652" y="16329"/>
                  <a:pt x="126546" y="16329"/>
                </a:cubicBezTo>
                <a:close/>
                <a:moveTo>
                  <a:pt x="12246" y="0"/>
                </a:moveTo>
                <a:lnTo>
                  <a:pt x="151039" y="0"/>
                </a:lnTo>
                <a:cubicBezTo>
                  <a:pt x="154441" y="0"/>
                  <a:pt x="157333" y="1191"/>
                  <a:pt x="159714" y="3572"/>
                </a:cubicBezTo>
                <a:cubicBezTo>
                  <a:pt x="162095" y="5954"/>
                  <a:pt x="163286" y="8845"/>
                  <a:pt x="163286" y="12247"/>
                </a:cubicBezTo>
                <a:lnTo>
                  <a:pt x="163286" y="54089"/>
                </a:lnTo>
                <a:cubicBezTo>
                  <a:pt x="165072" y="55194"/>
                  <a:pt x="166602" y="56385"/>
                  <a:pt x="167878" y="57661"/>
                </a:cubicBezTo>
                <a:lnTo>
                  <a:pt x="219925" y="109708"/>
                </a:lnTo>
                <a:cubicBezTo>
                  <a:pt x="222307" y="112089"/>
                  <a:pt x="224348" y="115321"/>
                  <a:pt x="226049" y="119403"/>
                </a:cubicBezTo>
                <a:cubicBezTo>
                  <a:pt x="227750" y="123485"/>
                  <a:pt x="228600" y="127227"/>
                  <a:pt x="228600" y="130629"/>
                </a:cubicBezTo>
                <a:lnTo>
                  <a:pt x="228600" y="216354"/>
                </a:lnTo>
                <a:cubicBezTo>
                  <a:pt x="228600" y="219756"/>
                  <a:pt x="227409" y="222647"/>
                  <a:pt x="225028" y="225028"/>
                </a:cubicBezTo>
                <a:cubicBezTo>
                  <a:pt x="222647" y="227410"/>
                  <a:pt x="219755" y="228600"/>
                  <a:pt x="216354" y="228600"/>
                </a:cubicBezTo>
                <a:lnTo>
                  <a:pt x="93889" y="228600"/>
                </a:lnTo>
                <a:cubicBezTo>
                  <a:pt x="90487" y="228600"/>
                  <a:pt x="87596" y="227410"/>
                  <a:pt x="85215" y="225028"/>
                </a:cubicBezTo>
                <a:cubicBezTo>
                  <a:pt x="82833" y="222647"/>
                  <a:pt x="81643" y="219756"/>
                  <a:pt x="81643" y="216354"/>
                </a:cubicBezTo>
                <a:lnTo>
                  <a:pt x="81643" y="195943"/>
                </a:lnTo>
                <a:lnTo>
                  <a:pt x="12246" y="195943"/>
                </a:lnTo>
                <a:cubicBezTo>
                  <a:pt x="8845" y="195943"/>
                  <a:pt x="5953" y="194753"/>
                  <a:pt x="3572" y="192371"/>
                </a:cubicBezTo>
                <a:cubicBezTo>
                  <a:pt x="1191" y="189990"/>
                  <a:pt x="0" y="187099"/>
                  <a:pt x="0" y="183697"/>
                </a:cubicBezTo>
                <a:lnTo>
                  <a:pt x="0" y="12247"/>
                </a:lnTo>
                <a:cubicBezTo>
                  <a:pt x="0" y="8845"/>
                  <a:pt x="1191" y="5954"/>
                  <a:pt x="3572" y="3572"/>
                </a:cubicBezTo>
                <a:cubicBezTo>
                  <a:pt x="5953" y="1191"/>
                  <a:pt x="8845" y="0"/>
                  <a:pt x="12246"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grpSp>
        <p:nvGrpSpPr>
          <p:cNvPr id="37" name="Group 8"/>
          <p:cNvGrpSpPr/>
          <p:nvPr/>
        </p:nvGrpSpPr>
        <p:grpSpPr>
          <a:xfrm>
            <a:off x="3866549" y="2555085"/>
            <a:ext cx="346724" cy="472094"/>
            <a:chOff x="2767013" y="609600"/>
            <a:chExt cx="561975" cy="765176"/>
          </a:xfrm>
          <a:solidFill>
            <a:schemeClr val="bg1"/>
          </a:solidFill>
        </p:grpSpPr>
        <p:sp>
          <p:nvSpPr>
            <p:cNvPr id="38" name="Freeform 5"/>
            <p:cNvSpPr>
              <a:spLocks noEditPoints="1"/>
            </p:cNvSpPr>
            <p:nvPr/>
          </p:nvSpPr>
          <p:spPr bwMode="auto">
            <a:xfrm>
              <a:off x="2767013" y="609600"/>
              <a:ext cx="561975" cy="609600"/>
            </a:xfrm>
            <a:custGeom>
              <a:avLst/>
              <a:gdLst>
                <a:gd name="T0" fmla="*/ 100 w 147"/>
                <a:gd name="T1" fmla="*/ 160 h 160"/>
                <a:gd name="T2" fmla="*/ 143 w 147"/>
                <a:gd name="T3" fmla="*/ 59 h 160"/>
                <a:gd name="T4" fmla="*/ 73 w 147"/>
                <a:gd name="T5" fmla="*/ 0 h 160"/>
                <a:gd name="T6" fmla="*/ 3 w 147"/>
                <a:gd name="T7" fmla="*/ 59 h 160"/>
                <a:gd name="T8" fmla="*/ 46 w 147"/>
                <a:gd name="T9" fmla="*/ 160 h 160"/>
                <a:gd name="T10" fmla="*/ 100 w 147"/>
                <a:gd name="T11" fmla="*/ 160 h 160"/>
                <a:gd name="T12" fmla="*/ 19 w 147"/>
                <a:gd name="T13" fmla="*/ 60 h 160"/>
                <a:gd name="T14" fmla="*/ 73 w 147"/>
                <a:gd name="T15" fmla="*/ 16 h 160"/>
                <a:gd name="T16" fmla="*/ 127 w 147"/>
                <a:gd name="T17" fmla="*/ 60 h 160"/>
                <a:gd name="T18" fmla="*/ 110 w 147"/>
                <a:gd name="T19" fmla="*/ 100 h 160"/>
                <a:gd name="T20" fmla="*/ 86 w 147"/>
                <a:gd name="T21" fmla="*/ 144 h 160"/>
                <a:gd name="T22" fmla="*/ 79 w 147"/>
                <a:gd name="T23" fmla="*/ 144 h 160"/>
                <a:gd name="T24" fmla="*/ 79 w 147"/>
                <a:gd name="T25" fmla="*/ 87 h 160"/>
                <a:gd name="T26" fmla="*/ 88 w 147"/>
                <a:gd name="T27" fmla="*/ 87 h 160"/>
                <a:gd name="T28" fmla="*/ 100 w 147"/>
                <a:gd name="T29" fmla="*/ 75 h 160"/>
                <a:gd name="T30" fmla="*/ 88 w 147"/>
                <a:gd name="T31" fmla="*/ 63 h 160"/>
                <a:gd name="T32" fmla="*/ 76 w 147"/>
                <a:gd name="T33" fmla="*/ 75 h 160"/>
                <a:gd name="T34" fmla="*/ 76 w 147"/>
                <a:gd name="T35" fmla="*/ 75 h 160"/>
                <a:gd name="T36" fmla="*/ 71 w 147"/>
                <a:gd name="T37" fmla="*/ 75 h 160"/>
                <a:gd name="T38" fmla="*/ 71 w 147"/>
                <a:gd name="T39" fmla="*/ 75 h 160"/>
                <a:gd name="T40" fmla="*/ 59 w 147"/>
                <a:gd name="T41" fmla="*/ 63 h 160"/>
                <a:gd name="T42" fmla="*/ 47 w 147"/>
                <a:gd name="T43" fmla="*/ 75 h 160"/>
                <a:gd name="T44" fmla="*/ 59 w 147"/>
                <a:gd name="T45" fmla="*/ 87 h 160"/>
                <a:gd name="T46" fmla="*/ 67 w 147"/>
                <a:gd name="T47" fmla="*/ 87 h 160"/>
                <a:gd name="T48" fmla="*/ 67 w 147"/>
                <a:gd name="T49" fmla="*/ 144 h 160"/>
                <a:gd name="T50" fmla="*/ 60 w 147"/>
                <a:gd name="T51" fmla="*/ 144 h 160"/>
                <a:gd name="T52" fmla="*/ 37 w 147"/>
                <a:gd name="T53" fmla="*/ 100 h 160"/>
                <a:gd name="T54" fmla="*/ 19 w 147"/>
                <a:gd name="T55" fmla="*/ 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160">
                  <a:moveTo>
                    <a:pt x="100" y="160"/>
                  </a:moveTo>
                  <a:cubicBezTo>
                    <a:pt x="100" y="116"/>
                    <a:pt x="147" y="102"/>
                    <a:pt x="143" y="59"/>
                  </a:cubicBezTo>
                  <a:cubicBezTo>
                    <a:pt x="141" y="31"/>
                    <a:pt x="122" y="0"/>
                    <a:pt x="73" y="0"/>
                  </a:cubicBezTo>
                  <a:cubicBezTo>
                    <a:pt x="24" y="0"/>
                    <a:pt x="5" y="31"/>
                    <a:pt x="3" y="59"/>
                  </a:cubicBezTo>
                  <a:cubicBezTo>
                    <a:pt x="0" y="102"/>
                    <a:pt x="46" y="116"/>
                    <a:pt x="46" y="160"/>
                  </a:cubicBezTo>
                  <a:lnTo>
                    <a:pt x="100" y="160"/>
                  </a:lnTo>
                  <a:close/>
                  <a:moveTo>
                    <a:pt x="19" y="60"/>
                  </a:moveTo>
                  <a:cubicBezTo>
                    <a:pt x="20" y="47"/>
                    <a:pt x="28" y="16"/>
                    <a:pt x="73" y="16"/>
                  </a:cubicBezTo>
                  <a:cubicBezTo>
                    <a:pt x="119" y="16"/>
                    <a:pt x="126" y="47"/>
                    <a:pt x="127" y="60"/>
                  </a:cubicBezTo>
                  <a:cubicBezTo>
                    <a:pt x="128" y="75"/>
                    <a:pt x="121" y="85"/>
                    <a:pt x="110" y="100"/>
                  </a:cubicBezTo>
                  <a:cubicBezTo>
                    <a:pt x="100" y="112"/>
                    <a:pt x="90" y="126"/>
                    <a:pt x="86" y="144"/>
                  </a:cubicBezTo>
                  <a:cubicBezTo>
                    <a:pt x="79" y="144"/>
                    <a:pt x="79" y="144"/>
                    <a:pt x="79" y="144"/>
                  </a:cubicBezTo>
                  <a:cubicBezTo>
                    <a:pt x="79" y="87"/>
                    <a:pt x="79" y="87"/>
                    <a:pt x="79" y="87"/>
                  </a:cubicBezTo>
                  <a:cubicBezTo>
                    <a:pt x="88" y="87"/>
                    <a:pt x="88" y="87"/>
                    <a:pt x="88" y="87"/>
                  </a:cubicBezTo>
                  <a:cubicBezTo>
                    <a:pt x="94" y="87"/>
                    <a:pt x="100" y="82"/>
                    <a:pt x="100" y="75"/>
                  </a:cubicBezTo>
                  <a:cubicBezTo>
                    <a:pt x="100" y="68"/>
                    <a:pt x="94" y="63"/>
                    <a:pt x="88" y="63"/>
                  </a:cubicBezTo>
                  <a:cubicBezTo>
                    <a:pt x="81" y="63"/>
                    <a:pt x="76" y="68"/>
                    <a:pt x="76" y="75"/>
                  </a:cubicBezTo>
                  <a:cubicBezTo>
                    <a:pt x="76" y="75"/>
                    <a:pt x="76" y="75"/>
                    <a:pt x="76" y="75"/>
                  </a:cubicBezTo>
                  <a:cubicBezTo>
                    <a:pt x="71" y="75"/>
                    <a:pt x="71" y="75"/>
                    <a:pt x="71" y="75"/>
                  </a:cubicBezTo>
                  <a:cubicBezTo>
                    <a:pt x="71" y="75"/>
                    <a:pt x="71" y="75"/>
                    <a:pt x="71" y="75"/>
                  </a:cubicBezTo>
                  <a:cubicBezTo>
                    <a:pt x="71" y="68"/>
                    <a:pt x="65" y="63"/>
                    <a:pt x="59" y="63"/>
                  </a:cubicBezTo>
                  <a:cubicBezTo>
                    <a:pt x="52" y="63"/>
                    <a:pt x="47" y="68"/>
                    <a:pt x="47" y="75"/>
                  </a:cubicBezTo>
                  <a:cubicBezTo>
                    <a:pt x="47" y="82"/>
                    <a:pt x="52" y="87"/>
                    <a:pt x="59" y="87"/>
                  </a:cubicBezTo>
                  <a:cubicBezTo>
                    <a:pt x="67" y="87"/>
                    <a:pt x="67" y="87"/>
                    <a:pt x="67" y="87"/>
                  </a:cubicBezTo>
                  <a:cubicBezTo>
                    <a:pt x="67" y="144"/>
                    <a:pt x="67" y="144"/>
                    <a:pt x="67" y="144"/>
                  </a:cubicBezTo>
                  <a:cubicBezTo>
                    <a:pt x="60" y="144"/>
                    <a:pt x="60" y="144"/>
                    <a:pt x="60" y="144"/>
                  </a:cubicBezTo>
                  <a:cubicBezTo>
                    <a:pt x="56" y="126"/>
                    <a:pt x="46" y="112"/>
                    <a:pt x="37" y="100"/>
                  </a:cubicBezTo>
                  <a:cubicBezTo>
                    <a:pt x="25" y="85"/>
                    <a:pt x="18" y="75"/>
                    <a:pt x="19"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39" name="Freeform 6"/>
            <p:cNvSpPr>
              <a:spLocks/>
            </p:cNvSpPr>
            <p:nvPr/>
          </p:nvSpPr>
          <p:spPr bwMode="auto">
            <a:xfrm>
              <a:off x="2938463" y="1265238"/>
              <a:ext cx="214313" cy="109538"/>
            </a:xfrm>
            <a:custGeom>
              <a:avLst/>
              <a:gdLst>
                <a:gd name="T0" fmla="*/ 0 w 56"/>
                <a:gd name="T1" fmla="*/ 21 h 29"/>
                <a:gd name="T2" fmla="*/ 28 w 56"/>
                <a:gd name="T3" fmla="*/ 29 h 29"/>
                <a:gd name="T4" fmla="*/ 56 w 56"/>
                <a:gd name="T5" fmla="*/ 21 h 29"/>
                <a:gd name="T6" fmla="*/ 56 w 56"/>
                <a:gd name="T7" fmla="*/ 0 h 29"/>
                <a:gd name="T8" fmla="*/ 0 w 56"/>
                <a:gd name="T9" fmla="*/ 0 h 29"/>
                <a:gd name="T10" fmla="*/ 0 w 56"/>
                <a:gd name="T11" fmla="*/ 21 h 29"/>
              </a:gdLst>
              <a:ahLst/>
              <a:cxnLst>
                <a:cxn ang="0">
                  <a:pos x="T0" y="T1"/>
                </a:cxn>
                <a:cxn ang="0">
                  <a:pos x="T2" y="T3"/>
                </a:cxn>
                <a:cxn ang="0">
                  <a:pos x="T4" y="T5"/>
                </a:cxn>
                <a:cxn ang="0">
                  <a:pos x="T6" y="T7"/>
                </a:cxn>
                <a:cxn ang="0">
                  <a:pos x="T8" y="T9"/>
                </a:cxn>
                <a:cxn ang="0">
                  <a:pos x="T10" y="T11"/>
                </a:cxn>
              </a:cxnLst>
              <a:rect l="0" t="0" r="r" b="b"/>
              <a:pathLst>
                <a:path w="56" h="29">
                  <a:moveTo>
                    <a:pt x="0" y="21"/>
                  </a:moveTo>
                  <a:cubicBezTo>
                    <a:pt x="8" y="26"/>
                    <a:pt x="17" y="29"/>
                    <a:pt x="28" y="29"/>
                  </a:cubicBezTo>
                  <a:cubicBezTo>
                    <a:pt x="39" y="29"/>
                    <a:pt x="48" y="26"/>
                    <a:pt x="56" y="21"/>
                  </a:cubicBezTo>
                  <a:cubicBezTo>
                    <a:pt x="56" y="0"/>
                    <a:pt x="56" y="0"/>
                    <a:pt x="56" y="0"/>
                  </a:cubicBezTo>
                  <a:cubicBezTo>
                    <a:pt x="0" y="0"/>
                    <a:pt x="0" y="0"/>
                    <a:pt x="0" y="0"/>
                  </a:cubicBezTo>
                  <a:lnTo>
                    <a:pt x="0"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grpSp>
      <p:sp>
        <p:nvSpPr>
          <p:cNvPr id="40" name="Oval 345"/>
          <p:cNvSpPr>
            <a:spLocks noChangeAspect="1"/>
          </p:cNvSpPr>
          <p:nvPr/>
        </p:nvSpPr>
        <p:spPr>
          <a:xfrm>
            <a:off x="5748138" y="2269747"/>
            <a:ext cx="1460901" cy="1460898"/>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41" name="任意多边形 40"/>
          <p:cNvSpPr/>
          <p:nvPr/>
        </p:nvSpPr>
        <p:spPr>
          <a:xfrm>
            <a:off x="6251575" y="2801095"/>
            <a:ext cx="480777" cy="443795"/>
          </a:xfrm>
          <a:custGeom>
            <a:avLst/>
            <a:gdLst/>
            <a:ahLst/>
            <a:cxnLst/>
            <a:rect l="l" t="t" r="r" b="b"/>
            <a:pathLst>
              <a:path w="212271" h="195943">
                <a:moveTo>
                  <a:pt x="163285" y="48986"/>
                </a:moveTo>
                <a:cubicBezTo>
                  <a:pt x="163285" y="66760"/>
                  <a:pt x="160139" y="82536"/>
                  <a:pt x="153845" y="96313"/>
                </a:cubicBezTo>
                <a:cubicBezTo>
                  <a:pt x="165837" y="93847"/>
                  <a:pt x="175851" y="89042"/>
                  <a:pt x="183887" y="81898"/>
                </a:cubicBezTo>
                <a:cubicBezTo>
                  <a:pt x="191924" y="74754"/>
                  <a:pt x="195942" y="67865"/>
                  <a:pt x="195942" y="61232"/>
                </a:cubicBezTo>
                <a:lnTo>
                  <a:pt x="195942" y="48986"/>
                </a:lnTo>
                <a:close/>
                <a:moveTo>
                  <a:pt x="16328" y="48986"/>
                </a:moveTo>
                <a:lnTo>
                  <a:pt x="16328" y="61232"/>
                </a:lnTo>
                <a:cubicBezTo>
                  <a:pt x="16328" y="67865"/>
                  <a:pt x="20346" y="74754"/>
                  <a:pt x="28383" y="81898"/>
                </a:cubicBezTo>
                <a:cubicBezTo>
                  <a:pt x="36420" y="89042"/>
                  <a:pt x="46434" y="93847"/>
                  <a:pt x="58425" y="96313"/>
                </a:cubicBezTo>
                <a:cubicBezTo>
                  <a:pt x="52132" y="82536"/>
                  <a:pt x="48985" y="66760"/>
                  <a:pt x="48985" y="48986"/>
                </a:cubicBezTo>
                <a:close/>
                <a:moveTo>
                  <a:pt x="69396" y="0"/>
                </a:moveTo>
                <a:lnTo>
                  <a:pt x="142875" y="0"/>
                </a:lnTo>
                <a:cubicBezTo>
                  <a:pt x="148487" y="0"/>
                  <a:pt x="153292" y="1998"/>
                  <a:pt x="157290" y="5995"/>
                </a:cubicBezTo>
                <a:cubicBezTo>
                  <a:pt x="161287" y="9993"/>
                  <a:pt x="163285" y="14798"/>
                  <a:pt x="163285" y="20411"/>
                </a:cubicBezTo>
                <a:lnTo>
                  <a:pt x="163285" y="32657"/>
                </a:lnTo>
                <a:lnTo>
                  <a:pt x="200025" y="32657"/>
                </a:lnTo>
                <a:cubicBezTo>
                  <a:pt x="203426" y="32657"/>
                  <a:pt x="206318" y="33848"/>
                  <a:pt x="208699" y="36229"/>
                </a:cubicBezTo>
                <a:cubicBezTo>
                  <a:pt x="211080" y="38610"/>
                  <a:pt x="212271" y="41502"/>
                  <a:pt x="212271" y="44903"/>
                </a:cubicBezTo>
                <a:lnTo>
                  <a:pt x="212271" y="61232"/>
                </a:lnTo>
                <a:cubicBezTo>
                  <a:pt x="212271" y="67270"/>
                  <a:pt x="210506" y="73351"/>
                  <a:pt x="206977" y="79474"/>
                </a:cubicBezTo>
                <a:cubicBezTo>
                  <a:pt x="203448" y="85597"/>
                  <a:pt x="198685" y="91125"/>
                  <a:pt x="192689" y="96058"/>
                </a:cubicBezTo>
                <a:cubicBezTo>
                  <a:pt x="186694" y="100990"/>
                  <a:pt x="179337" y="105136"/>
                  <a:pt x="170620" y="108496"/>
                </a:cubicBezTo>
                <a:cubicBezTo>
                  <a:pt x="161903" y="111855"/>
                  <a:pt x="152740" y="113747"/>
                  <a:pt x="143130" y="114172"/>
                </a:cubicBezTo>
                <a:cubicBezTo>
                  <a:pt x="139558" y="118765"/>
                  <a:pt x="135518" y="122804"/>
                  <a:pt x="131011" y="126291"/>
                </a:cubicBezTo>
                <a:cubicBezTo>
                  <a:pt x="127779" y="129183"/>
                  <a:pt x="125547" y="132266"/>
                  <a:pt x="124314" y="135540"/>
                </a:cubicBezTo>
                <a:cubicBezTo>
                  <a:pt x="123080" y="138814"/>
                  <a:pt x="122464" y="142620"/>
                  <a:pt x="122464" y="146957"/>
                </a:cubicBezTo>
                <a:cubicBezTo>
                  <a:pt x="122464" y="151549"/>
                  <a:pt x="123761" y="155419"/>
                  <a:pt x="126355" y="158566"/>
                </a:cubicBezTo>
                <a:cubicBezTo>
                  <a:pt x="128948" y="161712"/>
                  <a:pt x="133094" y="163286"/>
                  <a:pt x="138792" y="163286"/>
                </a:cubicBezTo>
                <a:cubicBezTo>
                  <a:pt x="145171" y="163286"/>
                  <a:pt x="150847" y="165220"/>
                  <a:pt x="155823" y="169090"/>
                </a:cubicBezTo>
                <a:cubicBezTo>
                  <a:pt x="160798" y="172959"/>
                  <a:pt x="163285" y="177828"/>
                  <a:pt x="163285" y="183696"/>
                </a:cubicBezTo>
                <a:lnTo>
                  <a:pt x="163285" y="191861"/>
                </a:lnTo>
                <a:cubicBezTo>
                  <a:pt x="163285" y="193051"/>
                  <a:pt x="162903" y="194029"/>
                  <a:pt x="162137" y="194795"/>
                </a:cubicBezTo>
                <a:cubicBezTo>
                  <a:pt x="161372" y="195560"/>
                  <a:pt x="160394" y="195943"/>
                  <a:pt x="159203" y="195943"/>
                </a:cubicBezTo>
                <a:lnTo>
                  <a:pt x="53067" y="195943"/>
                </a:lnTo>
                <a:cubicBezTo>
                  <a:pt x="51877" y="195943"/>
                  <a:pt x="50899" y="195560"/>
                  <a:pt x="50133" y="194795"/>
                </a:cubicBezTo>
                <a:cubicBezTo>
                  <a:pt x="49368" y="194029"/>
                  <a:pt x="48985" y="193051"/>
                  <a:pt x="48985" y="191861"/>
                </a:cubicBezTo>
                <a:lnTo>
                  <a:pt x="48985" y="183696"/>
                </a:lnTo>
                <a:cubicBezTo>
                  <a:pt x="48985" y="177828"/>
                  <a:pt x="51473" y="172959"/>
                  <a:pt x="56448" y="169090"/>
                </a:cubicBezTo>
                <a:cubicBezTo>
                  <a:pt x="61423" y="165220"/>
                  <a:pt x="67100" y="163286"/>
                  <a:pt x="73478" y="163286"/>
                </a:cubicBezTo>
                <a:cubicBezTo>
                  <a:pt x="79176" y="163286"/>
                  <a:pt x="83322" y="161712"/>
                  <a:pt x="85916" y="158566"/>
                </a:cubicBezTo>
                <a:cubicBezTo>
                  <a:pt x="88510" y="155419"/>
                  <a:pt x="89807" y="151549"/>
                  <a:pt x="89807" y="146957"/>
                </a:cubicBezTo>
                <a:cubicBezTo>
                  <a:pt x="89807" y="142620"/>
                  <a:pt x="89190" y="138814"/>
                  <a:pt x="87957" y="135540"/>
                </a:cubicBezTo>
                <a:cubicBezTo>
                  <a:pt x="86724" y="132266"/>
                  <a:pt x="84491" y="129183"/>
                  <a:pt x="81260" y="126291"/>
                </a:cubicBezTo>
                <a:cubicBezTo>
                  <a:pt x="76752" y="122804"/>
                  <a:pt x="72713" y="118765"/>
                  <a:pt x="69141" y="114172"/>
                </a:cubicBezTo>
                <a:cubicBezTo>
                  <a:pt x="59531" y="113747"/>
                  <a:pt x="50367" y="111855"/>
                  <a:pt x="41650" y="108496"/>
                </a:cubicBezTo>
                <a:cubicBezTo>
                  <a:pt x="32933" y="105136"/>
                  <a:pt x="25577" y="100990"/>
                  <a:pt x="19581" y="96058"/>
                </a:cubicBezTo>
                <a:cubicBezTo>
                  <a:pt x="13585" y="91125"/>
                  <a:pt x="8823" y="85597"/>
                  <a:pt x="5294" y="79474"/>
                </a:cubicBezTo>
                <a:cubicBezTo>
                  <a:pt x="1764" y="73351"/>
                  <a:pt x="0" y="67270"/>
                  <a:pt x="0" y="61232"/>
                </a:cubicBezTo>
                <a:lnTo>
                  <a:pt x="0" y="44903"/>
                </a:lnTo>
                <a:cubicBezTo>
                  <a:pt x="0" y="41502"/>
                  <a:pt x="1190" y="38610"/>
                  <a:pt x="3571" y="36229"/>
                </a:cubicBezTo>
                <a:cubicBezTo>
                  <a:pt x="5953" y="33848"/>
                  <a:pt x="8844" y="32657"/>
                  <a:pt x="12246" y="32657"/>
                </a:cubicBezTo>
                <a:lnTo>
                  <a:pt x="48985" y="32657"/>
                </a:lnTo>
                <a:lnTo>
                  <a:pt x="48985" y="20411"/>
                </a:lnTo>
                <a:cubicBezTo>
                  <a:pt x="48985" y="14798"/>
                  <a:pt x="50984" y="9993"/>
                  <a:pt x="54981" y="5995"/>
                </a:cubicBezTo>
                <a:cubicBezTo>
                  <a:pt x="58978" y="1998"/>
                  <a:pt x="63783" y="0"/>
                  <a:pt x="69396"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42" name="文本占位符 7"/>
          <p:cNvSpPr txBox="1">
            <a:spLocks/>
          </p:cNvSpPr>
          <p:nvPr/>
        </p:nvSpPr>
        <p:spPr>
          <a:xfrm>
            <a:off x="252193" y="443145"/>
            <a:ext cx="4478558" cy="436778"/>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itchFamily="34" charset="0"/>
              <a:buNone/>
              <a:tabLst/>
              <a:defRPr/>
            </a:pPr>
            <a:r>
              <a:rPr kumimoji="0" lang="zh-CN" altLang="en-US" sz="2400" b="0" i="0" u="none" strike="noStrike" kern="1200" cap="none" spc="0" normalizeH="0" baseline="0" noProof="0" dirty="0" smtClean="0">
                <a:ln>
                  <a:noFill/>
                </a:ln>
                <a:solidFill>
                  <a:prstClr val="black"/>
                </a:solidFill>
                <a:effectLst/>
                <a:uLnTx/>
                <a:uFillTx/>
                <a:latin typeface="Lato" panose="020F0502020204030203" pitchFamily="34" charset="0"/>
                <a:ea typeface="微软雅黑"/>
                <a:cs typeface="+mn-cs"/>
              </a:rPr>
              <a:t>申请审核确认流程注意事项</a:t>
            </a:r>
            <a:endParaRPr kumimoji="0" lang="zh-CN" altLang="en-US" sz="2400" b="0" i="0" u="none" strike="noStrike" kern="1200" cap="none" spc="0" normalizeH="0" baseline="0" noProof="0" dirty="0">
              <a:ln>
                <a:noFill/>
              </a:ln>
              <a:solidFill>
                <a:prstClr val="black"/>
              </a:solidFill>
              <a:effectLst/>
              <a:uLnTx/>
              <a:uFillTx/>
              <a:latin typeface="Lato" panose="020F0502020204030203" pitchFamily="34" charset="0"/>
              <a:ea typeface="微软雅黑"/>
              <a:cs typeface="+mn-cs"/>
            </a:endParaRPr>
          </a:p>
        </p:txBody>
      </p:sp>
      <p:sp>
        <p:nvSpPr>
          <p:cNvPr id="44" name="Text Placeholder 33"/>
          <p:cNvSpPr txBox="1"/>
          <p:nvPr/>
        </p:nvSpPr>
        <p:spPr>
          <a:xfrm>
            <a:off x="1071144" y="1887577"/>
            <a:ext cx="1972412" cy="667507"/>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300" i="0" u="none" strike="noStrike" kern="1200" cap="none" spc="0" normalizeH="0" baseline="0" noProof="0" dirty="0">
                <a:ln>
                  <a:noFill/>
                </a:ln>
                <a:solidFill>
                  <a:srgbClr val="F23B48"/>
                </a:solidFill>
                <a:effectLst/>
                <a:uLnTx/>
                <a:uFillTx/>
                <a:latin typeface="Arial"/>
                <a:ea typeface="微软雅黑"/>
                <a:cs typeface="+mn-ea"/>
                <a:sym typeface="+mn-lt"/>
              </a:rPr>
              <a:t>取消了家庭经济状况调查后的民主评议</a:t>
            </a:r>
            <a:r>
              <a:rPr kumimoji="0" lang="zh-CN" altLang="en-US" sz="1300" i="0" u="none" strike="noStrike" kern="1200" cap="none" spc="0" normalizeH="0" baseline="0" noProof="0" dirty="0" smtClean="0">
                <a:ln>
                  <a:noFill/>
                </a:ln>
                <a:solidFill>
                  <a:srgbClr val="F23B48"/>
                </a:solidFill>
                <a:effectLst/>
                <a:uLnTx/>
                <a:uFillTx/>
                <a:latin typeface="Arial"/>
                <a:ea typeface="微软雅黑"/>
                <a:cs typeface="+mn-ea"/>
                <a:sym typeface="+mn-lt"/>
              </a:rPr>
              <a:t>环节</a:t>
            </a:r>
            <a:endParaRPr kumimoji="0" lang="en-AU" sz="1300" i="0" u="none" strike="noStrike" kern="1200" cap="none" spc="0" normalizeH="0" baseline="0" noProof="0" dirty="0">
              <a:ln>
                <a:noFill/>
              </a:ln>
              <a:solidFill>
                <a:srgbClr val="F23B48"/>
              </a:solidFill>
              <a:effectLst/>
              <a:uLnTx/>
              <a:uFillTx/>
              <a:latin typeface="Arial"/>
              <a:ea typeface="微软雅黑"/>
              <a:cs typeface="+mn-ea"/>
              <a:sym typeface="+mn-lt"/>
            </a:endParaRPr>
          </a:p>
        </p:txBody>
      </p:sp>
      <p:sp>
        <p:nvSpPr>
          <p:cNvPr id="46" name="Text Placeholder 33"/>
          <p:cNvSpPr txBox="1"/>
          <p:nvPr/>
        </p:nvSpPr>
        <p:spPr>
          <a:xfrm>
            <a:off x="1071144" y="3195870"/>
            <a:ext cx="1890907" cy="178502"/>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300" i="0" u="none" strike="noStrike" kern="1200" cap="none" spc="0" normalizeH="0" baseline="0" noProof="0" dirty="0" smtClean="0">
                <a:ln>
                  <a:noFill/>
                </a:ln>
                <a:solidFill>
                  <a:srgbClr val="F23B48"/>
                </a:solidFill>
                <a:effectLst/>
                <a:uLnTx/>
                <a:uFillTx/>
                <a:ea typeface="微软雅黑"/>
                <a:cs typeface="+mn-ea"/>
                <a:sym typeface="+mn-lt"/>
              </a:rPr>
              <a:t>取消区</a:t>
            </a:r>
            <a:r>
              <a:rPr kumimoji="0" lang="zh-CN" altLang="en-US" sz="1300" i="0" u="none" strike="noStrike" kern="1200" cap="none" spc="0" normalizeH="0" baseline="0" noProof="0" dirty="0">
                <a:ln>
                  <a:noFill/>
                </a:ln>
                <a:solidFill>
                  <a:srgbClr val="F23B48"/>
                </a:solidFill>
                <a:effectLst/>
                <a:uLnTx/>
                <a:uFillTx/>
                <a:ea typeface="微软雅黑"/>
                <a:cs typeface="+mn-ea"/>
                <a:sym typeface="+mn-lt"/>
              </a:rPr>
              <a:t>级确认后的公示环节</a:t>
            </a:r>
            <a:endParaRPr kumimoji="0" lang="en-AU" altLang="zh-CN" sz="1300" i="0" u="none" strike="noStrike" kern="1200" cap="none" spc="0" normalizeH="0" baseline="0" noProof="0" dirty="0">
              <a:ln>
                <a:noFill/>
              </a:ln>
              <a:solidFill>
                <a:srgbClr val="F23B48"/>
              </a:solidFill>
              <a:effectLst/>
              <a:uLnTx/>
              <a:uFillTx/>
              <a:ea typeface="微软雅黑"/>
              <a:cs typeface="+mn-ea"/>
              <a:sym typeface="+mn-lt"/>
            </a:endParaRPr>
          </a:p>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endParaRPr kumimoji="0" lang="en-AU" sz="1300" i="0" u="none" strike="noStrike" kern="1200" cap="none" spc="0" normalizeH="0" baseline="0" noProof="0" dirty="0">
              <a:ln>
                <a:noFill/>
              </a:ln>
              <a:solidFill>
                <a:srgbClr val="F23B48"/>
              </a:solidFill>
              <a:effectLst/>
              <a:uLnTx/>
              <a:uFillTx/>
              <a:latin typeface="Arial"/>
              <a:ea typeface="微软雅黑"/>
              <a:cs typeface="+mn-ea"/>
              <a:sym typeface="+mn-lt"/>
            </a:endParaRPr>
          </a:p>
        </p:txBody>
      </p:sp>
      <p:sp>
        <p:nvSpPr>
          <p:cNvPr id="48" name="Text Placeholder 33"/>
          <p:cNvSpPr txBox="1"/>
          <p:nvPr/>
        </p:nvSpPr>
        <p:spPr>
          <a:xfrm>
            <a:off x="1071144" y="4352710"/>
            <a:ext cx="1890907" cy="214066"/>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300" i="0" u="none" strike="noStrike" kern="1200" cap="none" spc="0" normalizeH="0" baseline="0" noProof="0" dirty="0" smtClean="0">
                <a:ln>
                  <a:noFill/>
                </a:ln>
                <a:solidFill>
                  <a:srgbClr val="F23B48"/>
                </a:solidFill>
                <a:effectLst/>
                <a:uLnTx/>
                <a:uFillTx/>
                <a:latin typeface="Arial"/>
                <a:ea typeface="微软雅黑"/>
                <a:cs typeface="+mn-ea"/>
                <a:sym typeface="+mn-lt"/>
              </a:rPr>
              <a:t>调查、核实</a:t>
            </a:r>
            <a:r>
              <a:rPr kumimoji="0" lang="zh-CN" altLang="en-US" sz="1300" i="0" u="none" strike="noStrike" kern="1200" cap="none" spc="0" normalizeH="0" baseline="0" noProof="0" dirty="0">
                <a:ln>
                  <a:noFill/>
                </a:ln>
                <a:solidFill>
                  <a:srgbClr val="F23B48"/>
                </a:solidFill>
                <a:effectLst/>
                <a:uLnTx/>
                <a:uFillTx/>
                <a:latin typeface="Arial"/>
                <a:ea typeface="微软雅黑"/>
                <a:cs typeface="+mn-ea"/>
                <a:sym typeface="+mn-lt"/>
              </a:rPr>
              <a:t>信息核对结果和个人声明信息的真实性和完整性，全面了解其家庭收入、财产情况和吃、穿、住、用等实际生活状况</a:t>
            </a:r>
            <a:endParaRPr kumimoji="0" lang="en-AU" altLang="zh-CN" sz="1300" i="0" u="none" strike="noStrike" kern="1200" cap="none" spc="0" normalizeH="0" baseline="0" noProof="0" dirty="0">
              <a:ln>
                <a:noFill/>
              </a:ln>
              <a:solidFill>
                <a:srgbClr val="F23B48"/>
              </a:solidFill>
              <a:effectLst/>
              <a:uLnTx/>
              <a:uFillTx/>
              <a:latin typeface="Arial"/>
              <a:ea typeface="微软雅黑"/>
              <a:cs typeface="+mn-ea"/>
              <a:sym typeface="+mn-lt"/>
            </a:endParaRPr>
          </a:p>
        </p:txBody>
      </p:sp>
      <p:sp>
        <p:nvSpPr>
          <p:cNvPr id="50" name="Text Placeholder 33"/>
          <p:cNvSpPr txBox="1"/>
          <p:nvPr/>
        </p:nvSpPr>
        <p:spPr>
          <a:xfrm>
            <a:off x="9130023" y="1887578"/>
            <a:ext cx="1893998" cy="279982"/>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300" i="0" u="none" strike="noStrike" kern="1200" cap="none" spc="0" normalizeH="0" baseline="0" noProof="0" dirty="0">
                <a:ln>
                  <a:noFill/>
                </a:ln>
                <a:solidFill>
                  <a:srgbClr val="F23B48"/>
                </a:solidFill>
                <a:effectLst/>
                <a:uLnTx/>
                <a:uFillTx/>
                <a:latin typeface="Arial"/>
                <a:ea typeface="微软雅黑"/>
                <a:cs typeface="+mn-ea"/>
                <a:sym typeface="+mn-lt"/>
              </a:rPr>
              <a:t>明确了对于情况复杂用尽多种方法在当时无法核实的，可采取由申请人个人承诺方式予以认定</a:t>
            </a:r>
            <a:endParaRPr kumimoji="0" lang="en-AU" sz="1300" i="0" u="none" strike="noStrike" kern="1200" cap="none" spc="0" normalizeH="0" baseline="0" noProof="0" dirty="0">
              <a:ln>
                <a:noFill/>
              </a:ln>
              <a:solidFill>
                <a:srgbClr val="F23B48"/>
              </a:solidFill>
              <a:effectLst/>
              <a:uLnTx/>
              <a:uFillTx/>
              <a:latin typeface="Arial"/>
              <a:ea typeface="微软雅黑"/>
              <a:cs typeface="+mn-ea"/>
              <a:sym typeface="+mn-lt"/>
            </a:endParaRPr>
          </a:p>
        </p:txBody>
      </p:sp>
      <p:sp>
        <p:nvSpPr>
          <p:cNvPr id="52" name="Text Placeholder 33"/>
          <p:cNvSpPr txBox="1"/>
          <p:nvPr/>
        </p:nvSpPr>
        <p:spPr>
          <a:xfrm>
            <a:off x="9130023" y="3054902"/>
            <a:ext cx="1890907"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130000"/>
              </a:lnSpc>
              <a:spcBef>
                <a:spcPts val="0"/>
              </a:spcBef>
              <a:spcAft>
                <a:spcPts val="0"/>
              </a:spcAft>
              <a:buClrTx/>
              <a:buSzTx/>
              <a:buFont typeface="Arial" pitchFamily="34" charset="0"/>
              <a:buNone/>
              <a:tabLst/>
              <a:defRPr/>
            </a:pPr>
            <a:r>
              <a:rPr lang="zh-CN" altLang="en-US" sz="1300" dirty="0">
                <a:solidFill>
                  <a:srgbClr val="F23B48"/>
                </a:solidFill>
                <a:latin typeface="Arial"/>
                <a:ea typeface="微软雅黑"/>
                <a:cs typeface="+mn-ea"/>
              </a:rPr>
              <a:t>可以通过信息共享、网络核验、政府部门内部核查等方式核实的相关证明材料，不再要求申请人重复提交</a:t>
            </a:r>
            <a:endParaRPr lang="en-US" altLang="zh-CN" sz="1300" dirty="0">
              <a:solidFill>
                <a:srgbClr val="F23B48"/>
              </a:solidFill>
              <a:latin typeface="Arial"/>
              <a:ea typeface="微软雅黑"/>
              <a:cs typeface="+mn-ea"/>
              <a:sym typeface="+mn-lt"/>
            </a:endParaRPr>
          </a:p>
        </p:txBody>
      </p:sp>
      <p:sp>
        <p:nvSpPr>
          <p:cNvPr id="54" name="Text Placeholder 33"/>
          <p:cNvSpPr txBox="1"/>
          <p:nvPr/>
        </p:nvSpPr>
        <p:spPr>
          <a:xfrm>
            <a:off x="9130023" y="4866989"/>
            <a:ext cx="1890907" cy="214066"/>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300" i="0" u="none" strike="noStrike" kern="1200" cap="none" spc="0" normalizeH="0" baseline="0" noProof="0" dirty="0">
                <a:ln>
                  <a:noFill/>
                </a:ln>
                <a:solidFill>
                  <a:srgbClr val="F23B48"/>
                </a:solidFill>
                <a:effectLst/>
                <a:uLnTx/>
                <a:uFillTx/>
                <a:latin typeface="Arial"/>
                <a:ea typeface="微软雅黑"/>
                <a:cs typeface="+mn-ea"/>
                <a:sym typeface="+mn-lt"/>
              </a:rPr>
              <a:t>推行政府购买服务。对最低生活保障对象进行家计调查，开展照料护理、社会融入、能力提升、心理疏导、资源链接等服务</a:t>
            </a:r>
            <a:endParaRPr kumimoji="0" lang="en-AU" sz="1300" i="0" u="none" strike="noStrike" kern="1200" cap="none" spc="0" normalizeH="0" baseline="0" noProof="0" dirty="0">
              <a:ln>
                <a:noFill/>
              </a:ln>
              <a:solidFill>
                <a:srgbClr val="F23B48"/>
              </a:solidFill>
              <a:effectLst/>
              <a:uLnTx/>
              <a:uFillTx/>
              <a:latin typeface="Arial"/>
              <a:ea typeface="微软雅黑"/>
              <a:cs typeface="+mn-ea"/>
              <a:sym typeface="+mn-lt"/>
            </a:endParaRPr>
          </a:p>
        </p:txBody>
      </p:sp>
      <p:sp>
        <p:nvSpPr>
          <p:cNvPr id="55" name="Rectangle 100"/>
          <p:cNvSpPr>
            <a:spLocks noChangeArrowheads="1"/>
          </p:cNvSpPr>
          <p:nvPr/>
        </p:nvSpPr>
        <p:spPr bwMode="auto">
          <a:xfrm>
            <a:off x="5968999" y="4032215"/>
            <a:ext cx="177804" cy="2089150"/>
          </a:xfrm>
          <a:prstGeom prst="rect">
            <a:avLst/>
          </a:prstGeom>
          <a:solidFill>
            <a:schemeClr val="bg2">
              <a:lumMod val="50000"/>
            </a:schemeClr>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56" name="Rectangle 100"/>
          <p:cNvSpPr>
            <a:spLocks noChangeArrowheads="1"/>
          </p:cNvSpPr>
          <p:nvPr/>
        </p:nvSpPr>
        <p:spPr bwMode="auto">
          <a:xfrm>
            <a:off x="5762626" y="4036978"/>
            <a:ext cx="569913" cy="2089150"/>
          </a:xfrm>
          <a:prstGeom prst="rect">
            <a:avLst/>
          </a:prstGeom>
          <a:solidFill>
            <a:schemeClr val="bg2">
              <a:lumMod val="50000"/>
            </a:schemeClr>
          </a:solidFill>
          <a:ln>
            <a:noFill/>
          </a:ln>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Tree>
    <p:extLst>
      <p:ext uri="{BB962C8B-B14F-4D97-AF65-F5344CB8AC3E}">
        <p14:creationId xmlns:p14="http://schemas.microsoft.com/office/powerpoint/2010/main" val="11648278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4" name="Freeform 17"/>
          <p:cNvSpPr/>
          <p:nvPr/>
        </p:nvSpPr>
        <p:spPr bwMode="auto">
          <a:xfrm>
            <a:off x="5893678" y="2630869"/>
            <a:ext cx="503018" cy="506585"/>
          </a:xfrm>
          <a:custGeom>
            <a:avLst/>
            <a:gdLst>
              <a:gd name="T0" fmla="*/ 142 w 282"/>
              <a:gd name="T1" fmla="*/ 284 h 284"/>
              <a:gd name="T2" fmla="*/ 0 w 282"/>
              <a:gd name="T3" fmla="*/ 142 h 284"/>
              <a:gd name="T4" fmla="*/ 142 w 282"/>
              <a:gd name="T5" fmla="*/ 0 h 284"/>
              <a:gd name="T6" fmla="*/ 282 w 282"/>
              <a:gd name="T7" fmla="*/ 142 h 284"/>
              <a:gd name="T8" fmla="*/ 142 w 282"/>
              <a:gd name="T9" fmla="*/ 284 h 284"/>
            </a:gdLst>
            <a:ahLst/>
            <a:cxnLst>
              <a:cxn ang="0">
                <a:pos x="T0" y="T1"/>
              </a:cxn>
              <a:cxn ang="0">
                <a:pos x="T2" y="T3"/>
              </a:cxn>
              <a:cxn ang="0">
                <a:pos x="T4" y="T5"/>
              </a:cxn>
              <a:cxn ang="0">
                <a:pos x="T6" y="T7"/>
              </a:cxn>
              <a:cxn ang="0">
                <a:pos x="T8" y="T9"/>
              </a:cxn>
            </a:cxnLst>
            <a:rect l="0" t="0" r="r" b="b"/>
            <a:pathLst>
              <a:path w="282" h="284">
                <a:moveTo>
                  <a:pt x="142" y="284"/>
                </a:moveTo>
                <a:lnTo>
                  <a:pt x="0" y="142"/>
                </a:lnTo>
                <a:lnTo>
                  <a:pt x="142" y="0"/>
                </a:lnTo>
                <a:lnTo>
                  <a:pt x="282" y="142"/>
                </a:lnTo>
                <a:lnTo>
                  <a:pt x="142" y="284"/>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5" name="Oval 18"/>
          <p:cNvSpPr>
            <a:spLocks noChangeArrowheads="1"/>
          </p:cNvSpPr>
          <p:nvPr/>
        </p:nvSpPr>
        <p:spPr bwMode="auto">
          <a:xfrm>
            <a:off x="5615413" y="1990502"/>
            <a:ext cx="1061332" cy="1063115"/>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6" name="Oval 19"/>
          <p:cNvSpPr>
            <a:spLocks noChangeArrowheads="1"/>
          </p:cNvSpPr>
          <p:nvPr/>
        </p:nvSpPr>
        <p:spPr bwMode="auto">
          <a:xfrm>
            <a:off x="5699249" y="2076122"/>
            <a:ext cx="893660" cy="891875"/>
          </a:xfrm>
          <a:prstGeom prst="ellipse">
            <a:avLst/>
          </a:prstGeom>
          <a:solidFill>
            <a:srgbClr val="F23B4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7" name="Freeform 8"/>
          <p:cNvSpPr/>
          <p:nvPr/>
        </p:nvSpPr>
        <p:spPr bwMode="auto">
          <a:xfrm>
            <a:off x="5893678" y="4614398"/>
            <a:ext cx="503018" cy="506585"/>
          </a:xfrm>
          <a:custGeom>
            <a:avLst/>
            <a:gdLst>
              <a:gd name="T0" fmla="*/ 142 w 282"/>
              <a:gd name="T1" fmla="*/ 0 h 284"/>
              <a:gd name="T2" fmla="*/ 282 w 282"/>
              <a:gd name="T3" fmla="*/ 142 h 284"/>
              <a:gd name="T4" fmla="*/ 142 w 282"/>
              <a:gd name="T5" fmla="*/ 284 h 284"/>
              <a:gd name="T6" fmla="*/ 0 w 282"/>
              <a:gd name="T7" fmla="*/ 142 h 284"/>
              <a:gd name="T8" fmla="*/ 142 w 282"/>
              <a:gd name="T9" fmla="*/ 0 h 284"/>
            </a:gdLst>
            <a:ahLst/>
            <a:cxnLst>
              <a:cxn ang="0">
                <a:pos x="T0" y="T1"/>
              </a:cxn>
              <a:cxn ang="0">
                <a:pos x="T2" y="T3"/>
              </a:cxn>
              <a:cxn ang="0">
                <a:pos x="T4" y="T5"/>
              </a:cxn>
              <a:cxn ang="0">
                <a:pos x="T6" y="T7"/>
              </a:cxn>
              <a:cxn ang="0">
                <a:pos x="T8" y="T9"/>
              </a:cxn>
            </a:cxnLst>
            <a:rect l="0" t="0" r="r" b="b"/>
            <a:pathLst>
              <a:path w="282" h="284">
                <a:moveTo>
                  <a:pt x="142" y="0"/>
                </a:moveTo>
                <a:lnTo>
                  <a:pt x="282" y="142"/>
                </a:lnTo>
                <a:lnTo>
                  <a:pt x="142" y="284"/>
                </a:lnTo>
                <a:lnTo>
                  <a:pt x="0" y="142"/>
                </a:lnTo>
                <a:lnTo>
                  <a:pt x="142" y="0"/>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8" name="Oval 9"/>
          <p:cNvSpPr>
            <a:spLocks noChangeArrowheads="1"/>
          </p:cNvSpPr>
          <p:nvPr/>
        </p:nvSpPr>
        <p:spPr bwMode="auto">
          <a:xfrm>
            <a:off x="5615413" y="4700018"/>
            <a:ext cx="1061332" cy="1061332"/>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9" name="Oval 10"/>
          <p:cNvSpPr>
            <a:spLocks noChangeArrowheads="1"/>
          </p:cNvSpPr>
          <p:nvPr/>
        </p:nvSpPr>
        <p:spPr bwMode="auto">
          <a:xfrm>
            <a:off x="5699249" y="4783855"/>
            <a:ext cx="893660" cy="893659"/>
          </a:xfrm>
          <a:prstGeom prst="ellipse">
            <a:avLst/>
          </a:prstGeom>
          <a:solidFill>
            <a:srgbClr val="F23B4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0" name="Rectangle 23"/>
          <p:cNvSpPr>
            <a:spLocks noChangeArrowheads="1"/>
          </p:cNvSpPr>
          <p:nvPr/>
        </p:nvSpPr>
        <p:spPr bwMode="auto">
          <a:xfrm>
            <a:off x="6692798" y="3007239"/>
            <a:ext cx="358534" cy="3567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1" name="Freeform 24"/>
          <p:cNvSpPr/>
          <p:nvPr/>
        </p:nvSpPr>
        <p:spPr bwMode="auto">
          <a:xfrm>
            <a:off x="6544747" y="2347252"/>
            <a:ext cx="1166573" cy="1166572"/>
          </a:xfrm>
          <a:custGeom>
            <a:avLst/>
            <a:gdLst>
              <a:gd name="T0" fmla="*/ 541 w 659"/>
              <a:gd name="T1" fmla="*/ 541 h 659"/>
              <a:gd name="T2" fmla="*/ 117 w 659"/>
              <a:gd name="T3" fmla="*/ 541 h 659"/>
              <a:gd name="T4" fmla="*/ 117 w 659"/>
              <a:gd name="T5" fmla="*/ 117 h 659"/>
              <a:gd name="T6" fmla="*/ 541 w 659"/>
              <a:gd name="T7" fmla="*/ 117 h 659"/>
              <a:gd name="T8" fmla="*/ 541 w 659"/>
              <a:gd name="T9" fmla="*/ 541 h 659"/>
            </a:gdLst>
            <a:ahLst/>
            <a:cxnLst>
              <a:cxn ang="0">
                <a:pos x="T0" y="T1"/>
              </a:cxn>
              <a:cxn ang="0">
                <a:pos x="T2" y="T3"/>
              </a:cxn>
              <a:cxn ang="0">
                <a:pos x="T4" y="T5"/>
              </a:cxn>
              <a:cxn ang="0">
                <a:pos x="T6" y="T7"/>
              </a:cxn>
              <a:cxn ang="0">
                <a:pos x="T8" y="T9"/>
              </a:cxn>
            </a:cxnLst>
            <a:rect l="0" t="0" r="r" b="b"/>
            <a:pathLst>
              <a:path w="659" h="659">
                <a:moveTo>
                  <a:pt x="541" y="541"/>
                </a:moveTo>
                <a:cubicBezTo>
                  <a:pt x="424" y="659"/>
                  <a:pt x="234" y="659"/>
                  <a:pt x="117" y="541"/>
                </a:cubicBezTo>
                <a:cubicBezTo>
                  <a:pt x="0" y="424"/>
                  <a:pt x="0" y="234"/>
                  <a:pt x="117" y="117"/>
                </a:cubicBezTo>
                <a:cubicBezTo>
                  <a:pt x="234" y="0"/>
                  <a:pt x="424" y="0"/>
                  <a:pt x="541" y="117"/>
                </a:cubicBezTo>
                <a:cubicBezTo>
                  <a:pt x="659" y="234"/>
                  <a:pt x="659" y="424"/>
                  <a:pt x="541" y="541"/>
                </a:cubicBez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2" name="Freeform 25"/>
          <p:cNvSpPr/>
          <p:nvPr/>
        </p:nvSpPr>
        <p:spPr bwMode="auto">
          <a:xfrm>
            <a:off x="6637502" y="2440007"/>
            <a:ext cx="979280" cy="979279"/>
          </a:xfrm>
          <a:custGeom>
            <a:avLst/>
            <a:gdLst>
              <a:gd name="T0" fmla="*/ 455 w 553"/>
              <a:gd name="T1" fmla="*/ 454 h 553"/>
              <a:gd name="T2" fmla="*/ 98 w 553"/>
              <a:gd name="T3" fmla="*/ 454 h 553"/>
              <a:gd name="T4" fmla="*/ 98 w 553"/>
              <a:gd name="T5" fmla="*/ 98 h 553"/>
              <a:gd name="T6" fmla="*/ 455 w 553"/>
              <a:gd name="T7" fmla="*/ 98 h 553"/>
              <a:gd name="T8" fmla="*/ 455 w 553"/>
              <a:gd name="T9" fmla="*/ 454 h 553"/>
            </a:gdLst>
            <a:ahLst/>
            <a:cxnLst>
              <a:cxn ang="0">
                <a:pos x="T0" y="T1"/>
              </a:cxn>
              <a:cxn ang="0">
                <a:pos x="T2" y="T3"/>
              </a:cxn>
              <a:cxn ang="0">
                <a:pos x="T4" y="T5"/>
              </a:cxn>
              <a:cxn ang="0">
                <a:pos x="T6" y="T7"/>
              </a:cxn>
              <a:cxn ang="0">
                <a:pos x="T8" y="T9"/>
              </a:cxn>
            </a:cxnLst>
            <a:rect l="0" t="0" r="r" b="b"/>
            <a:pathLst>
              <a:path w="553" h="553">
                <a:moveTo>
                  <a:pt x="455" y="454"/>
                </a:moveTo>
                <a:cubicBezTo>
                  <a:pt x="356" y="553"/>
                  <a:pt x="197" y="553"/>
                  <a:pt x="98" y="454"/>
                </a:cubicBezTo>
                <a:cubicBezTo>
                  <a:pt x="0" y="356"/>
                  <a:pt x="0" y="196"/>
                  <a:pt x="98" y="98"/>
                </a:cubicBezTo>
                <a:cubicBezTo>
                  <a:pt x="197" y="0"/>
                  <a:pt x="356" y="0"/>
                  <a:pt x="455" y="98"/>
                </a:cubicBezTo>
                <a:cubicBezTo>
                  <a:pt x="553" y="196"/>
                  <a:pt x="553" y="356"/>
                  <a:pt x="455" y="454"/>
                </a:cubicBezTo>
                <a:close/>
              </a:path>
            </a:pathLst>
          </a:custGeom>
          <a:solidFill>
            <a:schemeClr val="accent2"/>
          </a:solidFill>
          <a:ln>
            <a:noFill/>
          </a:ln>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3" name="Rectangle 26"/>
          <p:cNvSpPr>
            <a:spLocks noChangeArrowheads="1"/>
          </p:cNvSpPr>
          <p:nvPr/>
        </p:nvSpPr>
        <p:spPr bwMode="auto">
          <a:xfrm>
            <a:off x="5240826" y="4459213"/>
            <a:ext cx="356750" cy="3567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4" name="Freeform 27"/>
          <p:cNvSpPr/>
          <p:nvPr/>
        </p:nvSpPr>
        <p:spPr bwMode="auto">
          <a:xfrm>
            <a:off x="4579054" y="4311161"/>
            <a:ext cx="1166573" cy="1164789"/>
          </a:xfrm>
          <a:custGeom>
            <a:avLst/>
            <a:gdLst>
              <a:gd name="T0" fmla="*/ 118 w 659"/>
              <a:gd name="T1" fmla="*/ 117 h 658"/>
              <a:gd name="T2" fmla="*/ 542 w 659"/>
              <a:gd name="T3" fmla="*/ 117 h 658"/>
              <a:gd name="T4" fmla="*/ 542 w 659"/>
              <a:gd name="T5" fmla="*/ 541 h 658"/>
              <a:gd name="T6" fmla="*/ 118 w 659"/>
              <a:gd name="T7" fmla="*/ 541 h 658"/>
              <a:gd name="T8" fmla="*/ 118 w 659"/>
              <a:gd name="T9" fmla="*/ 117 h 658"/>
            </a:gdLst>
            <a:ahLst/>
            <a:cxnLst>
              <a:cxn ang="0">
                <a:pos x="T0" y="T1"/>
              </a:cxn>
              <a:cxn ang="0">
                <a:pos x="T2" y="T3"/>
              </a:cxn>
              <a:cxn ang="0">
                <a:pos x="T4" y="T5"/>
              </a:cxn>
              <a:cxn ang="0">
                <a:pos x="T6" y="T7"/>
              </a:cxn>
              <a:cxn ang="0">
                <a:pos x="T8" y="T9"/>
              </a:cxn>
            </a:cxnLst>
            <a:rect l="0" t="0" r="r" b="b"/>
            <a:pathLst>
              <a:path w="659" h="658">
                <a:moveTo>
                  <a:pt x="118" y="117"/>
                </a:moveTo>
                <a:cubicBezTo>
                  <a:pt x="235" y="0"/>
                  <a:pt x="425" y="0"/>
                  <a:pt x="542" y="117"/>
                </a:cubicBezTo>
                <a:cubicBezTo>
                  <a:pt x="659" y="234"/>
                  <a:pt x="659" y="424"/>
                  <a:pt x="542" y="541"/>
                </a:cubicBezTo>
                <a:cubicBezTo>
                  <a:pt x="425" y="658"/>
                  <a:pt x="235" y="658"/>
                  <a:pt x="118" y="541"/>
                </a:cubicBezTo>
                <a:cubicBezTo>
                  <a:pt x="0" y="424"/>
                  <a:pt x="0" y="234"/>
                  <a:pt x="118" y="117"/>
                </a:cubicBez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5" name="Freeform 28"/>
          <p:cNvSpPr/>
          <p:nvPr/>
        </p:nvSpPr>
        <p:spPr bwMode="auto">
          <a:xfrm>
            <a:off x="4673593" y="4403916"/>
            <a:ext cx="979280" cy="981062"/>
          </a:xfrm>
          <a:custGeom>
            <a:avLst/>
            <a:gdLst>
              <a:gd name="T0" fmla="*/ 98 w 553"/>
              <a:gd name="T1" fmla="*/ 99 h 554"/>
              <a:gd name="T2" fmla="*/ 455 w 553"/>
              <a:gd name="T3" fmla="*/ 99 h 554"/>
              <a:gd name="T4" fmla="*/ 455 w 553"/>
              <a:gd name="T5" fmla="*/ 455 h 554"/>
              <a:gd name="T6" fmla="*/ 98 w 553"/>
              <a:gd name="T7" fmla="*/ 455 h 554"/>
              <a:gd name="T8" fmla="*/ 98 w 553"/>
              <a:gd name="T9" fmla="*/ 99 h 554"/>
            </a:gdLst>
            <a:ahLst/>
            <a:cxnLst>
              <a:cxn ang="0">
                <a:pos x="T0" y="T1"/>
              </a:cxn>
              <a:cxn ang="0">
                <a:pos x="T2" y="T3"/>
              </a:cxn>
              <a:cxn ang="0">
                <a:pos x="T4" y="T5"/>
              </a:cxn>
              <a:cxn ang="0">
                <a:pos x="T6" y="T7"/>
              </a:cxn>
              <a:cxn ang="0">
                <a:pos x="T8" y="T9"/>
              </a:cxn>
            </a:cxnLst>
            <a:rect l="0" t="0" r="r" b="b"/>
            <a:pathLst>
              <a:path w="553" h="554">
                <a:moveTo>
                  <a:pt x="98" y="99"/>
                </a:moveTo>
                <a:cubicBezTo>
                  <a:pt x="197" y="0"/>
                  <a:pt x="356" y="0"/>
                  <a:pt x="455" y="99"/>
                </a:cubicBezTo>
                <a:cubicBezTo>
                  <a:pt x="553" y="197"/>
                  <a:pt x="553" y="357"/>
                  <a:pt x="455" y="455"/>
                </a:cubicBezTo>
                <a:cubicBezTo>
                  <a:pt x="356" y="554"/>
                  <a:pt x="197" y="554"/>
                  <a:pt x="98" y="455"/>
                </a:cubicBezTo>
                <a:cubicBezTo>
                  <a:pt x="0" y="357"/>
                  <a:pt x="0" y="197"/>
                  <a:pt x="98" y="99"/>
                </a:cubicBezTo>
                <a:close/>
              </a:path>
            </a:pathLst>
          </a:custGeom>
          <a:solidFill>
            <a:schemeClr val="accent2"/>
          </a:solidFill>
          <a:ln>
            <a:noFill/>
          </a:ln>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6" name="Freeform 29"/>
          <p:cNvSpPr/>
          <p:nvPr/>
        </p:nvSpPr>
        <p:spPr bwMode="auto">
          <a:xfrm>
            <a:off x="6919334" y="3658309"/>
            <a:ext cx="504802" cy="506585"/>
          </a:xfrm>
          <a:custGeom>
            <a:avLst/>
            <a:gdLst>
              <a:gd name="T0" fmla="*/ 0 w 283"/>
              <a:gd name="T1" fmla="*/ 142 h 284"/>
              <a:gd name="T2" fmla="*/ 142 w 283"/>
              <a:gd name="T3" fmla="*/ 0 h 284"/>
              <a:gd name="T4" fmla="*/ 283 w 283"/>
              <a:gd name="T5" fmla="*/ 142 h 284"/>
              <a:gd name="T6" fmla="*/ 142 w 283"/>
              <a:gd name="T7" fmla="*/ 284 h 284"/>
              <a:gd name="T8" fmla="*/ 0 w 283"/>
              <a:gd name="T9" fmla="*/ 142 h 284"/>
            </a:gdLst>
            <a:ahLst/>
            <a:cxnLst>
              <a:cxn ang="0">
                <a:pos x="T0" y="T1"/>
              </a:cxn>
              <a:cxn ang="0">
                <a:pos x="T2" y="T3"/>
              </a:cxn>
              <a:cxn ang="0">
                <a:pos x="T4" y="T5"/>
              </a:cxn>
              <a:cxn ang="0">
                <a:pos x="T6" y="T7"/>
              </a:cxn>
              <a:cxn ang="0">
                <a:pos x="T8" y="T9"/>
              </a:cxn>
            </a:cxnLst>
            <a:rect l="0" t="0" r="r" b="b"/>
            <a:pathLst>
              <a:path w="283" h="284">
                <a:moveTo>
                  <a:pt x="0" y="142"/>
                </a:moveTo>
                <a:lnTo>
                  <a:pt x="142" y="0"/>
                </a:lnTo>
                <a:lnTo>
                  <a:pt x="283" y="142"/>
                </a:lnTo>
                <a:lnTo>
                  <a:pt x="142" y="284"/>
                </a:lnTo>
                <a:lnTo>
                  <a:pt x="0" y="142"/>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7" name="Oval 30"/>
          <p:cNvSpPr>
            <a:spLocks noChangeArrowheads="1"/>
          </p:cNvSpPr>
          <p:nvPr/>
        </p:nvSpPr>
        <p:spPr bwMode="auto">
          <a:xfrm>
            <a:off x="7003171" y="3380044"/>
            <a:ext cx="1061332" cy="1063115"/>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18" name="Oval 31"/>
          <p:cNvSpPr>
            <a:spLocks noChangeArrowheads="1"/>
          </p:cNvSpPr>
          <p:nvPr/>
        </p:nvSpPr>
        <p:spPr bwMode="auto">
          <a:xfrm>
            <a:off x="7087007" y="3465664"/>
            <a:ext cx="891875" cy="891875"/>
          </a:xfrm>
          <a:prstGeom prst="ellipse">
            <a:avLst/>
          </a:prstGeom>
          <a:solidFill>
            <a:schemeClr val="accent1"/>
          </a:solidFill>
          <a:ln>
            <a:noFill/>
          </a:ln>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9" name="Freeform 32"/>
          <p:cNvSpPr/>
          <p:nvPr/>
        </p:nvSpPr>
        <p:spPr bwMode="auto">
          <a:xfrm>
            <a:off x="4937588" y="3658309"/>
            <a:ext cx="504802" cy="506585"/>
          </a:xfrm>
          <a:custGeom>
            <a:avLst/>
            <a:gdLst>
              <a:gd name="T0" fmla="*/ 283 w 283"/>
              <a:gd name="T1" fmla="*/ 142 h 284"/>
              <a:gd name="T2" fmla="*/ 141 w 283"/>
              <a:gd name="T3" fmla="*/ 284 h 284"/>
              <a:gd name="T4" fmla="*/ 0 w 283"/>
              <a:gd name="T5" fmla="*/ 142 h 284"/>
              <a:gd name="T6" fmla="*/ 141 w 283"/>
              <a:gd name="T7" fmla="*/ 0 h 284"/>
              <a:gd name="T8" fmla="*/ 283 w 283"/>
              <a:gd name="T9" fmla="*/ 142 h 284"/>
            </a:gdLst>
            <a:ahLst/>
            <a:cxnLst>
              <a:cxn ang="0">
                <a:pos x="T0" y="T1"/>
              </a:cxn>
              <a:cxn ang="0">
                <a:pos x="T2" y="T3"/>
              </a:cxn>
              <a:cxn ang="0">
                <a:pos x="T4" y="T5"/>
              </a:cxn>
              <a:cxn ang="0">
                <a:pos x="T6" y="T7"/>
              </a:cxn>
              <a:cxn ang="0">
                <a:pos x="T8" y="T9"/>
              </a:cxn>
            </a:cxnLst>
            <a:rect l="0" t="0" r="r" b="b"/>
            <a:pathLst>
              <a:path w="283" h="284">
                <a:moveTo>
                  <a:pt x="283" y="142"/>
                </a:moveTo>
                <a:lnTo>
                  <a:pt x="141" y="284"/>
                </a:lnTo>
                <a:lnTo>
                  <a:pt x="0" y="142"/>
                </a:lnTo>
                <a:lnTo>
                  <a:pt x="141" y="0"/>
                </a:lnTo>
                <a:lnTo>
                  <a:pt x="283" y="142"/>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20" name="Oval 33"/>
          <p:cNvSpPr>
            <a:spLocks noChangeArrowheads="1"/>
          </p:cNvSpPr>
          <p:nvPr/>
        </p:nvSpPr>
        <p:spPr bwMode="auto">
          <a:xfrm>
            <a:off x="4297221" y="3380044"/>
            <a:ext cx="1061332" cy="1063115"/>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21" name="Oval 34"/>
          <p:cNvSpPr>
            <a:spLocks noChangeArrowheads="1"/>
          </p:cNvSpPr>
          <p:nvPr/>
        </p:nvSpPr>
        <p:spPr bwMode="auto">
          <a:xfrm>
            <a:off x="4381058" y="3465664"/>
            <a:ext cx="891875" cy="891875"/>
          </a:xfrm>
          <a:prstGeom prst="ellipse">
            <a:avLst/>
          </a:prstGeom>
          <a:solidFill>
            <a:schemeClr val="accent1"/>
          </a:solidFill>
          <a:ln>
            <a:noFill/>
          </a:ln>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2" name="Rectangle 47"/>
          <p:cNvSpPr>
            <a:spLocks noChangeArrowheads="1"/>
          </p:cNvSpPr>
          <p:nvPr/>
        </p:nvSpPr>
        <p:spPr bwMode="auto">
          <a:xfrm>
            <a:off x="6692798" y="4459213"/>
            <a:ext cx="358534" cy="3567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23" name="Freeform 48"/>
          <p:cNvSpPr/>
          <p:nvPr/>
        </p:nvSpPr>
        <p:spPr bwMode="auto">
          <a:xfrm>
            <a:off x="6544747" y="4311161"/>
            <a:ext cx="1166573" cy="1164789"/>
          </a:xfrm>
          <a:custGeom>
            <a:avLst/>
            <a:gdLst>
              <a:gd name="T0" fmla="*/ 117 w 659"/>
              <a:gd name="T1" fmla="*/ 541 h 658"/>
              <a:gd name="T2" fmla="*/ 117 w 659"/>
              <a:gd name="T3" fmla="*/ 117 h 658"/>
              <a:gd name="T4" fmla="*/ 541 w 659"/>
              <a:gd name="T5" fmla="*/ 117 h 658"/>
              <a:gd name="T6" fmla="*/ 541 w 659"/>
              <a:gd name="T7" fmla="*/ 541 h 658"/>
              <a:gd name="T8" fmla="*/ 117 w 659"/>
              <a:gd name="T9" fmla="*/ 541 h 658"/>
            </a:gdLst>
            <a:ahLst/>
            <a:cxnLst>
              <a:cxn ang="0">
                <a:pos x="T0" y="T1"/>
              </a:cxn>
              <a:cxn ang="0">
                <a:pos x="T2" y="T3"/>
              </a:cxn>
              <a:cxn ang="0">
                <a:pos x="T4" y="T5"/>
              </a:cxn>
              <a:cxn ang="0">
                <a:pos x="T6" y="T7"/>
              </a:cxn>
              <a:cxn ang="0">
                <a:pos x="T8" y="T9"/>
              </a:cxn>
            </a:cxnLst>
            <a:rect l="0" t="0" r="r" b="b"/>
            <a:pathLst>
              <a:path w="659" h="658">
                <a:moveTo>
                  <a:pt x="117" y="541"/>
                </a:moveTo>
                <a:cubicBezTo>
                  <a:pt x="0" y="424"/>
                  <a:pt x="0" y="234"/>
                  <a:pt x="117" y="117"/>
                </a:cubicBezTo>
                <a:cubicBezTo>
                  <a:pt x="234" y="0"/>
                  <a:pt x="424" y="0"/>
                  <a:pt x="541" y="117"/>
                </a:cubicBezTo>
                <a:cubicBezTo>
                  <a:pt x="659" y="234"/>
                  <a:pt x="659" y="424"/>
                  <a:pt x="541" y="541"/>
                </a:cubicBezTo>
                <a:cubicBezTo>
                  <a:pt x="424" y="658"/>
                  <a:pt x="234" y="658"/>
                  <a:pt x="117" y="541"/>
                </a:cubicBez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24" name="Freeform 49"/>
          <p:cNvSpPr/>
          <p:nvPr/>
        </p:nvSpPr>
        <p:spPr bwMode="auto">
          <a:xfrm>
            <a:off x="6637502" y="4403916"/>
            <a:ext cx="979280" cy="981062"/>
          </a:xfrm>
          <a:custGeom>
            <a:avLst/>
            <a:gdLst>
              <a:gd name="T0" fmla="*/ 98 w 553"/>
              <a:gd name="T1" fmla="*/ 455 h 554"/>
              <a:gd name="T2" fmla="*/ 98 w 553"/>
              <a:gd name="T3" fmla="*/ 99 h 554"/>
              <a:gd name="T4" fmla="*/ 455 w 553"/>
              <a:gd name="T5" fmla="*/ 99 h 554"/>
              <a:gd name="T6" fmla="*/ 455 w 553"/>
              <a:gd name="T7" fmla="*/ 455 h 554"/>
              <a:gd name="T8" fmla="*/ 98 w 553"/>
              <a:gd name="T9" fmla="*/ 455 h 554"/>
            </a:gdLst>
            <a:ahLst/>
            <a:cxnLst>
              <a:cxn ang="0">
                <a:pos x="T0" y="T1"/>
              </a:cxn>
              <a:cxn ang="0">
                <a:pos x="T2" y="T3"/>
              </a:cxn>
              <a:cxn ang="0">
                <a:pos x="T4" y="T5"/>
              </a:cxn>
              <a:cxn ang="0">
                <a:pos x="T6" y="T7"/>
              </a:cxn>
              <a:cxn ang="0">
                <a:pos x="T8" y="T9"/>
              </a:cxn>
            </a:cxnLst>
            <a:rect l="0" t="0" r="r" b="b"/>
            <a:pathLst>
              <a:path w="553" h="554">
                <a:moveTo>
                  <a:pt x="98" y="455"/>
                </a:moveTo>
                <a:cubicBezTo>
                  <a:pt x="0" y="357"/>
                  <a:pt x="0" y="197"/>
                  <a:pt x="98" y="99"/>
                </a:cubicBezTo>
                <a:cubicBezTo>
                  <a:pt x="197" y="0"/>
                  <a:pt x="356" y="0"/>
                  <a:pt x="455" y="99"/>
                </a:cubicBezTo>
                <a:cubicBezTo>
                  <a:pt x="553" y="197"/>
                  <a:pt x="553" y="357"/>
                  <a:pt x="455" y="455"/>
                </a:cubicBezTo>
                <a:cubicBezTo>
                  <a:pt x="356" y="554"/>
                  <a:pt x="197" y="554"/>
                  <a:pt x="98" y="455"/>
                </a:cubicBezTo>
                <a:close/>
              </a:path>
            </a:pathLst>
          </a:custGeom>
          <a:solidFill>
            <a:schemeClr val="accent2"/>
          </a:solidFill>
          <a:ln>
            <a:noFill/>
          </a:ln>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5" name="Rectangle 50"/>
          <p:cNvSpPr>
            <a:spLocks noChangeArrowheads="1"/>
          </p:cNvSpPr>
          <p:nvPr/>
        </p:nvSpPr>
        <p:spPr bwMode="auto">
          <a:xfrm>
            <a:off x="5240826" y="3007239"/>
            <a:ext cx="356750" cy="3567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26" name="Freeform 51"/>
          <p:cNvSpPr/>
          <p:nvPr/>
        </p:nvSpPr>
        <p:spPr bwMode="auto">
          <a:xfrm>
            <a:off x="4579054" y="2347252"/>
            <a:ext cx="1166573" cy="1166572"/>
          </a:xfrm>
          <a:custGeom>
            <a:avLst/>
            <a:gdLst>
              <a:gd name="T0" fmla="*/ 542 w 659"/>
              <a:gd name="T1" fmla="*/ 117 h 659"/>
              <a:gd name="T2" fmla="*/ 542 w 659"/>
              <a:gd name="T3" fmla="*/ 541 h 659"/>
              <a:gd name="T4" fmla="*/ 118 w 659"/>
              <a:gd name="T5" fmla="*/ 541 h 659"/>
              <a:gd name="T6" fmla="*/ 118 w 659"/>
              <a:gd name="T7" fmla="*/ 117 h 659"/>
              <a:gd name="T8" fmla="*/ 542 w 659"/>
              <a:gd name="T9" fmla="*/ 117 h 659"/>
            </a:gdLst>
            <a:ahLst/>
            <a:cxnLst>
              <a:cxn ang="0">
                <a:pos x="T0" y="T1"/>
              </a:cxn>
              <a:cxn ang="0">
                <a:pos x="T2" y="T3"/>
              </a:cxn>
              <a:cxn ang="0">
                <a:pos x="T4" y="T5"/>
              </a:cxn>
              <a:cxn ang="0">
                <a:pos x="T6" y="T7"/>
              </a:cxn>
              <a:cxn ang="0">
                <a:pos x="T8" y="T9"/>
              </a:cxn>
            </a:cxnLst>
            <a:rect l="0" t="0" r="r" b="b"/>
            <a:pathLst>
              <a:path w="659" h="659">
                <a:moveTo>
                  <a:pt x="542" y="117"/>
                </a:moveTo>
                <a:cubicBezTo>
                  <a:pt x="659" y="234"/>
                  <a:pt x="659" y="424"/>
                  <a:pt x="542" y="541"/>
                </a:cubicBezTo>
                <a:cubicBezTo>
                  <a:pt x="425" y="659"/>
                  <a:pt x="235" y="659"/>
                  <a:pt x="118" y="541"/>
                </a:cubicBezTo>
                <a:cubicBezTo>
                  <a:pt x="0" y="424"/>
                  <a:pt x="0" y="234"/>
                  <a:pt x="118" y="117"/>
                </a:cubicBezTo>
                <a:cubicBezTo>
                  <a:pt x="235" y="0"/>
                  <a:pt x="425" y="0"/>
                  <a:pt x="542" y="117"/>
                </a:cubicBez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27" name="Freeform 52"/>
          <p:cNvSpPr/>
          <p:nvPr/>
        </p:nvSpPr>
        <p:spPr bwMode="auto">
          <a:xfrm>
            <a:off x="4673593" y="2440007"/>
            <a:ext cx="979280" cy="979279"/>
          </a:xfrm>
          <a:custGeom>
            <a:avLst/>
            <a:gdLst>
              <a:gd name="T0" fmla="*/ 455 w 553"/>
              <a:gd name="T1" fmla="*/ 98 h 553"/>
              <a:gd name="T2" fmla="*/ 455 w 553"/>
              <a:gd name="T3" fmla="*/ 454 h 553"/>
              <a:gd name="T4" fmla="*/ 98 w 553"/>
              <a:gd name="T5" fmla="*/ 454 h 553"/>
              <a:gd name="T6" fmla="*/ 98 w 553"/>
              <a:gd name="T7" fmla="*/ 98 h 553"/>
              <a:gd name="T8" fmla="*/ 455 w 553"/>
              <a:gd name="T9" fmla="*/ 98 h 553"/>
            </a:gdLst>
            <a:ahLst/>
            <a:cxnLst>
              <a:cxn ang="0">
                <a:pos x="T0" y="T1"/>
              </a:cxn>
              <a:cxn ang="0">
                <a:pos x="T2" y="T3"/>
              </a:cxn>
              <a:cxn ang="0">
                <a:pos x="T4" y="T5"/>
              </a:cxn>
              <a:cxn ang="0">
                <a:pos x="T6" y="T7"/>
              </a:cxn>
              <a:cxn ang="0">
                <a:pos x="T8" y="T9"/>
              </a:cxn>
            </a:cxnLst>
            <a:rect l="0" t="0" r="r" b="b"/>
            <a:pathLst>
              <a:path w="553" h="553">
                <a:moveTo>
                  <a:pt x="455" y="98"/>
                </a:moveTo>
                <a:cubicBezTo>
                  <a:pt x="553" y="196"/>
                  <a:pt x="553" y="356"/>
                  <a:pt x="455" y="454"/>
                </a:cubicBezTo>
                <a:cubicBezTo>
                  <a:pt x="356" y="553"/>
                  <a:pt x="197" y="553"/>
                  <a:pt x="98" y="454"/>
                </a:cubicBezTo>
                <a:cubicBezTo>
                  <a:pt x="0" y="356"/>
                  <a:pt x="0" y="196"/>
                  <a:pt x="98" y="98"/>
                </a:cubicBezTo>
                <a:cubicBezTo>
                  <a:pt x="197" y="0"/>
                  <a:pt x="356" y="0"/>
                  <a:pt x="455" y="98"/>
                </a:cubicBezTo>
                <a:close/>
              </a:path>
            </a:pathLst>
          </a:custGeom>
          <a:solidFill>
            <a:schemeClr val="accent2"/>
          </a:solidFill>
          <a:ln>
            <a:noFill/>
          </a:ln>
          <a:extLst/>
        </p:spPr>
        <p:txBody>
          <a:bodyPr vert="horz" wrap="square" lIns="91440" tIns="45720" rIns="91440" bIns="45720" numCol="1" anchor="ctr" anchorCtr="0" compatLnSpc="1"/>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8" name="TextBox 27"/>
          <p:cNvSpPr txBox="1"/>
          <p:nvPr/>
        </p:nvSpPr>
        <p:spPr>
          <a:xfrm>
            <a:off x="5435081" y="3626021"/>
            <a:ext cx="1437894" cy="430887"/>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lumMod val="50000"/>
                    <a:lumOff val="50000"/>
                  </a:prstClr>
                </a:solidFill>
                <a:effectLst/>
                <a:uLnTx/>
                <a:uFillTx/>
                <a:latin typeface="Arial"/>
                <a:ea typeface="微软雅黑"/>
                <a:cs typeface="+mn-ea"/>
                <a:sym typeface="+mn-lt"/>
              </a:rPr>
              <a:t>增发</a:t>
            </a:r>
            <a:r>
              <a:rPr kumimoji="0" lang="en-US" altLang="zh-CN" sz="2800" b="0" i="0" u="none" strike="noStrike" kern="1200" cap="none" spc="0" normalizeH="0" baseline="0" noProof="0" dirty="0" smtClean="0">
                <a:ln>
                  <a:noFill/>
                </a:ln>
                <a:solidFill>
                  <a:prstClr val="black">
                    <a:lumMod val="50000"/>
                    <a:lumOff val="50000"/>
                  </a:prstClr>
                </a:solidFill>
                <a:effectLst/>
                <a:uLnTx/>
                <a:uFillTx/>
                <a:latin typeface="Arial"/>
                <a:ea typeface="微软雅黑"/>
                <a:cs typeface="+mn-ea"/>
                <a:sym typeface="+mn-lt"/>
              </a:rPr>
              <a:t>20%</a:t>
            </a:r>
            <a:endParaRPr kumimoji="0" lang="en-US" sz="2800" b="0" i="0" u="none" strike="noStrike" kern="1200" cap="none" spc="0" normalizeH="0" baseline="0" noProof="0" dirty="0">
              <a:ln>
                <a:noFill/>
              </a:ln>
              <a:solidFill>
                <a:prstClr val="black">
                  <a:lumMod val="50000"/>
                  <a:lumOff val="50000"/>
                </a:prstClr>
              </a:solidFill>
              <a:effectLst/>
              <a:uLnTx/>
              <a:uFillTx/>
              <a:latin typeface="Arial"/>
              <a:ea typeface="微软雅黑"/>
              <a:cs typeface="+mn-ea"/>
              <a:sym typeface="+mn-lt"/>
            </a:endParaRPr>
          </a:p>
        </p:txBody>
      </p:sp>
      <p:sp>
        <p:nvSpPr>
          <p:cNvPr id="29" name="任意多边形 28"/>
          <p:cNvSpPr/>
          <p:nvPr/>
        </p:nvSpPr>
        <p:spPr>
          <a:xfrm>
            <a:off x="5006903" y="2797050"/>
            <a:ext cx="269851" cy="231301"/>
          </a:xfrm>
          <a:custGeom>
            <a:avLst/>
            <a:gdLst/>
            <a:ahLst/>
            <a:cxnLst/>
            <a:rect l="l" t="t" r="r" b="b"/>
            <a:pathLst>
              <a:path w="228600" h="195943">
                <a:moveTo>
                  <a:pt x="97972" y="114300"/>
                </a:moveTo>
                <a:lnTo>
                  <a:pt x="130629" y="114300"/>
                </a:lnTo>
                <a:lnTo>
                  <a:pt x="130629" y="130628"/>
                </a:lnTo>
                <a:lnTo>
                  <a:pt x="97972" y="130628"/>
                </a:lnTo>
                <a:close/>
                <a:moveTo>
                  <a:pt x="0" y="114300"/>
                </a:moveTo>
                <a:lnTo>
                  <a:pt x="85725" y="114300"/>
                </a:lnTo>
                <a:lnTo>
                  <a:pt x="85725" y="134711"/>
                </a:lnTo>
                <a:cubicBezTo>
                  <a:pt x="85725" y="136922"/>
                  <a:pt x="86533" y="138835"/>
                  <a:pt x="88149" y="140451"/>
                </a:cubicBezTo>
                <a:cubicBezTo>
                  <a:pt x="89765" y="142067"/>
                  <a:pt x="91678" y="142875"/>
                  <a:pt x="93889" y="142875"/>
                </a:cubicBezTo>
                <a:lnTo>
                  <a:pt x="134711" y="142875"/>
                </a:lnTo>
                <a:cubicBezTo>
                  <a:pt x="136922" y="142875"/>
                  <a:pt x="138836" y="142067"/>
                  <a:pt x="140451" y="140451"/>
                </a:cubicBezTo>
                <a:cubicBezTo>
                  <a:pt x="142067" y="138835"/>
                  <a:pt x="142875" y="136922"/>
                  <a:pt x="142875" y="134711"/>
                </a:cubicBezTo>
                <a:lnTo>
                  <a:pt x="142875" y="114300"/>
                </a:lnTo>
                <a:lnTo>
                  <a:pt x="228600" y="114300"/>
                </a:lnTo>
                <a:lnTo>
                  <a:pt x="228600" y="175532"/>
                </a:lnTo>
                <a:cubicBezTo>
                  <a:pt x="228600" y="181145"/>
                  <a:pt x="226602" y="185950"/>
                  <a:pt x="222605" y="189947"/>
                </a:cubicBezTo>
                <a:cubicBezTo>
                  <a:pt x="218607" y="193944"/>
                  <a:pt x="213802" y="195943"/>
                  <a:pt x="208189" y="195943"/>
                </a:cubicBezTo>
                <a:lnTo>
                  <a:pt x="20411" y="195943"/>
                </a:lnTo>
                <a:cubicBezTo>
                  <a:pt x="14798" y="195943"/>
                  <a:pt x="9993" y="193944"/>
                  <a:pt x="5996" y="189947"/>
                </a:cubicBezTo>
                <a:cubicBezTo>
                  <a:pt x="1999" y="185950"/>
                  <a:pt x="0" y="181145"/>
                  <a:pt x="0" y="175532"/>
                </a:cubicBezTo>
                <a:close/>
                <a:moveTo>
                  <a:pt x="81643" y="16328"/>
                </a:moveTo>
                <a:lnTo>
                  <a:pt x="81643" y="32657"/>
                </a:lnTo>
                <a:lnTo>
                  <a:pt x="146957" y="32657"/>
                </a:lnTo>
                <a:lnTo>
                  <a:pt x="146957" y="16328"/>
                </a:lnTo>
                <a:close/>
                <a:moveTo>
                  <a:pt x="77561" y="0"/>
                </a:moveTo>
                <a:lnTo>
                  <a:pt x="151039" y="0"/>
                </a:lnTo>
                <a:cubicBezTo>
                  <a:pt x="154441" y="0"/>
                  <a:pt x="157333" y="1190"/>
                  <a:pt x="159714" y="3572"/>
                </a:cubicBezTo>
                <a:cubicBezTo>
                  <a:pt x="162095" y="5953"/>
                  <a:pt x="163286" y="8844"/>
                  <a:pt x="163286" y="12246"/>
                </a:cubicBezTo>
                <a:lnTo>
                  <a:pt x="163286" y="32657"/>
                </a:lnTo>
                <a:lnTo>
                  <a:pt x="208189" y="32657"/>
                </a:lnTo>
                <a:cubicBezTo>
                  <a:pt x="213802" y="32657"/>
                  <a:pt x="218607" y="34656"/>
                  <a:pt x="222605" y="38653"/>
                </a:cubicBezTo>
                <a:cubicBezTo>
                  <a:pt x="226602" y="42650"/>
                  <a:pt x="228600" y="47455"/>
                  <a:pt x="228600" y="53068"/>
                </a:cubicBezTo>
                <a:lnTo>
                  <a:pt x="228600" y="102053"/>
                </a:lnTo>
                <a:lnTo>
                  <a:pt x="0" y="102053"/>
                </a:lnTo>
                <a:lnTo>
                  <a:pt x="0" y="53068"/>
                </a:lnTo>
                <a:cubicBezTo>
                  <a:pt x="0" y="47455"/>
                  <a:pt x="1999" y="42650"/>
                  <a:pt x="5996" y="38653"/>
                </a:cubicBezTo>
                <a:cubicBezTo>
                  <a:pt x="9993" y="34656"/>
                  <a:pt x="14798" y="32657"/>
                  <a:pt x="20411" y="32657"/>
                </a:cubicBezTo>
                <a:lnTo>
                  <a:pt x="65314" y="32657"/>
                </a:lnTo>
                <a:lnTo>
                  <a:pt x="65314" y="12246"/>
                </a:lnTo>
                <a:cubicBezTo>
                  <a:pt x="65314" y="8844"/>
                  <a:pt x="66505" y="5953"/>
                  <a:pt x="68886" y="3572"/>
                </a:cubicBezTo>
                <a:cubicBezTo>
                  <a:pt x="71268" y="1190"/>
                  <a:pt x="74159" y="0"/>
                  <a:pt x="77561"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30" name="任意多边形 29"/>
          <p:cNvSpPr/>
          <p:nvPr/>
        </p:nvSpPr>
        <p:spPr>
          <a:xfrm>
            <a:off x="6999704" y="2780753"/>
            <a:ext cx="302563" cy="259392"/>
          </a:xfrm>
          <a:custGeom>
            <a:avLst/>
            <a:gdLst/>
            <a:ahLst/>
            <a:cxnLst/>
            <a:rect l="l" t="t" r="r" b="b"/>
            <a:pathLst>
              <a:path w="228600" h="195982">
                <a:moveTo>
                  <a:pt x="114300" y="0"/>
                </a:moveTo>
                <a:cubicBezTo>
                  <a:pt x="135051" y="0"/>
                  <a:pt x="154186" y="3636"/>
                  <a:pt x="171705" y="10907"/>
                </a:cubicBezTo>
                <a:cubicBezTo>
                  <a:pt x="189224" y="18179"/>
                  <a:pt x="203087" y="28086"/>
                  <a:pt x="213292" y="40630"/>
                </a:cubicBezTo>
                <a:cubicBezTo>
                  <a:pt x="223497" y="53175"/>
                  <a:pt x="228600" y="66846"/>
                  <a:pt x="228600" y="81643"/>
                </a:cubicBezTo>
                <a:cubicBezTo>
                  <a:pt x="228600" y="96441"/>
                  <a:pt x="223497" y="110112"/>
                  <a:pt x="213292" y="122656"/>
                </a:cubicBezTo>
                <a:cubicBezTo>
                  <a:pt x="203087" y="135200"/>
                  <a:pt x="189224" y="145108"/>
                  <a:pt x="171705" y="152379"/>
                </a:cubicBezTo>
                <a:cubicBezTo>
                  <a:pt x="154186" y="159650"/>
                  <a:pt x="135051" y="163286"/>
                  <a:pt x="114300" y="163286"/>
                </a:cubicBezTo>
                <a:cubicBezTo>
                  <a:pt x="108347" y="163286"/>
                  <a:pt x="102181" y="162946"/>
                  <a:pt x="95803" y="162266"/>
                </a:cubicBezTo>
                <a:cubicBezTo>
                  <a:pt x="78964" y="177148"/>
                  <a:pt x="59404" y="187439"/>
                  <a:pt x="37122" y="193137"/>
                </a:cubicBezTo>
                <a:cubicBezTo>
                  <a:pt x="32955" y="194327"/>
                  <a:pt x="28107" y="195263"/>
                  <a:pt x="22579" y="195943"/>
                </a:cubicBezTo>
                <a:cubicBezTo>
                  <a:pt x="21134" y="196113"/>
                  <a:pt x="19837" y="195731"/>
                  <a:pt x="18689" y="194795"/>
                </a:cubicBezTo>
                <a:cubicBezTo>
                  <a:pt x="17541" y="193860"/>
                  <a:pt x="16796" y="192627"/>
                  <a:pt x="16456" y="191096"/>
                </a:cubicBezTo>
                <a:lnTo>
                  <a:pt x="16456" y="190968"/>
                </a:lnTo>
                <a:cubicBezTo>
                  <a:pt x="16201" y="190628"/>
                  <a:pt x="16180" y="190118"/>
                  <a:pt x="16392" y="189437"/>
                </a:cubicBezTo>
                <a:cubicBezTo>
                  <a:pt x="16605" y="188757"/>
                  <a:pt x="16690" y="188332"/>
                  <a:pt x="16648" y="188162"/>
                </a:cubicBezTo>
                <a:cubicBezTo>
                  <a:pt x="16605" y="187992"/>
                  <a:pt x="16796" y="187588"/>
                  <a:pt x="17222" y="186950"/>
                </a:cubicBezTo>
                <a:cubicBezTo>
                  <a:pt x="17647" y="186312"/>
                  <a:pt x="17902" y="185929"/>
                  <a:pt x="17987" y="185802"/>
                </a:cubicBezTo>
                <a:cubicBezTo>
                  <a:pt x="18072" y="185674"/>
                  <a:pt x="18370" y="185313"/>
                  <a:pt x="18880" y="184717"/>
                </a:cubicBezTo>
                <a:cubicBezTo>
                  <a:pt x="19390" y="184122"/>
                  <a:pt x="19730" y="183739"/>
                  <a:pt x="19901" y="183569"/>
                </a:cubicBezTo>
                <a:cubicBezTo>
                  <a:pt x="20496" y="182889"/>
                  <a:pt x="21814" y="181422"/>
                  <a:pt x="23855" y="179168"/>
                </a:cubicBezTo>
                <a:cubicBezTo>
                  <a:pt x="25896" y="176915"/>
                  <a:pt x="27363" y="175299"/>
                  <a:pt x="28256" y="174321"/>
                </a:cubicBezTo>
                <a:cubicBezTo>
                  <a:pt x="29149" y="173343"/>
                  <a:pt x="30467" y="171663"/>
                  <a:pt x="32211" y="169282"/>
                </a:cubicBezTo>
                <a:cubicBezTo>
                  <a:pt x="33954" y="166901"/>
                  <a:pt x="35336" y="164732"/>
                  <a:pt x="36357" y="162776"/>
                </a:cubicBezTo>
                <a:cubicBezTo>
                  <a:pt x="37377" y="160820"/>
                  <a:pt x="38525" y="158311"/>
                  <a:pt x="39801" y="155249"/>
                </a:cubicBezTo>
                <a:cubicBezTo>
                  <a:pt x="41077" y="152188"/>
                  <a:pt x="42182" y="148956"/>
                  <a:pt x="43118" y="145554"/>
                </a:cubicBezTo>
                <a:cubicBezTo>
                  <a:pt x="29766" y="137985"/>
                  <a:pt x="19241" y="128630"/>
                  <a:pt x="11545" y="117490"/>
                </a:cubicBezTo>
                <a:cubicBezTo>
                  <a:pt x="3848" y="106349"/>
                  <a:pt x="0" y="94400"/>
                  <a:pt x="0" y="81643"/>
                </a:cubicBezTo>
                <a:cubicBezTo>
                  <a:pt x="0" y="70587"/>
                  <a:pt x="3019" y="60021"/>
                  <a:pt x="9057" y="49943"/>
                </a:cubicBezTo>
                <a:cubicBezTo>
                  <a:pt x="15096" y="39865"/>
                  <a:pt x="23217" y="31169"/>
                  <a:pt x="33423" y="23855"/>
                </a:cubicBezTo>
                <a:cubicBezTo>
                  <a:pt x="43628" y="16542"/>
                  <a:pt x="55789" y="10737"/>
                  <a:pt x="69907" y="6443"/>
                </a:cubicBezTo>
                <a:cubicBezTo>
                  <a:pt x="84024" y="2148"/>
                  <a:pt x="98822" y="0"/>
                  <a:pt x="114300"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31" name="任意多边形 30"/>
          <p:cNvSpPr/>
          <p:nvPr/>
        </p:nvSpPr>
        <p:spPr>
          <a:xfrm>
            <a:off x="4685646" y="3783765"/>
            <a:ext cx="282952" cy="212025"/>
          </a:xfrm>
          <a:custGeom>
            <a:avLst/>
            <a:gdLst/>
            <a:ahLst/>
            <a:cxnLst/>
            <a:rect l="l" t="t" r="r" b="b"/>
            <a:pathLst>
              <a:path w="239698" h="179614">
                <a:moveTo>
                  <a:pt x="89807" y="97971"/>
                </a:moveTo>
                <a:lnTo>
                  <a:pt x="228600" y="97971"/>
                </a:lnTo>
                <a:cubicBezTo>
                  <a:pt x="231491" y="97971"/>
                  <a:pt x="234064" y="98524"/>
                  <a:pt x="236317" y="99630"/>
                </a:cubicBezTo>
                <a:cubicBezTo>
                  <a:pt x="238571" y="100735"/>
                  <a:pt x="239698" y="102564"/>
                  <a:pt x="239698" y="105115"/>
                </a:cubicBezTo>
                <a:cubicBezTo>
                  <a:pt x="239698" y="107752"/>
                  <a:pt x="238380" y="110558"/>
                  <a:pt x="235743" y="113535"/>
                </a:cubicBezTo>
                <a:lnTo>
                  <a:pt x="192881" y="164051"/>
                </a:lnTo>
                <a:cubicBezTo>
                  <a:pt x="189224" y="168388"/>
                  <a:pt x="184100" y="172067"/>
                  <a:pt x="177509" y="175086"/>
                </a:cubicBezTo>
                <a:cubicBezTo>
                  <a:pt x="170918" y="178105"/>
                  <a:pt x="164816" y="179614"/>
                  <a:pt x="159203" y="179614"/>
                </a:cubicBezTo>
                <a:lnTo>
                  <a:pt x="20410" y="179614"/>
                </a:lnTo>
                <a:cubicBezTo>
                  <a:pt x="17519" y="179614"/>
                  <a:pt x="14946" y="179061"/>
                  <a:pt x="12693" y="177956"/>
                </a:cubicBezTo>
                <a:cubicBezTo>
                  <a:pt x="10439" y="176850"/>
                  <a:pt x="9312" y="175022"/>
                  <a:pt x="9312" y="172470"/>
                </a:cubicBezTo>
                <a:cubicBezTo>
                  <a:pt x="9312" y="169834"/>
                  <a:pt x="10630" y="167028"/>
                  <a:pt x="13267" y="164051"/>
                </a:cubicBezTo>
                <a:lnTo>
                  <a:pt x="56129" y="113535"/>
                </a:lnTo>
                <a:cubicBezTo>
                  <a:pt x="59786" y="109197"/>
                  <a:pt x="64910" y="105519"/>
                  <a:pt x="71501" y="102500"/>
                </a:cubicBezTo>
                <a:cubicBezTo>
                  <a:pt x="78092" y="99481"/>
                  <a:pt x="84194" y="97971"/>
                  <a:pt x="89807" y="97971"/>
                </a:cubicBezTo>
                <a:close/>
                <a:moveTo>
                  <a:pt x="28575" y="0"/>
                </a:moveTo>
                <a:lnTo>
                  <a:pt x="69396" y="0"/>
                </a:lnTo>
                <a:cubicBezTo>
                  <a:pt x="77220" y="0"/>
                  <a:pt x="83939" y="2806"/>
                  <a:pt x="89552" y="8419"/>
                </a:cubicBezTo>
                <a:cubicBezTo>
                  <a:pt x="95165" y="14032"/>
                  <a:pt x="97971" y="20751"/>
                  <a:pt x="97971" y="28575"/>
                </a:cubicBezTo>
                <a:lnTo>
                  <a:pt x="97971" y="32657"/>
                </a:lnTo>
                <a:lnTo>
                  <a:pt x="167367" y="32657"/>
                </a:lnTo>
                <a:cubicBezTo>
                  <a:pt x="175192" y="32657"/>
                  <a:pt x="181910" y="35464"/>
                  <a:pt x="187523" y="41077"/>
                </a:cubicBezTo>
                <a:cubicBezTo>
                  <a:pt x="193136" y="46689"/>
                  <a:pt x="195942" y="53408"/>
                  <a:pt x="195942" y="61232"/>
                </a:cubicBezTo>
                <a:lnTo>
                  <a:pt x="195942" y="81643"/>
                </a:lnTo>
                <a:lnTo>
                  <a:pt x="89807" y="81643"/>
                </a:lnTo>
                <a:cubicBezTo>
                  <a:pt x="81813" y="81643"/>
                  <a:pt x="73436" y="83663"/>
                  <a:pt x="64676" y="87702"/>
                </a:cubicBezTo>
                <a:cubicBezTo>
                  <a:pt x="55916" y="91742"/>
                  <a:pt x="48943" y="96823"/>
                  <a:pt x="43755" y="102946"/>
                </a:cubicBezTo>
                <a:lnTo>
                  <a:pt x="765" y="153463"/>
                </a:lnTo>
                <a:lnTo>
                  <a:pt x="127" y="154228"/>
                </a:lnTo>
                <a:cubicBezTo>
                  <a:pt x="127" y="153888"/>
                  <a:pt x="106" y="153357"/>
                  <a:pt x="63" y="152634"/>
                </a:cubicBezTo>
                <a:cubicBezTo>
                  <a:pt x="21" y="151911"/>
                  <a:pt x="0" y="151379"/>
                  <a:pt x="0" y="151039"/>
                </a:cubicBezTo>
                <a:lnTo>
                  <a:pt x="0" y="28575"/>
                </a:lnTo>
                <a:cubicBezTo>
                  <a:pt x="0" y="20751"/>
                  <a:pt x="2806" y="14032"/>
                  <a:pt x="8419" y="8419"/>
                </a:cubicBezTo>
                <a:cubicBezTo>
                  <a:pt x="14032" y="2806"/>
                  <a:pt x="20751" y="0"/>
                  <a:pt x="28575"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32" name="任意多边形 31"/>
          <p:cNvSpPr/>
          <p:nvPr/>
        </p:nvSpPr>
        <p:spPr>
          <a:xfrm>
            <a:off x="5996562" y="2393261"/>
            <a:ext cx="297250" cy="274385"/>
          </a:xfrm>
          <a:custGeom>
            <a:avLst/>
            <a:gdLst/>
            <a:ahLst/>
            <a:cxnLst/>
            <a:rect l="l" t="t" r="r" b="b"/>
            <a:pathLst>
              <a:path w="212271" h="195943">
                <a:moveTo>
                  <a:pt x="163285" y="48986"/>
                </a:moveTo>
                <a:cubicBezTo>
                  <a:pt x="163285" y="66760"/>
                  <a:pt x="160139" y="82536"/>
                  <a:pt x="153845" y="96313"/>
                </a:cubicBezTo>
                <a:cubicBezTo>
                  <a:pt x="165837" y="93847"/>
                  <a:pt x="175851" y="89042"/>
                  <a:pt x="183887" y="81898"/>
                </a:cubicBezTo>
                <a:cubicBezTo>
                  <a:pt x="191924" y="74754"/>
                  <a:pt x="195942" y="67865"/>
                  <a:pt x="195942" y="61232"/>
                </a:cubicBezTo>
                <a:lnTo>
                  <a:pt x="195942" y="48986"/>
                </a:lnTo>
                <a:close/>
                <a:moveTo>
                  <a:pt x="16328" y="48986"/>
                </a:moveTo>
                <a:lnTo>
                  <a:pt x="16328" y="61232"/>
                </a:lnTo>
                <a:cubicBezTo>
                  <a:pt x="16328" y="67865"/>
                  <a:pt x="20346" y="74754"/>
                  <a:pt x="28383" y="81898"/>
                </a:cubicBezTo>
                <a:cubicBezTo>
                  <a:pt x="36420" y="89042"/>
                  <a:pt x="46434" y="93847"/>
                  <a:pt x="58425" y="96313"/>
                </a:cubicBezTo>
                <a:cubicBezTo>
                  <a:pt x="52132" y="82536"/>
                  <a:pt x="48985" y="66760"/>
                  <a:pt x="48985" y="48986"/>
                </a:cubicBezTo>
                <a:close/>
                <a:moveTo>
                  <a:pt x="69396" y="0"/>
                </a:moveTo>
                <a:lnTo>
                  <a:pt x="142875" y="0"/>
                </a:lnTo>
                <a:cubicBezTo>
                  <a:pt x="148487" y="0"/>
                  <a:pt x="153292" y="1998"/>
                  <a:pt x="157290" y="5995"/>
                </a:cubicBezTo>
                <a:cubicBezTo>
                  <a:pt x="161287" y="9993"/>
                  <a:pt x="163285" y="14798"/>
                  <a:pt x="163285" y="20411"/>
                </a:cubicBezTo>
                <a:lnTo>
                  <a:pt x="163285" y="32657"/>
                </a:lnTo>
                <a:lnTo>
                  <a:pt x="200025" y="32657"/>
                </a:lnTo>
                <a:cubicBezTo>
                  <a:pt x="203426" y="32657"/>
                  <a:pt x="206318" y="33848"/>
                  <a:pt x="208699" y="36229"/>
                </a:cubicBezTo>
                <a:cubicBezTo>
                  <a:pt x="211080" y="38610"/>
                  <a:pt x="212271" y="41502"/>
                  <a:pt x="212271" y="44903"/>
                </a:cubicBezTo>
                <a:lnTo>
                  <a:pt x="212271" y="61232"/>
                </a:lnTo>
                <a:cubicBezTo>
                  <a:pt x="212271" y="67270"/>
                  <a:pt x="210506" y="73351"/>
                  <a:pt x="206977" y="79474"/>
                </a:cubicBezTo>
                <a:cubicBezTo>
                  <a:pt x="203448" y="85597"/>
                  <a:pt x="198685" y="91125"/>
                  <a:pt x="192689" y="96058"/>
                </a:cubicBezTo>
                <a:cubicBezTo>
                  <a:pt x="186694" y="100990"/>
                  <a:pt x="179337" y="105136"/>
                  <a:pt x="170620" y="108496"/>
                </a:cubicBezTo>
                <a:cubicBezTo>
                  <a:pt x="161903" y="111855"/>
                  <a:pt x="152740" y="113747"/>
                  <a:pt x="143130" y="114172"/>
                </a:cubicBezTo>
                <a:cubicBezTo>
                  <a:pt x="139558" y="118765"/>
                  <a:pt x="135518" y="122804"/>
                  <a:pt x="131011" y="126291"/>
                </a:cubicBezTo>
                <a:cubicBezTo>
                  <a:pt x="127779" y="129183"/>
                  <a:pt x="125547" y="132266"/>
                  <a:pt x="124314" y="135540"/>
                </a:cubicBezTo>
                <a:cubicBezTo>
                  <a:pt x="123080" y="138814"/>
                  <a:pt x="122464" y="142620"/>
                  <a:pt x="122464" y="146957"/>
                </a:cubicBezTo>
                <a:cubicBezTo>
                  <a:pt x="122464" y="151549"/>
                  <a:pt x="123761" y="155419"/>
                  <a:pt x="126355" y="158566"/>
                </a:cubicBezTo>
                <a:cubicBezTo>
                  <a:pt x="128948" y="161712"/>
                  <a:pt x="133094" y="163286"/>
                  <a:pt x="138792" y="163286"/>
                </a:cubicBezTo>
                <a:cubicBezTo>
                  <a:pt x="145171" y="163286"/>
                  <a:pt x="150847" y="165220"/>
                  <a:pt x="155823" y="169090"/>
                </a:cubicBezTo>
                <a:cubicBezTo>
                  <a:pt x="160798" y="172959"/>
                  <a:pt x="163285" y="177828"/>
                  <a:pt x="163285" y="183696"/>
                </a:cubicBezTo>
                <a:lnTo>
                  <a:pt x="163285" y="191861"/>
                </a:lnTo>
                <a:cubicBezTo>
                  <a:pt x="163285" y="193051"/>
                  <a:pt x="162903" y="194029"/>
                  <a:pt x="162137" y="194795"/>
                </a:cubicBezTo>
                <a:cubicBezTo>
                  <a:pt x="161372" y="195560"/>
                  <a:pt x="160394" y="195943"/>
                  <a:pt x="159203" y="195943"/>
                </a:cubicBezTo>
                <a:lnTo>
                  <a:pt x="53067" y="195943"/>
                </a:lnTo>
                <a:cubicBezTo>
                  <a:pt x="51877" y="195943"/>
                  <a:pt x="50899" y="195560"/>
                  <a:pt x="50133" y="194795"/>
                </a:cubicBezTo>
                <a:cubicBezTo>
                  <a:pt x="49368" y="194029"/>
                  <a:pt x="48985" y="193051"/>
                  <a:pt x="48985" y="191861"/>
                </a:cubicBezTo>
                <a:lnTo>
                  <a:pt x="48985" y="183696"/>
                </a:lnTo>
                <a:cubicBezTo>
                  <a:pt x="48985" y="177828"/>
                  <a:pt x="51473" y="172959"/>
                  <a:pt x="56448" y="169090"/>
                </a:cubicBezTo>
                <a:cubicBezTo>
                  <a:pt x="61423" y="165220"/>
                  <a:pt x="67100" y="163286"/>
                  <a:pt x="73478" y="163286"/>
                </a:cubicBezTo>
                <a:cubicBezTo>
                  <a:pt x="79176" y="163286"/>
                  <a:pt x="83322" y="161712"/>
                  <a:pt x="85916" y="158566"/>
                </a:cubicBezTo>
                <a:cubicBezTo>
                  <a:pt x="88510" y="155419"/>
                  <a:pt x="89807" y="151549"/>
                  <a:pt x="89807" y="146957"/>
                </a:cubicBezTo>
                <a:cubicBezTo>
                  <a:pt x="89807" y="142620"/>
                  <a:pt x="89190" y="138814"/>
                  <a:pt x="87957" y="135540"/>
                </a:cubicBezTo>
                <a:cubicBezTo>
                  <a:pt x="86724" y="132266"/>
                  <a:pt x="84491" y="129183"/>
                  <a:pt x="81260" y="126291"/>
                </a:cubicBezTo>
                <a:cubicBezTo>
                  <a:pt x="76752" y="122804"/>
                  <a:pt x="72713" y="118765"/>
                  <a:pt x="69141" y="114172"/>
                </a:cubicBezTo>
                <a:cubicBezTo>
                  <a:pt x="59531" y="113747"/>
                  <a:pt x="50367" y="111855"/>
                  <a:pt x="41650" y="108496"/>
                </a:cubicBezTo>
                <a:cubicBezTo>
                  <a:pt x="32933" y="105136"/>
                  <a:pt x="25577" y="100990"/>
                  <a:pt x="19581" y="96058"/>
                </a:cubicBezTo>
                <a:cubicBezTo>
                  <a:pt x="13585" y="91125"/>
                  <a:pt x="8823" y="85597"/>
                  <a:pt x="5294" y="79474"/>
                </a:cubicBezTo>
                <a:cubicBezTo>
                  <a:pt x="1764" y="73351"/>
                  <a:pt x="0" y="67270"/>
                  <a:pt x="0" y="61232"/>
                </a:cubicBezTo>
                <a:lnTo>
                  <a:pt x="0" y="44903"/>
                </a:lnTo>
                <a:cubicBezTo>
                  <a:pt x="0" y="41502"/>
                  <a:pt x="1190" y="38610"/>
                  <a:pt x="3571" y="36229"/>
                </a:cubicBezTo>
                <a:cubicBezTo>
                  <a:pt x="5953" y="33848"/>
                  <a:pt x="8844" y="32657"/>
                  <a:pt x="12246" y="32657"/>
                </a:cubicBezTo>
                <a:lnTo>
                  <a:pt x="48985" y="32657"/>
                </a:lnTo>
                <a:lnTo>
                  <a:pt x="48985" y="20411"/>
                </a:lnTo>
                <a:cubicBezTo>
                  <a:pt x="48985" y="14798"/>
                  <a:pt x="50984" y="9993"/>
                  <a:pt x="54981" y="5995"/>
                </a:cubicBezTo>
                <a:cubicBezTo>
                  <a:pt x="58978" y="1998"/>
                  <a:pt x="63783" y="0"/>
                  <a:pt x="69396"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33" name="任意多边形 32"/>
          <p:cNvSpPr/>
          <p:nvPr/>
        </p:nvSpPr>
        <p:spPr>
          <a:xfrm>
            <a:off x="4994757" y="4758530"/>
            <a:ext cx="278084" cy="263048"/>
          </a:xfrm>
          <a:custGeom>
            <a:avLst/>
            <a:gdLst/>
            <a:ahLst/>
            <a:cxnLst/>
            <a:rect l="l" t="t" r="r" b="b"/>
            <a:pathLst>
              <a:path w="214695" h="203086">
                <a:moveTo>
                  <a:pt x="81643" y="24493"/>
                </a:moveTo>
                <a:cubicBezTo>
                  <a:pt x="74839" y="24493"/>
                  <a:pt x="69056" y="26874"/>
                  <a:pt x="64294" y="31636"/>
                </a:cubicBezTo>
                <a:cubicBezTo>
                  <a:pt x="59531" y="36399"/>
                  <a:pt x="57150" y="42182"/>
                  <a:pt x="57150" y="48986"/>
                </a:cubicBezTo>
                <a:cubicBezTo>
                  <a:pt x="57150" y="52557"/>
                  <a:pt x="57958" y="56087"/>
                  <a:pt x="59574" y="59574"/>
                </a:cubicBezTo>
                <a:cubicBezTo>
                  <a:pt x="56087" y="57958"/>
                  <a:pt x="52558" y="57150"/>
                  <a:pt x="48986" y="57150"/>
                </a:cubicBezTo>
                <a:cubicBezTo>
                  <a:pt x="42182" y="57150"/>
                  <a:pt x="36399" y="59531"/>
                  <a:pt x="31637" y="64294"/>
                </a:cubicBezTo>
                <a:cubicBezTo>
                  <a:pt x="26874" y="69056"/>
                  <a:pt x="24493" y="74839"/>
                  <a:pt x="24493" y="81643"/>
                </a:cubicBezTo>
                <a:cubicBezTo>
                  <a:pt x="24493" y="88446"/>
                  <a:pt x="26874" y="94229"/>
                  <a:pt x="31637" y="98992"/>
                </a:cubicBezTo>
                <a:cubicBezTo>
                  <a:pt x="36399" y="103754"/>
                  <a:pt x="42182" y="106136"/>
                  <a:pt x="48986" y="106136"/>
                </a:cubicBezTo>
                <a:cubicBezTo>
                  <a:pt x="55789" y="106136"/>
                  <a:pt x="61572" y="103754"/>
                  <a:pt x="66335" y="98992"/>
                </a:cubicBezTo>
                <a:cubicBezTo>
                  <a:pt x="71097" y="94229"/>
                  <a:pt x="73479" y="88446"/>
                  <a:pt x="73479" y="81643"/>
                </a:cubicBezTo>
                <a:cubicBezTo>
                  <a:pt x="73479" y="78071"/>
                  <a:pt x="72671" y="74541"/>
                  <a:pt x="71055" y="71055"/>
                </a:cubicBezTo>
                <a:cubicBezTo>
                  <a:pt x="74542" y="72670"/>
                  <a:pt x="78071" y="73478"/>
                  <a:pt x="81643" y="73478"/>
                </a:cubicBezTo>
                <a:cubicBezTo>
                  <a:pt x="88446" y="73478"/>
                  <a:pt x="94229" y="71097"/>
                  <a:pt x="98992" y="66335"/>
                </a:cubicBezTo>
                <a:cubicBezTo>
                  <a:pt x="103754" y="61572"/>
                  <a:pt x="106136" y="55789"/>
                  <a:pt x="106136" y="48986"/>
                </a:cubicBezTo>
                <a:cubicBezTo>
                  <a:pt x="106136" y="42182"/>
                  <a:pt x="103754" y="36399"/>
                  <a:pt x="98992" y="31636"/>
                </a:cubicBezTo>
                <a:cubicBezTo>
                  <a:pt x="94229" y="26874"/>
                  <a:pt x="88446" y="24493"/>
                  <a:pt x="81643" y="24493"/>
                </a:cubicBezTo>
                <a:close/>
                <a:moveTo>
                  <a:pt x="83684" y="0"/>
                </a:moveTo>
                <a:cubicBezTo>
                  <a:pt x="97546" y="0"/>
                  <a:pt x="108836" y="4358"/>
                  <a:pt x="117553" y="13075"/>
                </a:cubicBezTo>
                <a:cubicBezTo>
                  <a:pt x="126270" y="21793"/>
                  <a:pt x="130629" y="33082"/>
                  <a:pt x="130629" y="46944"/>
                </a:cubicBezTo>
                <a:cubicBezTo>
                  <a:pt x="130629" y="63018"/>
                  <a:pt x="125058" y="78539"/>
                  <a:pt x="113917" y="93506"/>
                </a:cubicBezTo>
                <a:lnTo>
                  <a:pt x="159204" y="138793"/>
                </a:lnTo>
                <a:lnTo>
                  <a:pt x="171450" y="126546"/>
                </a:lnTo>
                <a:cubicBezTo>
                  <a:pt x="171195" y="126291"/>
                  <a:pt x="170089" y="125249"/>
                  <a:pt x="168133" y="123421"/>
                </a:cubicBezTo>
                <a:cubicBezTo>
                  <a:pt x="166177" y="121592"/>
                  <a:pt x="164476" y="119955"/>
                  <a:pt x="163031" y="118510"/>
                </a:cubicBezTo>
                <a:cubicBezTo>
                  <a:pt x="161585" y="117064"/>
                  <a:pt x="160182" y="115512"/>
                  <a:pt x="158821" y="113853"/>
                </a:cubicBezTo>
                <a:cubicBezTo>
                  <a:pt x="157460" y="112195"/>
                  <a:pt x="156780" y="110983"/>
                  <a:pt x="156780" y="110218"/>
                </a:cubicBezTo>
                <a:cubicBezTo>
                  <a:pt x="156780" y="108772"/>
                  <a:pt x="158863" y="105965"/>
                  <a:pt x="163031" y="101798"/>
                </a:cubicBezTo>
                <a:cubicBezTo>
                  <a:pt x="167198" y="97631"/>
                  <a:pt x="170004" y="95548"/>
                  <a:pt x="171450" y="95548"/>
                </a:cubicBezTo>
                <a:cubicBezTo>
                  <a:pt x="172556" y="95548"/>
                  <a:pt x="173534" y="95973"/>
                  <a:pt x="174384" y="96823"/>
                </a:cubicBezTo>
                <a:cubicBezTo>
                  <a:pt x="174894" y="97333"/>
                  <a:pt x="176850" y="99226"/>
                  <a:pt x="180252" y="102500"/>
                </a:cubicBezTo>
                <a:cubicBezTo>
                  <a:pt x="183654" y="105774"/>
                  <a:pt x="187141" y="109155"/>
                  <a:pt x="190713" y="112641"/>
                </a:cubicBezTo>
                <a:cubicBezTo>
                  <a:pt x="194285" y="116128"/>
                  <a:pt x="197963" y="119785"/>
                  <a:pt x="201747" y="123612"/>
                </a:cubicBezTo>
                <a:cubicBezTo>
                  <a:pt x="205532" y="127439"/>
                  <a:pt x="208636" y="130756"/>
                  <a:pt x="211060" y="133562"/>
                </a:cubicBezTo>
                <a:cubicBezTo>
                  <a:pt x="213483" y="136369"/>
                  <a:pt x="214695" y="138112"/>
                  <a:pt x="214695" y="138793"/>
                </a:cubicBezTo>
                <a:cubicBezTo>
                  <a:pt x="214695" y="140238"/>
                  <a:pt x="212612" y="143045"/>
                  <a:pt x="208444" y="147212"/>
                </a:cubicBezTo>
                <a:cubicBezTo>
                  <a:pt x="204277" y="151379"/>
                  <a:pt x="201471" y="153463"/>
                  <a:pt x="200025" y="153463"/>
                </a:cubicBezTo>
                <a:cubicBezTo>
                  <a:pt x="199260" y="153463"/>
                  <a:pt x="198048" y="152783"/>
                  <a:pt x="196389" y="151422"/>
                </a:cubicBezTo>
                <a:cubicBezTo>
                  <a:pt x="194731" y="150061"/>
                  <a:pt x="193179" y="148658"/>
                  <a:pt x="191733" y="147212"/>
                </a:cubicBezTo>
                <a:cubicBezTo>
                  <a:pt x="190287" y="145766"/>
                  <a:pt x="188650" y="144065"/>
                  <a:pt x="186822" y="142109"/>
                </a:cubicBezTo>
                <a:cubicBezTo>
                  <a:pt x="184993" y="140153"/>
                  <a:pt x="183952" y="139048"/>
                  <a:pt x="183696" y="138793"/>
                </a:cubicBezTo>
                <a:lnTo>
                  <a:pt x="171450" y="151039"/>
                </a:lnTo>
                <a:lnTo>
                  <a:pt x="199515" y="179104"/>
                </a:lnTo>
                <a:cubicBezTo>
                  <a:pt x="201896" y="181485"/>
                  <a:pt x="203087" y="184377"/>
                  <a:pt x="203087" y="187778"/>
                </a:cubicBezTo>
                <a:cubicBezTo>
                  <a:pt x="203087" y="191350"/>
                  <a:pt x="201428" y="194795"/>
                  <a:pt x="198111" y="198111"/>
                </a:cubicBezTo>
                <a:cubicBezTo>
                  <a:pt x="194795" y="201428"/>
                  <a:pt x="191350" y="203086"/>
                  <a:pt x="187779" y="203086"/>
                </a:cubicBezTo>
                <a:cubicBezTo>
                  <a:pt x="184377" y="203086"/>
                  <a:pt x="181485" y="201896"/>
                  <a:pt x="179104" y="199515"/>
                </a:cubicBezTo>
                <a:lnTo>
                  <a:pt x="93507" y="113917"/>
                </a:lnTo>
                <a:cubicBezTo>
                  <a:pt x="78539" y="125058"/>
                  <a:pt x="63018" y="130628"/>
                  <a:pt x="46945" y="130628"/>
                </a:cubicBezTo>
                <a:cubicBezTo>
                  <a:pt x="33082" y="130628"/>
                  <a:pt x="21793" y="126270"/>
                  <a:pt x="13076" y="117553"/>
                </a:cubicBezTo>
                <a:cubicBezTo>
                  <a:pt x="4359" y="108836"/>
                  <a:pt x="0" y="97546"/>
                  <a:pt x="0" y="83684"/>
                </a:cubicBezTo>
                <a:cubicBezTo>
                  <a:pt x="0" y="70077"/>
                  <a:pt x="4040" y="56767"/>
                  <a:pt x="12119" y="43755"/>
                </a:cubicBezTo>
                <a:cubicBezTo>
                  <a:pt x="20198" y="30743"/>
                  <a:pt x="30744" y="20198"/>
                  <a:pt x="43755" y="12119"/>
                </a:cubicBezTo>
                <a:cubicBezTo>
                  <a:pt x="56767" y="4039"/>
                  <a:pt x="70077" y="0"/>
                  <a:pt x="83684"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34" name="任意多边形 33"/>
          <p:cNvSpPr/>
          <p:nvPr/>
        </p:nvSpPr>
        <p:spPr>
          <a:xfrm>
            <a:off x="6999704" y="4751012"/>
            <a:ext cx="278084" cy="278084"/>
          </a:xfrm>
          <a:custGeom>
            <a:avLst/>
            <a:gdLst/>
            <a:ahLst/>
            <a:cxnLst/>
            <a:rect l="l" t="t" r="r" b="b"/>
            <a:pathLst>
              <a:path w="228600" h="228600">
                <a:moveTo>
                  <a:pt x="163286" y="76158"/>
                </a:moveTo>
                <a:lnTo>
                  <a:pt x="163286" y="114300"/>
                </a:lnTo>
                <a:lnTo>
                  <a:pt x="201428" y="114300"/>
                </a:lnTo>
                <a:close/>
                <a:moveTo>
                  <a:pt x="97971" y="65315"/>
                </a:moveTo>
                <a:lnTo>
                  <a:pt x="97971" y="212272"/>
                </a:lnTo>
                <a:lnTo>
                  <a:pt x="212271" y="212272"/>
                </a:lnTo>
                <a:lnTo>
                  <a:pt x="212271" y="130629"/>
                </a:lnTo>
                <a:lnTo>
                  <a:pt x="159204" y="130629"/>
                </a:lnTo>
                <a:cubicBezTo>
                  <a:pt x="155802" y="130629"/>
                  <a:pt x="152910" y="129438"/>
                  <a:pt x="150529" y="127057"/>
                </a:cubicBezTo>
                <a:cubicBezTo>
                  <a:pt x="148148" y="124676"/>
                  <a:pt x="146957" y="121784"/>
                  <a:pt x="146957" y="118383"/>
                </a:cubicBezTo>
                <a:lnTo>
                  <a:pt x="146957" y="65315"/>
                </a:lnTo>
                <a:close/>
                <a:moveTo>
                  <a:pt x="36739" y="16329"/>
                </a:moveTo>
                <a:cubicBezTo>
                  <a:pt x="35634" y="16329"/>
                  <a:pt x="34677" y="16733"/>
                  <a:pt x="33869" y="17541"/>
                </a:cubicBezTo>
                <a:cubicBezTo>
                  <a:pt x="33061" y="18349"/>
                  <a:pt x="32657" y="19306"/>
                  <a:pt x="32657" y="20411"/>
                </a:cubicBezTo>
                <a:lnTo>
                  <a:pt x="32657" y="28575"/>
                </a:lnTo>
                <a:cubicBezTo>
                  <a:pt x="32657" y="29681"/>
                  <a:pt x="33061" y="30638"/>
                  <a:pt x="33869" y="31446"/>
                </a:cubicBezTo>
                <a:cubicBezTo>
                  <a:pt x="34677" y="32254"/>
                  <a:pt x="35634" y="32658"/>
                  <a:pt x="36739" y="32658"/>
                </a:cubicBezTo>
                <a:lnTo>
                  <a:pt x="126546" y="32658"/>
                </a:lnTo>
                <a:cubicBezTo>
                  <a:pt x="127652" y="32658"/>
                  <a:pt x="128609" y="32254"/>
                  <a:pt x="129417" y="31446"/>
                </a:cubicBezTo>
                <a:cubicBezTo>
                  <a:pt x="130225" y="30638"/>
                  <a:pt x="130629" y="29681"/>
                  <a:pt x="130629" y="28575"/>
                </a:cubicBezTo>
                <a:lnTo>
                  <a:pt x="130629" y="20411"/>
                </a:lnTo>
                <a:cubicBezTo>
                  <a:pt x="130629" y="19306"/>
                  <a:pt x="130225" y="18349"/>
                  <a:pt x="129417" y="17541"/>
                </a:cubicBezTo>
                <a:cubicBezTo>
                  <a:pt x="128609" y="16733"/>
                  <a:pt x="127652" y="16329"/>
                  <a:pt x="126546" y="16329"/>
                </a:cubicBezTo>
                <a:close/>
                <a:moveTo>
                  <a:pt x="12246" y="0"/>
                </a:moveTo>
                <a:lnTo>
                  <a:pt x="151039" y="0"/>
                </a:lnTo>
                <a:cubicBezTo>
                  <a:pt x="154441" y="0"/>
                  <a:pt x="157333" y="1191"/>
                  <a:pt x="159714" y="3572"/>
                </a:cubicBezTo>
                <a:cubicBezTo>
                  <a:pt x="162095" y="5954"/>
                  <a:pt x="163286" y="8845"/>
                  <a:pt x="163286" y="12247"/>
                </a:cubicBezTo>
                <a:lnTo>
                  <a:pt x="163286" y="54089"/>
                </a:lnTo>
                <a:cubicBezTo>
                  <a:pt x="165072" y="55194"/>
                  <a:pt x="166602" y="56385"/>
                  <a:pt x="167878" y="57661"/>
                </a:cubicBezTo>
                <a:lnTo>
                  <a:pt x="219925" y="109708"/>
                </a:lnTo>
                <a:cubicBezTo>
                  <a:pt x="222307" y="112089"/>
                  <a:pt x="224348" y="115321"/>
                  <a:pt x="226049" y="119403"/>
                </a:cubicBezTo>
                <a:cubicBezTo>
                  <a:pt x="227750" y="123485"/>
                  <a:pt x="228600" y="127227"/>
                  <a:pt x="228600" y="130629"/>
                </a:cubicBezTo>
                <a:lnTo>
                  <a:pt x="228600" y="216354"/>
                </a:lnTo>
                <a:cubicBezTo>
                  <a:pt x="228600" y="219756"/>
                  <a:pt x="227409" y="222647"/>
                  <a:pt x="225028" y="225028"/>
                </a:cubicBezTo>
                <a:cubicBezTo>
                  <a:pt x="222647" y="227410"/>
                  <a:pt x="219755" y="228600"/>
                  <a:pt x="216354" y="228600"/>
                </a:cubicBezTo>
                <a:lnTo>
                  <a:pt x="93889" y="228600"/>
                </a:lnTo>
                <a:cubicBezTo>
                  <a:pt x="90487" y="228600"/>
                  <a:pt x="87596" y="227410"/>
                  <a:pt x="85215" y="225028"/>
                </a:cubicBezTo>
                <a:cubicBezTo>
                  <a:pt x="82833" y="222647"/>
                  <a:pt x="81643" y="219756"/>
                  <a:pt x="81643" y="216354"/>
                </a:cubicBezTo>
                <a:lnTo>
                  <a:pt x="81643" y="195943"/>
                </a:lnTo>
                <a:lnTo>
                  <a:pt x="12246" y="195943"/>
                </a:lnTo>
                <a:cubicBezTo>
                  <a:pt x="8845" y="195943"/>
                  <a:pt x="5953" y="194753"/>
                  <a:pt x="3572" y="192371"/>
                </a:cubicBezTo>
                <a:cubicBezTo>
                  <a:pt x="1191" y="189990"/>
                  <a:pt x="0" y="187099"/>
                  <a:pt x="0" y="183697"/>
                </a:cubicBezTo>
                <a:lnTo>
                  <a:pt x="0" y="12247"/>
                </a:lnTo>
                <a:cubicBezTo>
                  <a:pt x="0" y="8845"/>
                  <a:pt x="1191" y="5954"/>
                  <a:pt x="3572" y="3572"/>
                </a:cubicBezTo>
                <a:cubicBezTo>
                  <a:pt x="5953" y="1191"/>
                  <a:pt x="8845" y="0"/>
                  <a:pt x="12246"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grpSp>
        <p:nvGrpSpPr>
          <p:cNvPr id="35" name="Group 8"/>
          <p:cNvGrpSpPr/>
          <p:nvPr/>
        </p:nvGrpSpPr>
        <p:grpSpPr>
          <a:xfrm>
            <a:off x="7451689" y="3716323"/>
            <a:ext cx="249820" cy="340150"/>
            <a:chOff x="2767013" y="609600"/>
            <a:chExt cx="561975" cy="765176"/>
          </a:xfrm>
          <a:solidFill>
            <a:schemeClr val="bg1"/>
          </a:solidFill>
        </p:grpSpPr>
        <p:sp>
          <p:nvSpPr>
            <p:cNvPr id="36" name="Freeform 5"/>
            <p:cNvSpPr>
              <a:spLocks noEditPoints="1"/>
            </p:cNvSpPr>
            <p:nvPr/>
          </p:nvSpPr>
          <p:spPr bwMode="auto">
            <a:xfrm>
              <a:off x="2767013" y="609600"/>
              <a:ext cx="561975" cy="609600"/>
            </a:xfrm>
            <a:custGeom>
              <a:avLst/>
              <a:gdLst>
                <a:gd name="T0" fmla="*/ 100 w 147"/>
                <a:gd name="T1" fmla="*/ 160 h 160"/>
                <a:gd name="T2" fmla="*/ 143 w 147"/>
                <a:gd name="T3" fmla="*/ 59 h 160"/>
                <a:gd name="T4" fmla="*/ 73 w 147"/>
                <a:gd name="T5" fmla="*/ 0 h 160"/>
                <a:gd name="T6" fmla="*/ 3 w 147"/>
                <a:gd name="T7" fmla="*/ 59 h 160"/>
                <a:gd name="T8" fmla="*/ 46 w 147"/>
                <a:gd name="T9" fmla="*/ 160 h 160"/>
                <a:gd name="T10" fmla="*/ 100 w 147"/>
                <a:gd name="T11" fmla="*/ 160 h 160"/>
                <a:gd name="T12" fmla="*/ 19 w 147"/>
                <a:gd name="T13" fmla="*/ 60 h 160"/>
                <a:gd name="T14" fmla="*/ 73 w 147"/>
                <a:gd name="T15" fmla="*/ 16 h 160"/>
                <a:gd name="T16" fmla="*/ 127 w 147"/>
                <a:gd name="T17" fmla="*/ 60 h 160"/>
                <a:gd name="T18" fmla="*/ 110 w 147"/>
                <a:gd name="T19" fmla="*/ 100 h 160"/>
                <a:gd name="T20" fmla="*/ 86 w 147"/>
                <a:gd name="T21" fmla="*/ 144 h 160"/>
                <a:gd name="T22" fmla="*/ 79 w 147"/>
                <a:gd name="T23" fmla="*/ 144 h 160"/>
                <a:gd name="T24" fmla="*/ 79 w 147"/>
                <a:gd name="T25" fmla="*/ 87 h 160"/>
                <a:gd name="T26" fmla="*/ 88 w 147"/>
                <a:gd name="T27" fmla="*/ 87 h 160"/>
                <a:gd name="T28" fmla="*/ 100 w 147"/>
                <a:gd name="T29" fmla="*/ 75 h 160"/>
                <a:gd name="T30" fmla="*/ 88 w 147"/>
                <a:gd name="T31" fmla="*/ 63 h 160"/>
                <a:gd name="T32" fmla="*/ 76 w 147"/>
                <a:gd name="T33" fmla="*/ 75 h 160"/>
                <a:gd name="T34" fmla="*/ 76 w 147"/>
                <a:gd name="T35" fmla="*/ 75 h 160"/>
                <a:gd name="T36" fmla="*/ 71 w 147"/>
                <a:gd name="T37" fmla="*/ 75 h 160"/>
                <a:gd name="T38" fmla="*/ 71 w 147"/>
                <a:gd name="T39" fmla="*/ 75 h 160"/>
                <a:gd name="T40" fmla="*/ 59 w 147"/>
                <a:gd name="T41" fmla="*/ 63 h 160"/>
                <a:gd name="T42" fmla="*/ 47 w 147"/>
                <a:gd name="T43" fmla="*/ 75 h 160"/>
                <a:gd name="T44" fmla="*/ 59 w 147"/>
                <a:gd name="T45" fmla="*/ 87 h 160"/>
                <a:gd name="T46" fmla="*/ 67 w 147"/>
                <a:gd name="T47" fmla="*/ 87 h 160"/>
                <a:gd name="T48" fmla="*/ 67 w 147"/>
                <a:gd name="T49" fmla="*/ 144 h 160"/>
                <a:gd name="T50" fmla="*/ 60 w 147"/>
                <a:gd name="T51" fmla="*/ 144 h 160"/>
                <a:gd name="T52" fmla="*/ 37 w 147"/>
                <a:gd name="T53" fmla="*/ 100 h 160"/>
                <a:gd name="T54" fmla="*/ 19 w 147"/>
                <a:gd name="T55" fmla="*/ 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160">
                  <a:moveTo>
                    <a:pt x="100" y="160"/>
                  </a:moveTo>
                  <a:cubicBezTo>
                    <a:pt x="100" y="116"/>
                    <a:pt x="147" y="102"/>
                    <a:pt x="143" y="59"/>
                  </a:cubicBezTo>
                  <a:cubicBezTo>
                    <a:pt x="141" y="31"/>
                    <a:pt x="122" y="0"/>
                    <a:pt x="73" y="0"/>
                  </a:cubicBezTo>
                  <a:cubicBezTo>
                    <a:pt x="24" y="0"/>
                    <a:pt x="5" y="31"/>
                    <a:pt x="3" y="59"/>
                  </a:cubicBezTo>
                  <a:cubicBezTo>
                    <a:pt x="0" y="102"/>
                    <a:pt x="46" y="116"/>
                    <a:pt x="46" y="160"/>
                  </a:cubicBezTo>
                  <a:lnTo>
                    <a:pt x="100" y="160"/>
                  </a:lnTo>
                  <a:close/>
                  <a:moveTo>
                    <a:pt x="19" y="60"/>
                  </a:moveTo>
                  <a:cubicBezTo>
                    <a:pt x="20" y="47"/>
                    <a:pt x="28" y="16"/>
                    <a:pt x="73" y="16"/>
                  </a:cubicBezTo>
                  <a:cubicBezTo>
                    <a:pt x="119" y="16"/>
                    <a:pt x="126" y="47"/>
                    <a:pt x="127" y="60"/>
                  </a:cubicBezTo>
                  <a:cubicBezTo>
                    <a:pt x="128" y="75"/>
                    <a:pt x="121" y="85"/>
                    <a:pt x="110" y="100"/>
                  </a:cubicBezTo>
                  <a:cubicBezTo>
                    <a:pt x="100" y="112"/>
                    <a:pt x="90" y="126"/>
                    <a:pt x="86" y="144"/>
                  </a:cubicBezTo>
                  <a:cubicBezTo>
                    <a:pt x="79" y="144"/>
                    <a:pt x="79" y="144"/>
                    <a:pt x="79" y="144"/>
                  </a:cubicBezTo>
                  <a:cubicBezTo>
                    <a:pt x="79" y="87"/>
                    <a:pt x="79" y="87"/>
                    <a:pt x="79" y="87"/>
                  </a:cubicBezTo>
                  <a:cubicBezTo>
                    <a:pt x="88" y="87"/>
                    <a:pt x="88" y="87"/>
                    <a:pt x="88" y="87"/>
                  </a:cubicBezTo>
                  <a:cubicBezTo>
                    <a:pt x="94" y="87"/>
                    <a:pt x="100" y="82"/>
                    <a:pt x="100" y="75"/>
                  </a:cubicBezTo>
                  <a:cubicBezTo>
                    <a:pt x="100" y="68"/>
                    <a:pt x="94" y="63"/>
                    <a:pt x="88" y="63"/>
                  </a:cubicBezTo>
                  <a:cubicBezTo>
                    <a:pt x="81" y="63"/>
                    <a:pt x="76" y="68"/>
                    <a:pt x="76" y="75"/>
                  </a:cubicBezTo>
                  <a:cubicBezTo>
                    <a:pt x="76" y="75"/>
                    <a:pt x="76" y="75"/>
                    <a:pt x="76" y="75"/>
                  </a:cubicBezTo>
                  <a:cubicBezTo>
                    <a:pt x="71" y="75"/>
                    <a:pt x="71" y="75"/>
                    <a:pt x="71" y="75"/>
                  </a:cubicBezTo>
                  <a:cubicBezTo>
                    <a:pt x="71" y="75"/>
                    <a:pt x="71" y="75"/>
                    <a:pt x="71" y="75"/>
                  </a:cubicBezTo>
                  <a:cubicBezTo>
                    <a:pt x="71" y="68"/>
                    <a:pt x="65" y="63"/>
                    <a:pt x="59" y="63"/>
                  </a:cubicBezTo>
                  <a:cubicBezTo>
                    <a:pt x="52" y="63"/>
                    <a:pt x="47" y="68"/>
                    <a:pt x="47" y="75"/>
                  </a:cubicBezTo>
                  <a:cubicBezTo>
                    <a:pt x="47" y="82"/>
                    <a:pt x="52" y="87"/>
                    <a:pt x="59" y="87"/>
                  </a:cubicBezTo>
                  <a:cubicBezTo>
                    <a:pt x="67" y="87"/>
                    <a:pt x="67" y="87"/>
                    <a:pt x="67" y="87"/>
                  </a:cubicBezTo>
                  <a:cubicBezTo>
                    <a:pt x="67" y="144"/>
                    <a:pt x="67" y="144"/>
                    <a:pt x="67" y="144"/>
                  </a:cubicBezTo>
                  <a:cubicBezTo>
                    <a:pt x="60" y="144"/>
                    <a:pt x="60" y="144"/>
                    <a:pt x="60" y="144"/>
                  </a:cubicBezTo>
                  <a:cubicBezTo>
                    <a:pt x="56" y="126"/>
                    <a:pt x="46" y="112"/>
                    <a:pt x="37" y="100"/>
                  </a:cubicBezTo>
                  <a:cubicBezTo>
                    <a:pt x="25" y="85"/>
                    <a:pt x="18" y="75"/>
                    <a:pt x="19"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37" name="Freeform 6"/>
            <p:cNvSpPr>
              <a:spLocks/>
            </p:cNvSpPr>
            <p:nvPr/>
          </p:nvSpPr>
          <p:spPr bwMode="auto">
            <a:xfrm>
              <a:off x="2938463" y="1265238"/>
              <a:ext cx="214313" cy="109538"/>
            </a:xfrm>
            <a:custGeom>
              <a:avLst/>
              <a:gdLst>
                <a:gd name="T0" fmla="*/ 0 w 56"/>
                <a:gd name="T1" fmla="*/ 21 h 29"/>
                <a:gd name="T2" fmla="*/ 28 w 56"/>
                <a:gd name="T3" fmla="*/ 29 h 29"/>
                <a:gd name="T4" fmla="*/ 56 w 56"/>
                <a:gd name="T5" fmla="*/ 21 h 29"/>
                <a:gd name="T6" fmla="*/ 56 w 56"/>
                <a:gd name="T7" fmla="*/ 0 h 29"/>
                <a:gd name="T8" fmla="*/ 0 w 56"/>
                <a:gd name="T9" fmla="*/ 0 h 29"/>
                <a:gd name="T10" fmla="*/ 0 w 56"/>
                <a:gd name="T11" fmla="*/ 21 h 29"/>
              </a:gdLst>
              <a:ahLst/>
              <a:cxnLst>
                <a:cxn ang="0">
                  <a:pos x="T0" y="T1"/>
                </a:cxn>
                <a:cxn ang="0">
                  <a:pos x="T2" y="T3"/>
                </a:cxn>
                <a:cxn ang="0">
                  <a:pos x="T4" y="T5"/>
                </a:cxn>
                <a:cxn ang="0">
                  <a:pos x="T6" y="T7"/>
                </a:cxn>
                <a:cxn ang="0">
                  <a:pos x="T8" y="T9"/>
                </a:cxn>
                <a:cxn ang="0">
                  <a:pos x="T10" y="T11"/>
                </a:cxn>
              </a:cxnLst>
              <a:rect l="0" t="0" r="r" b="b"/>
              <a:pathLst>
                <a:path w="56" h="29">
                  <a:moveTo>
                    <a:pt x="0" y="21"/>
                  </a:moveTo>
                  <a:cubicBezTo>
                    <a:pt x="8" y="26"/>
                    <a:pt x="17" y="29"/>
                    <a:pt x="28" y="29"/>
                  </a:cubicBezTo>
                  <a:cubicBezTo>
                    <a:pt x="39" y="29"/>
                    <a:pt x="48" y="26"/>
                    <a:pt x="56" y="21"/>
                  </a:cubicBezTo>
                  <a:cubicBezTo>
                    <a:pt x="56" y="0"/>
                    <a:pt x="56" y="0"/>
                    <a:pt x="56" y="0"/>
                  </a:cubicBezTo>
                  <a:cubicBezTo>
                    <a:pt x="0" y="0"/>
                    <a:pt x="0" y="0"/>
                    <a:pt x="0" y="0"/>
                  </a:cubicBezTo>
                  <a:lnTo>
                    <a:pt x="0"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grpSp>
      <p:sp>
        <p:nvSpPr>
          <p:cNvPr id="38" name="任意多边形 37"/>
          <p:cNvSpPr/>
          <p:nvPr/>
        </p:nvSpPr>
        <p:spPr>
          <a:xfrm>
            <a:off x="5990937" y="5095854"/>
            <a:ext cx="321231" cy="321231"/>
          </a:xfrm>
          <a:custGeom>
            <a:avLst/>
            <a:gdLst/>
            <a:ahLst/>
            <a:cxnLst/>
            <a:rect l="l" t="t" r="r" b="b"/>
            <a:pathLst>
              <a:path w="195943" h="195943">
                <a:moveTo>
                  <a:pt x="127822" y="145618"/>
                </a:moveTo>
                <a:cubicBezTo>
                  <a:pt x="126632" y="146170"/>
                  <a:pt x="125739" y="146830"/>
                  <a:pt x="125143" y="147595"/>
                </a:cubicBezTo>
                <a:cubicBezTo>
                  <a:pt x="125058" y="147680"/>
                  <a:pt x="124654" y="147914"/>
                  <a:pt x="123931" y="148297"/>
                </a:cubicBezTo>
                <a:cubicBezTo>
                  <a:pt x="123209" y="148679"/>
                  <a:pt x="122720" y="148998"/>
                  <a:pt x="122464" y="149253"/>
                </a:cubicBezTo>
                <a:cubicBezTo>
                  <a:pt x="122124" y="149764"/>
                  <a:pt x="121742" y="150508"/>
                  <a:pt x="121316" y="151486"/>
                </a:cubicBezTo>
                <a:cubicBezTo>
                  <a:pt x="120891" y="152464"/>
                  <a:pt x="120636" y="153038"/>
                  <a:pt x="120551" y="153208"/>
                </a:cubicBezTo>
                <a:cubicBezTo>
                  <a:pt x="120551" y="153038"/>
                  <a:pt x="120445" y="152761"/>
                  <a:pt x="120232" y="152379"/>
                </a:cubicBezTo>
                <a:cubicBezTo>
                  <a:pt x="120019" y="151996"/>
                  <a:pt x="119913" y="151720"/>
                  <a:pt x="119913" y="151550"/>
                </a:cubicBezTo>
                <a:cubicBezTo>
                  <a:pt x="118893" y="151720"/>
                  <a:pt x="118212" y="151592"/>
                  <a:pt x="117872" y="151167"/>
                </a:cubicBezTo>
                <a:cubicBezTo>
                  <a:pt x="118297" y="152528"/>
                  <a:pt x="118637" y="153250"/>
                  <a:pt x="118893" y="153335"/>
                </a:cubicBezTo>
                <a:lnTo>
                  <a:pt x="118382" y="153080"/>
                </a:lnTo>
                <a:cubicBezTo>
                  <a:pt x="118297" y="153591"/>
                  <a:pt x="118425" y="154228"/>
                  <a:pt x="118765" y="154994"/>
                </a:cubicBezTo>
                <a:cubicBezTo>
                  <a:pt x="119105" y="155759"/>
                  <a:pt x="119275" y="156227"/>
                  <a:pt x="119275" y="156397"/>
                </a:cubicBezTo>
                <a:cubicBezTo>
                  <a:pt x="119360" y="156822"/>
                  <a:pt x="119297" y="157375"/>
                  <a:pt x="119084" y="158055"/>
                </a:cubicBezTo>
                <a:cubicBezTo>
                  <a:pt x="118871" y="158736"/>
                  <a:pt x="118765" y="159204"/>
                  <a:pt x="118765" y="159459"/>
                </a:cubicBezTo>
                <a:cubicBezTo>
                  <a:pt x="118765" y="159629"/>
                  <a:pt x="118978" y="160096"/>
                  <a:pt x="119403" y="160862"/>
                </a:cubicBezTo>
                <a:cubicBezTo>
                  <a:pt x="119743" y="162478"/>
                  <a:pt x="119658" y="163838"/>
                  <a:pt x="119148" y="164944"/>
                </a:cubicBezTo>
                <a:cubicBezTo>
                  <a:pt x="119148" y="165029"/>
                  <a:pt x="118999" y="165327"/>
                  <a:pt x="118701" y="165837"/>
                </a:cubicBezTo>
                <a:cubicBezTo>
                  <a:pt x="118404" y="166347"/>
                  <a:pt x="118127" y="166815"/>
                  <a:pt x="117872" y="167240"/>
                </a:cubicBezTo>
                <a:lnTo>
                  <a:pt x="117617" y="167878"/>
                </a:lnTo>
                <a:lnTo>
                  <a:pt x="117362" y="167751"/>
                </a:lnTo>
                <a:cubicBezTo>
                  <a:pt x="117277" y="167665"/>
                  <a:pt x="117192" y="167665"/>
                  <a:pt x="117107" y="167751"/>
                </a:cubicBezTo>
                <a:cubicBezTo>
                  <a:pt x="117022" y="168261"/>
                  <a:pt x="116639" y="168814"/>
                  <a:pt x="115959" y="169409"/>
                </a:cubicBezTo>
                <a:cubicBezTo>
                  <a:pt x="115278" y="170004"/>
                  <a:pt x="114853" y="170472"/>
                  <a:pt x="114683" y="170812"/>
                </a:cubicBezTo>
                <a:cubicBezTo>
                  <a:pt x="113407" y="172768"/>
                  <a:pt x="113024" y="174384"/>
                  <a:pt x="113535" y="175660"/>
                </a:cubicBezTo>
                <a:cubicBezTo>
                  <a:pt x="113790" y="176340"/>
                  <a:pt x="114215" y="176765"/>
                  <a:pt x="114810" y="176935"/>
                </a:cubicBezTo>
                <a:cubicBezTo>
                  <a:pt x="115066" y="177020"/>
                  <a:pt x="115193" y="176935"/>
                  <a:pt x="115193" y="176680"/>
                </a:cubicBezTo>
                <a:cubicBezTo>
                  <a:pt x="115278" y="177446"/>
                  <a:pt x="114810" y="178594"/>
                  <a:pt x="113790" y="180124"/>
                </a:cubicBezTo>
                <a:cubicBezTo>
                  <a:pt x="113875" y="180210"/>
                  <a:pt x="114045" y="180337"/>
                  <a:pt x="114300" y="180507"/>
                </a:cubicBezTo>
                <a:cubicBezTo>
                  <a:pt x="112854" y="180507"/>
                  <a:pt x="112429" y="181103"/>
                  <a:pt x="113024" y="182293"/>
                </a:cubicBezTo>
                <a:cubicBezTo>
                  <a:pt x="130203" y="179232"/>
                  <a:pt x="145171" y="171535"/>
                  <a:pt x="157928" y="159204"/>
                </a:cubicBezTo>
                <a:lnTo>
                  <a:pt x="157545" y="159204"/>
                </a:lnTo>
                <a:lnTo>
                  <a:pt x="158183" y="158948"/>
                </a:lnTo>
                <a:lnTo>
                  <a:pt x="158821" y="158311"/>
                </a:lnTo>
                <a:cubicBezTo>
                  <a:pt x="158226" y="157460"/>
                  <a:pt x="156993" y="156950"/>
                  <a:pt x="155122" y="156780"/>
                </a:cubicBezTo>
                <a:cubicBezTo>
                  <a:pt x="155207" y="155759"/>
                  <a:pt x="154611" y="154632"/>
                  <a:pt x="153336" y="153399"/>
                </a:cubicBezTo>
                <a:cubicBezTo>
                  <a:pt x="152060" y="152166"/>
                  <a:pt x="150912" y="151507"/>
                  <a:pt x="149891" y="151422"/>
                </a:cubicBezTo>
                <a:cubicBezTo>
                  <a:pt x="149891" y="151082"/>
                  <a:pt x="149445" y="150614"/>
                  <a:pt x="148552" y="150019"/>
                </a:cubicBezTo>
                <a:cubicBezTo>
                  <a:pt x="147659" y="149423"/>
                  <a:pt x="146915" y="149083"/>
                  <a:pt x="146319" y="148998"/>
                </a:cubicBezTo>
                <a:cubicBezTo>
                  <a:pt x="145554" y="148828"/>
                  <a:pt x="144406" y="149211"/>
                  <a:pt x="142875" y="150146"/>
                </a:cubicBezTo>
                <a:cubicBezTo>
                  <a:pt x="142280" y="150401"/>
                  <a:pt x="142110" y="150614"/>
                  <a:pt x="142365" y="150784"/>
                </a:cubicBezTo>
                <a:cubicBezTo>
                  <a:pt x="142110" y="150529"/>
                  <a:pt x="141599" y="150061"/>
                  <a:pt x="140834" y="149381"/>
                </a:cubicBezTo>
                <a:cubicBezTo>
                  <a:pt x="140069" y="148701"/>
                  <a:pt x="139388" y="148233"/>
                  <a:pt x="138793" y="147978"/>
                </a:cubicBezTo>
                <a:cubicBezTo>
                  <a:pt x="138623" y="147893"/>
                  <a:pt x="138304" y="147850"/>
                  <a:pt x="137836" y="147850"/>
                </a:cubicBezTo>
                <a:cubicBezTo>
                  <a:pt x="137369" y="147850"/>
                  <a:pt x="137007" y="147765"/>
                  <a:pt x="136752" y="147595"/>
                </a:cubicBezTo>
                <a:cubicBezTo>
                  <a:pt x="136667" y="147510"/>
                  <a:pt x="136412" y="147319"/>
                  <a:pt x="135987" y="147021"/>
                </a:cubicBezTo>
                <a:cubicBezTo>
                  <a:pt x="135561" y="146723"/>
                  <a:pt x="135264" y="146532"/>
                  <a:pt x="135094" y="146447"/>
                </a:cubicBezTo>
                <a:cubicBezTo>
                  <a:pt x="134923" y="146362"/>
                  <a:pt x="134647" y="146234"/>
                  <a:pt x="134264" y="146064"/>
                </a:cubicBezTo>
                <a:cubicBezTo>
                  <a:pt x="133882" y="145894"/>
                  <a:pt x="133563" y="145830"/>
                  <a:pt x="133308" y="145873"/>
                </a:cubicBezTo>
                <a:cubicBezTo>
                  <a:pt x="133052" y="145915"/>
                  <a:pt x="132734" y="146022"/>
                  <a:pt x="132351" y="146192"/>
                </a:cubicBezTo>
                <a:cubicBezTo>
                  <a:pt x="131968" y="146362"/>
                  <a:pt x="131607" y="146617"/>
                  <a:pt x="131267" y="146957"/>
                </a:cubicBezTo>
                <a:cubicBezTo>
                  <a:pt x="130926" y="147297"/>
                  <a:pt x="130735" y="147956"/>
                  <a:pt x="130693" y="148934"/>
                </a:cubicBezTo>
                <a:cubicBezTo>
                  <a:pt x="130650" y="149912"/>
                  <a:pt x="130544" y="150529"/>
                  <a:pt x="130374" y="150784"/>
                </a:cubicBezTo>
                <a:cubicBezTo>
                  <a:pt x="129693" y="150274"/>
                  <a:pt x="129672" y="149423"/>
                  <a:pt x="130310" y="148233"/>
                </a:cubicBezTo>
                <a:cubicBezTo>
                  <a:pt x="130948" y="147042"/>
                  <a:pt x="131011" y="146192"/>
                  <a:pt x="130501" y="145681"/>
                </a:cubicBezTo>
                <a:cubicBezTo>
                  <a:pt x="129906" y="145086"/>
                  <a:pt x="129013" y="145065"/>
                  <a:pt x="127822" y="145618"/>
                </a:cubicBezTo>
                <a:close/>
                <a:moveTo>
                  <a:pt x="34480" y="64961"/>
                </a:moveTo>
                <a:lnTo>
                  <a:pt x="35336" y="65187"/>
                </a:lnTo>
                <a:cubicBezTo>
                  <a:pt x="35251" y="65357"/>
                  <a:pt x="35209" y="65633"/>
                  <a:pt x="35209" y="66016"/>
                </a:cubicBezTo>
                <a:cubicBezTo>
                  <a:pt x="35209" y="66399"/>
                  <a:pt x="35209" y="66632"/>
                  <a:pt x="35209" y="66717"/>
                </a:cubicBezTo>
                <a:close/>
                <a:moveTo>
                  <a:pt x="150912" y="52302"/>
                </a:moveTo>
                <a:cubicBezTo>
                  <a:pt x="151167" y="52473"/>
                  <a:pt x="151592" y="52685"/>
                  <a:pt x="152188" y="52940"/>
                </a:cubicBezTo>
                <a:cubicBezTo>
                  <a:pt x="151677" y="53280"/>
                  <a:pt x="151422" y="53323"/>
                  <a:pt x="151422" y="53068"/>
                </a:cubicBezTo>
                <a:cubicBezTo>
                  <a:pt x="151337" y="52983"/>
                  <a:pt x="151231" y="52855"/>
                  <a:pt x="151103" y="52685"/>
                </a:cubicBezTo>
                <a:cubicBezTo>
                  <a:pt x="150976" y="52515"/>
                  <a:pt x="150912" y="52387"/>
                  <a:pt x="150912" y="52302"/>
                </a:cubicBezTo>
                <a:close/>
                <a:moveTo>
                  <a:pt x="155377" y="50134"/>
                </a:moveTo>
                <a:lnTo>
                  <a:pt x="155377" y="50261"/>
                </a:lnTo>
                <a:cubicBezTo>
                  <a:pt x="155377" y="50431"/>
                  <a:pt x="154973" y="50857"/>
                  <a:pt x="154165" y="51537"/>
                </a:cubicBezTo>
                <a:cubicBezTo>
                  <a:pt x="153357" y="52217"/>
                  <a:pt x="152868" y="52728"/>
                  <a:pt x="152698" y="53068"/>
                </a:cubicBezTo>
                <a:cubicBezTo>
                  <a:pt x="152613" y="52983"/>
                  <a:pt x="152443" y="52940"/>
                  <a:pt x="152188" y="52940"/>
                </a:cubicBezTo>
                <a:cubicBezTo>
                  <a:pt x="153123" y="52345"/>
                  <a:pt x="154186" y="51409"/>
                  <a:pt x="155377" y="50134"/>
                </a:cubicBezTo>
                <a:close/>
                <a:moveTo>
                  <a:pt x="89552" y="29085"/>
                </a:moveTo>
                <a:cubicBezTo>
                  <a:pt x="89637" y="29085"/>
                  <a:pt x="89914" y="29128"/>
                  <a:pt x="90381" y="29213"/>
                </a:cubicBezTo>
                <a:cubicBezTo>
                  <a:pt x="90849" y="29298"/>
                  <a:pt x="91296" y="29383"/>
                  <a:pt x="91721" y="29468"/>
                </a:cubicBezTo>
                <a:cubicBezTo>
                  <a:pt x="92146" y="29553"/>
                  <a:pt x="92529" y="29638"/>
                  <a:pt x="92869" y="29723"/>
                </a:cubicBezTo>
                <a:cubicBezTo>
                  <a:pt x="91508" y="29553"/>
                  <a:pt x="90403" y="29340"/>
                  <a:pt x="89552" y="29085"/>
                </a:cubicBezTo>
                <a:close/>
                <a:moveTo>
                  <a:pt x="100332" y="24684"/>
                </a:moveTo>
                <a:cubicBezTo>
                  <a:pt x="100884" y="24812"/>
                  <a:pt x="101203" y="25131"/>
                  <a:pt x="101288" y="25641"/>
                </a:cubicBezTo>
                <a:cubicBezTo>
                  <a:pt x="100863" y="25386"/>
                  <a:pt x="99970" y="25173"/>
                  <a:pt x="98609" y="25003"/>
                </a:cubicBezTo>
                <a:cubicBezTo>
                  <a:pt x="99205" y="24663"/>
                  <a:pt x="99779" y="24557"/>
                  <a:pt x="100332" y="24684"/>
                </a:cubicBezTo>
                <a:close/>
                <a:moveTo>
                  <a:pt x="95930" y="24620"/>
                </a:moveTo>
                <a:cubicBezTo>
                  <a:pt x="96101" y="24705"/>
                  <a:pt x="96994" y="24833"/>
                  <a:pt x="98609" y="25003"/>
                </a:cubicBezTo>
                <a:cubicBezTo>
                  <a:pt x="98099" y="25343"/>
                  <a:pt x="97759" y="25598"/>
                  <a:pt x="97589" y="25768"/>
                </a:cubicBezTo>
                <a:lnTo>
                  <a:pt x="97206" y="25513"/>
                </a:lnTo>
                <a:cubicBezTo>
                  <a:pt x="97036" y="25258"/>
                  <a:pt x="96802" y="25046"/>
                  <a:pt x="96505" y="24876"/>
                </a:cubicBezTo>
                <a:cubicBezTo>
                  <a:pt x="96207" y="24705"/>
                  <a:pt x="96016" y="24620"/>
                  <a:pt x="95930" y="24620"/>
                </a:cubicBezTo>
                <a:close/>
                <a:moveTo>
                  <a:pt x="70927" y="20156"/>
                </a:moveTo>
                <a:lnTo>
                  <a:pt x="71183" y="20156"/>
                </a:lnTo>
                <a:cubicBezTo>
                  <a:pt x="71183" y="20326"/>
                  <a:pt x="71140" y="20411"/>
                  <a:pt x="71055" y="20411"/>
                </a:cubicBezTo>
                <a:close/>
                <a:moveTo>
                  <a:pt x="89935" y="12629"/>
                </a:moveTo>
                <a:cubicBezTo>
                  <a:pt x="87384" y="12969"/>
                  <a:pt x="85470" y="13267"/>
                  <a:pt x="84194" y="13522"/>
                </a:cubicBezTo>
                <a:cubicBezTo>
                  <a:pt x="84024" y="14032"/>
                  <a:pt x="84152" y="14543"/>
                  <a:pt x="84577" y="15053"/>
                </a:cubicBezTo>
                <a:lnTo>
                  <a:pt x="84577" y="14798"/>
                </a:lnTo>
                <a:cubicBezTo>
                  <a:pt x="84662" y="14968"/>
                  <a:pt x="84790" y="15202"/>
                  <a:pt x="84960" y="15499"/>
                </a:cubicBezTo>
                <a:cubicBezTo>
                  <a:pt x="85130" y="15797"/>
                  <a:pt x="85257" y="16031"/>
                  <a:pt x="85342" y="16201"/>
                </a:cubicBezTo>
                <a:cubicBezTo>
                  <a:pt x="85598" y="16286"/>
                  <a:pt x="86044" y="16350"/>
                  <a:pt x="86682" y="16392"/>
                </a:cubicBezTo>
                <a:cubicBezTo>
                  <a:pt x="87320" y="16435"/>
                  <a:pt x="87724" y="16499"/>
                  <a:pt x="87894" y="16584"/>
                </a:cubicBezTo>
                <a:cubicBezTo>
                  <a:pt x="88149" y="16669"/>
                  <a:pt x="88340" y="16754"/>
                  <a:pt x="88468" y="16839"/>
                </a:cubicBezTo>
                <a:cubicBezTo>
                  <a:pt x="88595" y="16924"/>
                  <a:pt x="88914" y="17136"/>
                  <a:pt x="89425" y="17477"/>
                </a:cubicBezTo>
                <a:cubicBezTo>
                  <a:pt x="89935" y="17817"/>
                  <a:pt x="90169" y="18072"/>
                  <a:pt x="90126" y="18242"/>
                </a:cubicBezTo>
                <a:cubicBezTo>
                  <a:pt x="90084" y="18412"/>
                  <a:pt x="89977" y="18625"/>
                  <a:pt x="89807" y="18880"/>
                </a:cubicBezTo>
                <a:cubicBezTo>
                  <a:pt x="89637" y="18965"/>
                  <a:pt x="89254" y="19135"/>
                  <a:pt x="88659" y="19390"/>
                </a:cubicBezTo>
                <a:cubicBezTo>
                  <a:pt x="88064" y="19645"/>
                  <a:pt x="87532" y="19879"/>
                  <a:pt x="87065" y="20092"/>
                </a:cubicBezTo>
                <a:cubicBezTo>
                  <a:pt x="86597" y="20304"/>
                  <a:pt x="86320" y="20453"/>
                  <a:pt x="86235" y="20538"/>
                </a:cubicBezTo>
                <a:cubicBezTo>
                  <a:pt x="85980" y="20963"/>
                  <a:pt x="85980" y="21644"/>
                  <a:pt x="86235" y="22579"/>
                </a:cubicBezTo>
                <a:cubicBezTo>
                  <a:pt x="86491" y="23515"/>
                  <a:pt x="86405" y="24153"/>
                  <a:pt x="85980" y="24493"/>
                </a:cubicBezTo>
                <a:cubicBezTo>
                  <a:pt x="85555" y="24068"/>
                  <a:pt x="85130" y="23281"/>
                  <a:pt x="84705" y="22133"/>
                </a:cubicBezTo>
                <a:cubicBezTo>
                  <a:pt x="84279" y="20985"/>
                  <a:pt x="83939" y="20241"/>
                  <a:pt x="83684" y="19900"/>
                </a:cubicBezTo>
                <a:cubicBezTo>
                  <a:pt x="84364" y="20666"/>
                  <a:pt x="83089" y="20921"/>
                  <a:pt x="79857" y="20666"/>
                </a:cubicBezTo>
                <a:lnTo>
                  <a:pt x="78837" y="20538"/>
                </a:lnTo>
                <a:cubicBezTo>
                  <a:pt x="78496" y="20538"/>
                  <a:pt x="77858" y="20623"/>
                  <a:pt x="76923" y="20793"/>
                </a:cubicBezTo>
                <a:cubicBezTo>
                  <a:pt x="75988" y="20963"/>
                  <a:pt x="75307" y="21006"/>
                  <a:pt x="74882" y="20921"/>
                </a:cubicBezTo>
                <a:cubicBezTo>
                  <a:pt x="74287" y="20921"/>
                  <a:pt x="73053" y="20666"/>
                  <a:pt x="71183" y="20156"/>
                </a:cubicBezTo>
                <a:cubicBezTo>
                  <a:pt x="71778" y="18710"/>
                  <a:pt x="71990" y="17647"/>
                  <a:pt x="71820" y="16966"/>
                </a:cubicBezTo>
                <a:cubicBezTo>
                  <a:pt x="72246" y="16966"/>
                  <a:pt x="72543" y="16881"/>
                  <a:pt x="72713" y="16711"/>
                </a:cubicBezTo>
                <a:lnTo>
                  <a:pt x="71948" y="16329"/>
                </a:lnTo>
                <a:cubicBezTo>
                  <a:pt x="71693" y="16414"/>
                  <a:pt x="70630" y="16796"/>
                  <a:pt x="68759" y="17477"/>
                </a:cubicBezTo>
                <a:cubicBezTo>
                  <a:pt x="68929" y="17732"/>
                  <a:pt x="69269" y="18136"/>
                  <a:pt x="69779" y="18689"/>
                </a:cubicBezTo>
                <a:cubicBezTo>
                  <a:pt x="70290" y="19241"/>
                  <a:pt x="70672" y="19730"/>
                  <a:pt x="70927" y="20156"/>
                </a:cubicBezTo>
                <a:cubicBezTo>
                  <a:pt x="69056" y="19645"/>
                  <a:pt x="67908" y="19730"/>
                  <a:pt x="67483" y="20411"/>
                </a:cubicBezTo>
                <a:cubicBezTo>
                  <a:pt x="67483" y="20496"/>
                  <a:pt x="67100" y="20496"/>
                  <a:pt x="66335" y="20411"/>
                </a:cubicBezTo>
                <a:cubicBezTo>
                  <a:pt x="64209" y="20326"/>
                  <a:pt x="63188" y="20623"/>
                  <a:pt x="63273" y="21304"/>
                </a:cubicBezTo>
                <a:cubicBezTo>
                  <a:pt x="63358" y="21644"/>
                  <a:pt x="63741" y="22154"/>
                  <a:pt x="64421" y="22834"/>
                </a:cubicBezTo>
                <a:cubicBezTo>
                  <a:pt x="64421" y="23600"/>
                  <a:pt x="64379" y="23983"/>
                  <a:pt x="64294" y="23983"/>
                </a:cubicBezTo>
                <a:cubicBezTo>
                  <a:pt x="61998" y="22112"/>
                  <a:pt x="60722" y="21134"/>
                  <a:pt x="60467" y="21049"/>
                </a:cubicBezTo>
                <a:cubicBezTo>
                  <a:pt x="45839" y="28107"/>
                  <a:pt x="34103" y="38653"/>
                  <a:pt x="25258" y="52685"/>
                </a:cubicBezTo>
                <a:cubicBezTo>
                  <a:pt x="25343" y="52855"/>
                  <a:pt x="25450" y="53323"/>
                  <a:pt x="25577" y="54088"/>
                </a:cubicBezTo>
                <a:cubicBezTo>
                  <a:pt x="25705" y="54854"/>
                  <a:pt x="25854" y="55215"/>
                  <a:pt x="26024" y="55173"/>
                </a:cubicBezTo>
                <a:cubicBezTo>
                  <a:pt x="26194" y="55130"/>
                  <a:pt x="26662" y="54939"/>
                  <a:pt x="27427" y="54599"/>
                </a:cubicBezTo>
                <a:cubicBezTo>
                  <a:pt x="28192" y="55364"/>
                  <a:pt x="28320" y="56257"/>
                  <a:pt x="27810" y="57278"/>
                </a:cubicBezTo>
                <a:cubicBezTo>
                  <a:pt x="27980" y="57107"/>
                  <a:pt x="29511" y="58000"/>
                  <a:pt x="32402" y="59956"/>
                </a:cubicBezTo>
                <a:lnTo>
                  <a:pt x="34480" y="64961"/>
                </a:lnTo>
                <a:lnTo>
                  <a:pt x="32912" y="64549"/>
                </a:lnTo>
                <a:cubicBezTo>
                  <a:pt x="32657" y="65059"/>
                  <a:pt x="32679" y="65910"/>
                  <a:pt x="32976" y="67100"/>
                </a:cubicBezTo>
                <a:cubicBezTo>
                  <a:pt x="33274" y="68291"/>
                  <a:pt x="33763" y="68886"/>
                  <a:pt x="34443" y="68886"/>
                </a:cubicBezTo>
                <a:cubicBezTo>
                  <a:pt x="33763" y="68886"/>
                  <a:pt x="33316" y="69609"/>
                  <a:pt x="33104" y="71055"/>
                </a:cubicBezTo>
                <a:cubicBezTo>
                  <a:pt x="32891" y="72501"/>
                  <a:pt x="32785" y="74138"/>
                  <a:pt x="32785" y="75966"/>
                </a:cubicBezTo>
                <a:cubicBezTo>
                  <a:pt x="32785" y="77795"/>
                  <a:pt x="32742" y="78879"/>
                  <a:pt x="32657" y="79219"/>
                </a:cubicBezTo>
                <a:lnTo>
                  <a:pt x="32912" y="79347"/>
                </a:lnTo>
                <a:cubicBezTo>
                  <a:pt x="32657" y="80452"/>
                  <a:pt x="32912" y="82047"/>
                  <a:pt x="33678" y="84130"/>
                </a:cubicBezTo>
                <a:cubicBezTo>
                  <a:pt x="34443" y="86214"/>
                  <a:pt x="35464" y="87086"/>
                  <a:pt x="36739" y="86745"/>
                </a:cubicBezTo>
                <a:cubicBezTo>
                  <a:pt x="36399" y="88276"/>
                  <a:pt x="36612" y="89169"/>
                  <a:pt x="37377" y="89424"/>
                </a:cubicBezTo>
                <a:cubicBezTo>
                  <a:pt x="37292" y="89765"/>
                  <a:pt x="37292" y="90105"/>
                  <a:pt x="37377" y="90445"/>
                </a:cubicBezTo>
                <a:cubicBezTo>
                  <a:pt x="37462" y="90785"/>
                  <a:pt x="37654" y="91147"/>
                  <a:pt x="37951" y="91529"/>
                </a:cubicBezTo>
                <a:cubicBezTo>
                  <a:pt x="38249" y="91912"/>
                  <a:pt x="38504" y="92210"/>
                  <a:pt x="38717" y="92422"/>
                </a:cubicBezTo>
                <a:cubicBezTo>
                  <a:pt x="38929" y="92635"/>
                  <a:pt x="39248" y="92954"/>
                  <a:pt x="39673" y="93379"/>
                </a:cubicBezTo>
                <a:cubicBezTo>
                  <a:pt x="40099" y="93804"/>
                  <a:pt x="40354" y="94059"/>
                  <a:pt x="40439" y="94144"/>
                </a:cubicBezTo>
                <a:cubicBezTo>
                  <a:pt x="42820" y="95080"/>
                  <a:pt x="44564" y="96313"/>
                  <a:pt x="45669" y="97844"/>
                </a:cubicBezTo>
                <a:cubicBezTo>
                  <a:pt x="46009" y="98354"/>
                  <a:pt x="46456" y="99396"/>
                  <a:pt x="47009" y="100969"/>
                </a:cubicBezTo>
                <a:cubicBezTo>
                  <a:pt x="47561" y="102543"/>
                  <a:pt x="48220" y="103627"/>
                  <a:pt x="48986" y="104222"/>
                </a:cubicBezTo>
                <a:cubicBezTo>
                  <a:pt x="48816" y="104732"/>
                  <a:pt x="49241" y="105647"/>
                  <a:pt x="50262" y="106965"/>
                </a:cubicBezTo>
                <a:cubicBezTo>
                  <a:pt x="51282" y="108283"/>
                  <a:pt x="51750" y="109367"/>
                  <a:pt x="51665" y="110218"/>
                </a:cubicBezTo>
                <a:cubicBezTo>
                  <a:pt x="51580" y="110218"/>
                  <a:pt x="51473" y="110239"/>
                  <a:pt x="51346" y="110282"/>
                </a:cubicBezTo>
                <a:cubicBezTo>
                  <a:pt x="51218" y="110324"/>
                  <a:pt x="51112" y="110345"/>
                  <a:pt x="51027" y="110345"/>
                </a:cubicBezTo>
                <a:cubicBezTo>
                  <a:pt x="51282" y="111026"/>
                  <a:pt x="51984" y="111706"/>
                  <a:pt x="53132" y="112386"/>
                </a:cubicBezTo>
                <a:cubicBezTo>
                  <a:pt x="54280" y="113067"/>
                  <a:pt x="54981" y="113662"/>
                  <a:pt x="55237" y="114172"/>
                </a:cubicBezTo>
                <a:cubicBezTo>
                  <a:pt x="55407" y="114428"/>
                  <a:pt x="55513" y="114874"/>
                  <a:pt x="55556" y="115512"/>
                </a:cubicBezTo>
                <a:cubicBezTo>
                  <a:pt x="55598" y="116150"/>
                  <a:pt x="55726" y="116660"/>
                  <a:pt x="55938" y="117043"/>
                </a:cubicBezTo>
                <a:cubicBezTo>
                  <a:pt x="56151" y="117425"/>
                  <a:pt x="56512" y="117532"/>
                  <a:pt x="57023" y="117362"/>
                </a:cubicBezTo>
                <a:cubicBezTo>
                  <a:pt x="57278" y="115320"/>
                  <a:pt x="56172" y="112429"/>
                  <a:pt x="53706" y="108687"/>
                </a:cubicBezTo>
                <a:cubicBezTo>
                  <a:pt x="52345" y="106391"/>
                  <a:pt x="51580" y="105073"/>
                  <a:pt x="51410" y="104732"/>
                </a:cubicBezTo>
                <a:cubicBezTo>
                  <a:pt x="51154" y="104307"/>
                  <a:pt x="50921" y="103606"/>
                  <a:pt x="50708" y="102628"/>
                </a:cubicBezTo>
                <a:cubicBezTo>
                  <a:pt x="50495" y="101650"/>
                  <a:pt x="50304" y="100990"/>
                  <a:pt x="50134" y="100650"/>
                </a:cubicBezTo>
                <a:cubicBezTo>
                  <a:pt x="52430" y="101416"/>
                  <a:pt x="53536" y="101968"/>
                  <a:pt x="53451" y="102309"/>
                </a:cubicBezTo>
                <a:cubicBezTo>
                  <a:pt x="53025" y="103159"/>
                  <a:pt x="54131" y="105370"/>
                  <a:pt x="56767" y="108942"/>
                </a:cubicBezTo>
                <a:cubicBezTo>
                  <a:pt x="56938" y="109197"/>
                  <a:pt x="57363" y="109623"/>
                  <a:pt x="58043" y="110218"/>
                </a:cubicBezTo>
                <a:cubicBezTo>
                  <a:pt x="58723" y="110813"/>
                  <a:pt x="59191" y="111323"/>
                  <a:pt x="59446" y="111749"/>
                </a:cubicBezTo>
                <a:cubicBezTo>
                  <a:pt x="59701" y="112089"/>
                  <a:pt x="60105" y="112705"/>
                  <a:pt x="60658" y="113598"/>
                </a:cubicBezTo>
                <a:cubicBezTo>
                  <a:pt x="61211" y="114491"/>
                  <a:pt x="61658" y="115150"/>
                  <a:pt x="61998" y="115576"/>
                </a:cubicBezTo>
                <a:cubicBezTo>
                  <a:pt x="61913" y="115576"/>
                  <a:pt x="61785" y="115661"/>
                  <a:pt x="61615" y="115831"/>
                </a:cubicBezTo>
                <a:cubicBezTo>
                  <a:pt x="61445" y="116001"/>
                  <a:pt x="61317" y="116128"/>
                  <a:pt x="61232" y="116213"/>
                </a:cubicBezTo>
                <a:cubicBezTo>
                  <a:pt x="61572" y="116384"/>
                  <a:pt x="61955" y="116596"/>
                  <a:pt x="62380" y="116851"/>
                </a:cubicBezTo>
                <a:cubicBezTo>
                  <a:pt x="62806" y="117106"/>
                  <a:pt x="63146" y="117298"/>
                  <a:pt x="63401" y="117425"/>
                </a:cubicBezTo>
                <a:cubicBezTo>
                  <a:pt x="63656" y="117553"/>
                  <a:pt x="63975" y="117766"/>
                  <a:pt x="64358" y="118063"/>
                </a:cubicBezTo>
                <a:cubicBezTo>
                  <a:pt x="64740" y="118361"/>
                  <a:pt x="65059" y="118680"/>
                  <a:pt x="65314" y="119020"/>
                </a:cubicBezTo>
                <a:cubicBezTo>
                  <a:pt x="66675" y="120551"/>
                  <a:pt x="67526" y="121954"/>
                  <a:pt x="67866" y="123230"/>
                </a:cubicBezTo>
                <a:cubicBezTo>
                  <a:pt x="67951" y="123570"/>
                  <a:pt x="67972" y="124229"/>
                  <a:pt x="67930" y="125207"/>
                </a:cubicBezTo>
                <a:cubicBezTo>
                  <a:pt x="67887" y="126185"/>
                  <a:pt x="67951" y="126887"/>
                  <a:pt x="68121" y="127312"/>
                </a:cubicBezTo>
                <a:cubicBezTo>
                  <a:pt x="68291" y="127822"/>
                  <a:pt x="68546" y="128290"/>
                  <a:pt x="68886" y="128715"/>
                </a:cubicBezTo>
                <a:cubicBezTo>
                  <a:pt x="69226" y="129140"/>
                  <a:pt x="69715" y="129565"/>
                  <a:pt x="70353" y="129991"/>
                </a:cubicBezTo>
                <a:cubicBezTo>
                  <a:pt x="70991" y="130416"/>
                  <a:pt x="71480" y="130714"/>
                  <a:pt x="71820" y="130884"/>
                </a:cubicBezTo>
                <a:cubicBezTo>
                  <a:pt x="72161" y="131054"/>
                  <a:pt x="72777" y="131330"/>
                  <a:pt x="73670" y="131713"/>
                </a:cubicBezTo>
                <a:cubicBezTo>
                  <a:pt x="74563" y="132096"/>
                  <a:pt x="75052" y="132329"/>
                  <a:pt x="75137" y="132414"/>
                </a:cubicBezTo>
                <a:cubicBezTo>
                  <a:pt x="75307" y="132500"/>
                  <a:pt x="76073" y="132967"/>
                  <a:pt x="77433" y="133818"/>
                </a:cubicBezTo>
                <a:cubicBezTo>
                  <a:pt x="78794" y="134668"/>
                  <a:pt x="79857" y="135263"/>
                  <a:pt x="80622" y="135604"/>
                </a:cubicBezTo>
                <a:cubicBezTo>
                  <a:pt x="81473" y="135944"/>
                  <a:pt x="82175" y="136135"/>
                  <a:pt x="82727" y="136178"/>
                </a:cubicBezTo>
                <a:cubicBezTo>
                  <a:pt x="83280" y="136220"/>
                  <a:pt x="83960" y="136114"/>
                  <a:pt x="84768" y="135859"/>
                </a:cubicBezTo>
                <a:cubicBezTo>
                  <a:pt x="85576" y="135604"/>
                  <a:pt x="86235" y="135434"/>
                  <a:pt x="86746" y="135349"/>
                </a:cubicBezTo>
                <a:cubicBezTo>
                  <a:pt x="88106" y="135093"/>
                  <a:pt x="89403" y="135774"/>
                  <a:pt x="90636" y="137390"/>
                </a:cubicBezTo>
                <a:cubicBezTo>
                  <a:pt x="91870" y="139005"/>
                  <a:pt x="92826" y="139983"/>
                  <a:pt x="93507" y="140324"/>
                </a:cubicBezTo>
                <a:cubicBezTo>
                  <a:pt x="96994" y="142025"/>
                  <a:pt x="99502" y="142492"/>
                  <a:pt x="101033" y="141727"/>
                </a:cubicBezTo>
                <a:cubicBezTo>
                  <a:pt x="101033" y="142492"/>
                  <a:pt x="101628" y="143683"/>
                  <a:pt x="102819" y="145299"/>
                </a:cubicBezTo>
                <a:cubicBezTo>
                  <a:pt x="103074" y="145639"/>
                  <a:pt x="103351" y="146128"/>
                  <a:pt x="103648" y="146766"/>
                </a:cubicBezTo>
                <a:cubicBezTo>
                  <a:pt x="103946" y="147404"/>
                  <a:pt x="104180" y="147850"/>
                  <a:pt x="104350" y="148105"/>
                </a:cubicBezTo>
                <a:cubicBezTo>
                  <a:pt x="104775" y="148701"/>
                  <a:pt x="105583" y="149381"/>
                  <a:pt x="106774" y="150146"/>
                </a:cubicBezTo>
                <a:cubicBezTo>
                  <a:pt x="107964" y="150912"/>
                  <a:pt x="108772" y="151592"/>
                  <a:pt x="109197" y="152187"/>
                </a:cubicBezTo>
                <a:cubicBezTo>
                  <a:pt x="109708" y="151932"/>
                  <a:pt x="110090" y="151550"/>
                  <a:pt x="110346" y="151039"/>
                </a:cubicBezTo>
                <a:cubicBezTo>
                  <a:pt x="111451" y="154016"/>
                  <a:pt x="112472" y="155462"/>
                  <a:pt x="113407" y="155377"/>
                </a:cubicBezTo>
                <a:lnTo>
                  <a:pt x="114294" y="154490"/>
                </a:lnTo>
                <a:lnTo>
                  <a:pt x="114810" y="151805"/>
                </a:lnTo>
                <a:lnTo>
                  <a:pt x="115576" y="151294"/>
                </a:lnTo>
                <a:cubicBezTo>
                  <a:pt x="116001" y="150954"/>
                  <a:pt x="116214" y="150742"/>
                  <a:pt x="116214" y="150657"/>
                </a:cubicBezTo>
                <a:cubicBezTo>
                  <a:pt x="115703" y="150146"/>
                  <a:pt x="115321" y="150274"/>
                  <a:pt x="115066" y="151039"/>
                </a:cubicBezTo>
                <a:cubicBezTo>
                  <a:pt x="112514" y="152230"/>
                  <a:pt x="110473" y="151294"/>
                  <a:pt x="108942" y="148233"/>
                </a:cubicBezTo>
                <a:cubicBezTo>
                  <a:pt x="108772" y="147978"/>
                  <a:pt x="108581" y="147637"/>
                  <a:pt x="108368" y="147212"/>
                </a:cubicBezTo>
                <a:cubicBezTo>
                  <a:pt x="108156" y="146787"/>
                  <a:pt x="107943" y="146277"/>
                  <a:pt x="107730" y="145681"/>
                </a:cubicBezTo>
                <a:cubicBezTo>
                  <a:pt x="107518" y="145086"/>
                  <a:pt x="107454" y="144597"/>
                  <a:pt x="107539" y="144214"/>
                </a:cubicBezTo>
                <a:cubicBezTo>
                  <a:pt x="107624" y="143832"/>
                  <a:pt x="107879" y="143640"/>
                  <a:pt x="108304" y="143640"/>
                </a:cubicBezTo>
                <a:cubicBezTo>
                  <a:pt x="109240" y="143640"/>
                  <a:pt x="109772" y="143577"/>
                  <a:pt x="109899" y="143449"/>
                </a:cubicBezTo>
                <a:cubicBezTo>
                  <a:pt x="110027" y="143321"/>
                  <a:pt x="109920" y="143066"/>
                  <a:pt x="109580" y="142684"/>
                </a:cubicBezTo>
                <a:cubicBezTo>
                  <a:pt x="109240" y="142301"/>
                  <a:pt x="109070" y="141982"/>
                  <a:pt x="109070" y="141727"/>
                </a:cubicBezTo>
                <a:cubicBezTo>
                  <a:pt x="108985" y="141387"/>
                  <a:pt x="108921" y="140855"/>
                  <a:pt x="108879" y="140132"/>
                </a:cubicBezTo>
                <a:cubicBezTo>
                  <a:pt x="108836" y="139409"/>
                  <a:pt x="108772" y="138878"/>
                  <a:pt x="108687" y="138538"/>
                </a:cubicBezTo>
                <a:lnTo>
                  <a:pt x="108049" y="137772"/>
                </a:lnTo>
                <a:cubicBezTo>
                  <a:pt x="107624" y="137262"/>
                  <a:pt x="107135" y="136688"/>
                  <a:pt x="106582" y="136050"/>
                </a:cubicBezTo>
                <a:cubicBezTo>
                  <a:pt x="106030" y="135412"/>
                  <a:pt x="105711" y="135008"/>
                  <a:pt x="105626" y="134838"/>
                </a:cubicBezTo>
                <a:cubicBezTo>
                  <a:pt x="105285" y="135689"/>
                  <a:pt x="104584" y="136050"/>
                  <a:pt x="103521" y="135923"/>
                </a:cubicBezTo>
                <a:cubicBezTo>
                  <a:pt x="102458" y="135795"/>
                  <a:pt x="101671" y="135391"/>
                  <a:pt x="101161" y="134711"/>
                </a:cubicBezTo>
                <a:cubicBezTo>
                  <a:pt x="101246" y="134881"/>
                  <a:pt x="101225" y="135157"/>
                  <a:pt x="101097" y="135540"/>
                </a:cubicBezTo>
                <a:cubicBezTo>
                  <a:pt x="100969" y="135923"/>
                  <a:pt x="100906" y="136199"/>
                  <a:pt x="100906" y="136369"/>
                </a:cubicBezTo>
                <a:cubicBezTo>
                  <a:pt x="99715" y="136369"/>
                  <a:pt x="98992" y="136327"/>
                  <a:pt x="98737" y="136241"/>
                </a:cubicBezTo>
                <a:cubicBezTo>
                  <a:pt x="98822" y="135731"/>
                  <a:pt x="98950" y="134838"/>
                  <a:pt x="99120" y="133563"/>
                </a:cubicBezTo>
                <a:cubicBezTo>
                  <a:pt x="99290" y="132287"/>
                  <a:pt x="99460" y="131351"/>
                  <a:pt x="99630" y="130756"/>
                </a:cubicBezTo>
                <a:cubicBezTo>
                  <a:pt x="99715" y="130331"/>
                  <a:pt x="99949" y="129757"/>
                  <a:pt x="100332" y="129034"/>
                </a:cubicBezTo>
                <a:cubicBezTo>
                  <a:pt x="100714" y="128311"/>
                  <a:pt x="101054" y="127652"/>
                  <a:pt x="101352" y="127057"/>
                </a:cubicBezTo>
                <a:cubicBezTo>
                  <a:pt x="101650" y="126461"/>
                  <a:pt x="101841" y="125866"/>
                  <a:pt x="101926" y="125271"/>
                </a:cubicBezTo>
                <a:cubicBezTo>
                  <a:pt x="102011" y="124675"/>
                  <a:pt x="101820" y="124229"/>
                  <a:pt x="101352" y="123931"/>
                </a:cubicBezTo>
                <a:cubicBezTo>
                  <a:pt x="100884" y="123634"/>
                  <a:pt x="100098" y="123527"/>
                  <a:pt x="98992" y="123612"/>
                </a:cubicBezTo>
                <a:cubicBezTo>
                  <a:pt x="97291" y="123697"/>
                  <a:pt x="96058" y="124633"/>
                  <a:pt x="95293" y="126419"/>
                </a:cubicBezTo>
                <a:cubicBezTo>
                  <a:pt x="95208" y="126674"/>
                  <a:pt x="95080" y="127163"/>
                  <a:pt x="94910" y="127886"/>
                </a:cubicBezTo>
                <a:cubicBezTo>
                  <a:pt x="94740" y="128609"/>
                  <a:pt x="94527" y="129140"/>
                  <a:pt x="94272" y="129480"/>
                </a:cubicBezTo>
                <a:cubicBezTo>
                  <a:pt x="94017" y="129821"/>
                  <a:pt x="93634" y="130118"/>
                  <a:pt x="93124" y="130373"/>
                </a:cubicBezTo>
                <a:cubicBezTo>
                  <a:pt x="92444" y="130629"/>
                  <a:pt x="91296" y="130714"/>
                  <a:pt x="89680" y="130629"/>
                </a:cubicBezTo>
                <a:cubicBezTo>
                  <a:pt x="88064" y="130543"/>
                  <a:pt x="86958" y="130331"/>
                  <a:pt x="86363" y="129991"/>
                </a:cubicBezTo>
                <a:cubicBezTo>
                  <a:pt x="85172" y="129310"/>
                  <a:pt x="84152" y="128013"/>
                  <a:pt x="83301" y="126100"/>
                </a:cubicBezTo>
                <a:cubicBezTo>
                  <a:pt x="82451" y="124186"/>
                  <a:pt x="81983" y="122422"/>
                  <a:pt x="81898" y="120806"/>
                </a:cubicBezTo>
                <a:cubicBezTo>
                  <a:pt x="81898" y="119955"/>
                  <a:pt x="82026" y="118786"/>
                  <a:pt x="82281" y="117298"/>
                </a:cubicBezTo>
                <a:cubicBezTo>
                  <a:pt x="82536" y="115809"/>
                  <a:pt x="82664" y="114661"/>
                  <a:pt x="82664" y="113853"/>
                </a:cubicBezTo>
                <a:cubicBezTo>
                  <a:pt x="82664" y="113046"/>
                  <a:pt x="82408" y="111919"/>
                  <a:pt x="81898" y="110473"/>
                </a:cubicBezTo>
                <a:cubicBezTo>
                  <a:pt x="82153" y="110303"/>
                  <a:pt x="82578" y="109856"/>
                  <a:pt x="83174" y="109133"/>
                </a:cubicBezTo>
                <a:cubicBezTo>
                  <a:pt x="83769" y="108411"/>
                  <a:pt x="84237" y="107922"/>
                  <a:pt x="84577" y="107666"/>
                </a:cubicBezTo>
                <a:cubicBezTo>
                  <a:pt x="84747" y="107496"/>
                  <a:pt x="84960" y="107411"/>
                  <a:pt x="85215" y="107411"/>
                </a:cubicBezTo>
                <a:cubicBezTo>
                  <a:pt x="85470" y="107411"/>
                  <a:pt x="85683" y="107411"/>
                  <a:pt x="85853" y="107411"/>
                </a:cubicBezTo>
                <a:cubicBezTo>
                  <a:pt x="86023" y="107411"/>
                  <a:pt x="86193" y="107326"/>
                  <a:pt x="86363" y="107156"/>
                </a:cubicBezTo>
                <a:cubicBezTo>
                  <a:pt x="86533" y="106986"/>
                  <a:pt x="86661" y="106731"/>
                  <a:pt x="86746" y="106391"/>
                </a:cubicBezTo>
                <a:cubicBezTo>
                  <a:pt x="86661" y="106306"/>
                  <a:pt x="86491" y="106178"/>
                  <a:pt x="86235" y="106008"/>
                </a:cubicBezTo>
                <a:cubicBezTo>
                  <a:pt x="85980" y="105753"/>
                  <a:pt x="85810" y="105625"/>
                  <a:pt x="85725" y="105625"/>
                </a:cubicBezTo>
                <a:cubicBezTo>
                  <a:pt x="86065" y="105881"/>
                  <a:pt x="86873" y="105923"/>
                  <a:pt x="88149" y="105753"/>
                </a:cubicBezTo>
                <a:cubicBezTo>
                  <a:pt x="89425" y="105583"/>
                  <a:pt x="90233" y="105498"/>
                  <a:pt x="90573" y="105498"/>
                </a:cubicBezTo>
                <a:cubicBezTo>
                  <a:pt x="90573" y="105413"/>
                  <a:pt x="91508" y="105413"/>
                  <a:pt x="93379" y="105498"/>
                </a:cubicBezTo>
                <a:cubicBezTo>
                  <a:pt x="94825" y="106603"/>
                  <a:pt x="95845" y="106518"/>
                  <a:pt x="96441" y="105243"/>
                </a:cubicBezTo>
                <a:cubicBezTo>
                  <a:pt x="96441" y="105158"/>
                  <a:pt x="96334" y="104711"/>
                  <a:pt x="96122" y="103903"/>
                </a:cubicBezTo>
                <a:cubicBezTo>
                  <a:pt x="95909" y="103095"/>
                  <a:pt x="95888" y="102479"/>
                  <a:pt x="96058" y="102054"/>
                </a:cubicBezTo>
                <a:cubicBezTo>
                  <a:pt x="96483" y="104520"/>
                  <a:pt x="97844" y="104945"/>
                  <a:pt x="100140" y="103329"/>
                </a:cubicBezTo>
                <a:cubicBezTo>
                  <a:pt x="100395" y="103669"/>
                  <a:pt x="101097" y="103925"/>
                  <a:pt x="102245" y="104095"/>
                </a:cubicBezTo>
                <a:cubicBezTo>
                  <a:pt x="103393" y="104265"/>
                  <a:pt x="104180" y="104477"/>
                  <a:pt x="104605" y="104732"/>
                </a:cubicBezTo>
                <a:cubicBezTo>
                  <a:pt x="104860" y="104903"/>
                  <a:pt x="105158" y="105136"/>
                  <a:pt x="105498" y="105434"/>
                </a:cubicBezTo>
                <a:cubicBezTo>
                  <a:pt x="105838" y="105732"/>
                  <a:pt x="106093" y="105944"/>
                  <a:pt x="106263" y="106072"/>
                </a:cubicBezTo>
                <a:cubicBezTo>
                  <a:pt x="106433" y="106199"/>
                  <a:pt x="106689" y="106221"/>
                  <a:pt x="107029" y="106136"/>
                </a:cubicBezTo>
                <a:cubicBezTo>
                  <a:pt x="107369" y="106051"/>
                  <a:pt x="107752" y="105753"/>
                  <a:pt x="108177" y="105243"/>
                </a:cubicBezTo>
                <a:cubicBezTo>
                  <a:pt x="109112" y="106688"/>
                  <a:pt x="109665" y="107752"/>
                  <a:pt x="109835" y="108432"/>
                </a:cubicBezTo>
                <a:cubicBezTo>
                  <a:pt x="110771" y="112089"/>
                  <a:pt x="111621" y="114130"/>
                  <a:pt x="112387" y="114555"/>
                </a:cubicBezTo>
                <a:cubicBezTo>
                  <a:pt x="113067" y="114725"/>
                  <a:pt x="113599" y="114810"/>
                  <a:pt x="113981" y="114810"/>
                </a:cubicBezTo>
                <a:cubicBezTo>
                  <a:pt x="114364" y="114810"/>
                  <a:pt x="114577" y="114364"/>
                  <a:pt x="114619" y="113471"/>
                </a:cubicBezTo>
                <a:cubicBezTo>
                  <a:pt x="114662" y="112578"/>
                  <a:pt x="114662" y="111919"/>
                  <a:pt x="114619" y="111493"/>
                </a:cubicBezTo>
                <a:cubicBezTo>
                  <a:pt x="114577" y="111068"/>
                  <a:pt x="114513" y="110515"/>
                  <a:pt x="114428" y="109835"/>
                </a:cubicBezTo>
                <a:lnTo>
                  <a:pt x="114173" y="105115"/>
                </a:lnTo>
                <a:cubicBezTo>
                  <a:pt x="112812" y="104860"/>
                  <a:pt x="111961" y="104328"/>
                  <a:pt x="111621" y="103521"/>
                </a:cubicBezTo>
                <a:cubicBezTo>
                  <a:pt x="111281" y="102713"/>
                  <a:pt x="111345" y="101862"/>
                  <a:pt x="111813" y="100969"/>
                </a:cubicBezTo>
                <a:cubicBezTo>
                  <a:pt x="112280" y="100076"/>
                  <a:pt x="112982" y="99247"/>
                  <a:pt x="113917" y="98482"/>
                </a:cubicBezTo>
                <a:cubicBezTo>
                  <a:pt x="114002" y="98397"/>
                  <a:pt x="114704" y="98056"/>
                  <a:pt x="116022" y="97461"/>
                </a:cubicBezTo>
                <a:cubicBezTo>
                  <a:pt x="117340" y="96866"/>
                  <a:pt x="118255" y="96356"/>
                  <a:pt x="118765" y="95930"/>
                </a:cubicBezTo>
                <a:cubicBezTo>
                  <a:pt x="120806" y="94314"/>
                  <a:pt x="121529" y="92656"/>
                  <a:pt x="120934" y="90955"/>
                </a:cubicBezTo>
                <a:cubicBezTo>
                  <a:pt x="121699" y="91125"/>
                  <a:pt x="122167" y="90743"/>
                  <a:pt x="122337" y="89807"/>
                </a:cubicBezTo>
                <a:lnTo>
                  <a:pt x="121699" y="89424"/>
                </a:lnTo>
                <a:cubicBezTo>
                  <a:pt x="121359" y="89169"/>
                  <a:pt x="121019" y="88935"/>
                  <a:pt x="120678" y="88723"/>
                </a:cubicBezTo>
                <a:cubicBezTo>
                  <a:pt x="120338" y="88510"/>
                  <a:pt x="120126" y="88446"/>
                  <a:pt x="120041" y="88531"/>
                </a:cubicBezTo>
                <a:cubicBezTo>
                  <a:pt x="120976" y="87936"/>
                  <a:pt x="121061" y="87171"/>
                  <a:pt x="120296" y="86235"/>
                </a:cubicBezTo>
                <a:cubicBezTo>
                  <a:pt x="120721" y="85980"/>
                  <a:pt x="121061" y="85491"/>
                  <a:pt x="121316" y="84768"/>
                </a:cubicBezTo>
                <a:cubicBezTo>
                  <a:pt x="121571" y="84045"/>
                  <a:pt x="121954" y="83556"/>
                  <a:pt x="122464" y="83301"/>
                </a:cubicBezTo>
                <a:cubicBezTo>
                  <a:pt x="123230" y="84492"/>
                  <a:pt x="124165" y="84619"/>
                  <a:pt x="125271" y="83684"/>
                </a:cubicBezTo>
                <a:cubicBezTo>
                  <a:pt x="125951" y="82918"/>
                  <a:pt x="126036" y="82153"/>
                  <a:pt x="125526" y="81388"/>
                </a:cubicBezTo>
                <a:cubicBezTo>
                  <a:pt x="125951" y="80707"/>
                  <a:pt x="126887" y="80218"/>
                  <a:pt x="128333" y="79921"/>
                </a:cubicBezTo>
                <a:cubicBezTo>
                  <a:pt x="129778" y="79623"/>
                  <a:pt x="130629" y="79219"/>
                  <a:pt x="130884" y="78709"/>
                </a:cubicBezTo>
                <a:cubicBezTo>
                  <a:pt x="131309" y="78794"/>
                  <a:pt x="131607" y="78794"/>
                  <a:pt x="131777" y="78709"/>
                </a:cubicBezTo>
                <a:cubicBezTo>
                  <a:pt x="131947" y="78624"/>
                  <a:pt x="132032" y="78432"/>
                  <a:pt x="132032" y="78135"/>
                </a:cubicBezTo>
                <a:cubicBezTo>
                  <a:pt x="132032" y="77837"/>
                  <a:pt x="132032" y="77518"/>
                  <a:pt x="132032" y="77178"/>
                </a:cubicBezTo>
                <a:cubicBezTo>
                  <a:pt x="132032" y="76838"/>
                  <a:pt x="132074" y="76476"/>
                  <a:pt x="132160" y="76094"/>
                </a:cubicBezTo>
                <a:cubicBezTo>
                  <a:pt x="132245" y="75711"/>
                  <a:pt x="132372" y="75392"/>
                  <a:pt x="132542" y="75137"/>
                </a:cubicBezTo>
                <a:cubicBezTo>
                  <a:pt x="132882" y="74627"/>
                  <a:pt x="133563" y="74180"/>
                  <a:pt x="134583" y="73797"/>
                </a:cubicBezTo>
                <a:cubicBezTo>
                  <a:pt x="135604" y="73415"/>
                  <a:pt x="136199" y="73181"/>
                  <a:pt x="136369" y="73096"/>
                </a:cubicBezTo>
                <a:lnTo>
                  <a:pt x="138793" y="71565"/>
                </a:lnTo>
                <a:cubicBezTo>
                  <a:pt x="139133" y="71225"/>
                  <a:pt x="139133" y="71055"/>
                  <a:pt x="138793" y="71055"/>
                </a:cubicBezTo>
                <a:cubicBezTo>
                  <a:pt x="140324" y="71225"/>
                  <a:pt x="141685" y="70757"/>
                  <a:pt x="142875" y="69652"/>
                </a:cubicBezTo>
                <a:cubicBezTo>
                  <a:pt x="143981" y="68631"/>
                  <a:pt x="143768" y="67653"/>
                  <a:pt x="142237" y="66717"/>
                </a:cubicBezTo>
                <a:cubicBezTo>
                  <a:pt x="142407" y="66122"/>
                  <a:pt x="142237" y="65676"/>
                  <a:pt x="141727" y="65378"/>
                </a:cubicBezTo>
                <a:cubicBezTo>
                  <a:pt x="141217" y="65080"/>
                  <a:pt x="140536" y="64846"/>
                  <a:pt x="139686" y="64676"/>
                </a:cubicBezTo>
                <a:cubicBezTo>
                  <a:pt x="139941" y="64591"/>
                  <a:pt x="140451" y="64570"/>
                  <a:pt x="141217" y="64613"/>
                </a:cubicBezTo>
                <a:cubicBezTo>
                  <a:pt x="141982" y="64655"/>
                  <a:pt x="142492" y="64591"/>
                  <a:pt x="142748" y="64421"/>
                </a:cubicBezTo>
                <a:cubicBezTo>
                  <a:pt x="144023" y="63486"/>
                  <a:pt x="143726" y="62763"/>
                  <a:pt x="141855" y="62253"/>
                </a:cubicBezTo>
                <a:cubicBezTo>
                  <a:pt x="140154" y="61827"/>
                  <a:pt x="138155" y="62380"/>
                  <a:pt x="135859" y="63911"/>
                </a:cubicBezTo>
                <a:cubicBezTo>
                  <a:pt x="135604" y="64081"/>
                  <a:pt x="135051" y="64591"/>
                  <a:pt x="134201" y="65442"/>
                </a:cubicBezTo>
                <a:cubicBezTo>
                  <a:pt x="133350" y="66292"/>
                  <a:pt x="132627" y="66760"/>
                  <a:pt x="132032" y="66845"/>
                </a:cubicBezTo>
                <a:cubicBezTo>
                  <a:pt x="133308" y="65314"/>
                  <a:pt x="133520" y="64379"/>
                  <a:pt x="132670" y="64039"/>
                </a:cubicBezTo>
                <a:cubicBezTo>
                  <a:pt x="133350" y="64124"/>
                  <a:pt x="134307" y="63741"/>
                  <a:pt x="135540" y="62890"/>
                </a:cubicBezTo>
                <a:cubicBezTo>
                  <a:pt x="136773" y="62040"/>
                  <a:pt x="137432" y="61572"/>
                  <a:pt x="137517" y="61487"/>
                </a:cubicBezTo>
                <a:cubicBezTo>
                  <a:pt x="137858" y="61317"/>
                  <a:pt x="138304" y="61211"/>
                  <a:pt x="138857" y="61168"/>
                </a:cubicBezTo>
                <a:cubicBezTo>
                  <a:pt x="139410" y="61126"/>
                  <a:pt x="139771" y="61062"/>
                  <a:pt x="139941" y="60977"/>
                </a:cubicBezTo>
                <a:cubicBezTo>
                  <a:pt x="145979" y="58851"/>
                  <a:pt x="149891" y="58893"/>
                  <a:pt x="151677" y="61105"/>
                </a:cubicBezTo>
                <a:cubicBezTo>
                  <a:pt x="152358" y="60169"/>
                  <a:pt x="152825" y="59531"/>
                  <a:pt x="153080" y="59191"/>
                </a:cubicBezTo>
                <a:cubicBezTo>
                  <a:pt x="153336" y="58851"/>
                  <a:pt x="153740" y="58468"/>
                  <a:pt x="154292" y="58043"/>
                </a:cubicBezTo>
                <a:cubicBezTo>
                  <a:pt x="154845" y="57618"/>
                  <a:pt x="155504" y="57278"/>
                  <a:pt x="156270" y="57022"/>
                </a:cubicBezTo>
                <a:cubicBezTo>
                  <a:pt x="158056" y="56427"/>
                  <a:pt x="159034" y="56044"/>
                  <a:pt x="159204" y="55874"/>
                </a:cubicBezTo>
                <a:lnTo>
                  <a:pt x="159331" y="52940"/>
                </a:lnTo>
                <a:cubicBezTo>
                  <a:pt x="158311" y="53025"/>
                  <a:pt x="157545" y="52685"/>
                  <a:pt x="157035" y="51920"/>
                </a:cubicBezTo>
                <a:cubicBezTo>
                  <a:pt x="156525" y="51154"/>
                  <a:pt x="156227" y="50219"/>
                  <a:pt x="156142" y="49113"/>
                </a:cubicBezTo>
                <a:lnTo>
                  <a:pt x="155377" y="50134"/>
                </a:lnTo>
                <a:cubicBezTo>
                  <a:pt x="155377" y="49624"/>
                  <a:pt x="155228" y="49305"/>
                  <a:pt x="154930" y="49177"/>
                </a:cubicBezTo>
                <a:cubicBezTo>
                  <a:pt x="154633" y="49049"/>
                  <a:pt x="154314" y="49028"/>
                  <a:pt x="153973" y="49113"/>
                </a:cubicBezTo>
                <a:cubicBezTo>
                  <a:pt x="153633" y="49198"/>
                  <a:pt x="153229" y="49283"/>
                  <a:pt x="152762" y="49368"/>
                </a:cubicBezTo>
                <a:cubicBezTo>
                  <a:pt x="152294" y="49453"/>
                  <a:pt x="151975" y="49453"/>
                  <a:pt x="151805" y="49368"/>
                </a:cubicBezTo>
                <a:cubicBezTo>
                  <a:pt x="151039" y="49198"/>
                  <a:pt x="150210" y="48539"/>
                  <a:pt x="149317" y="47391"/>
                </a:cubicBezTo>
                <a:cubicBezTo>
                  <a:pt x="148424" y="46243"/>
                  <a:pt x="147808" y="45541"/>
                  <a:pt x="147468" y="45286"/>
                </a:cubicBezTo>
                <a:cubicBezTo>
                  <a:pt x="148233" y="45286"/>
                  <a:pt x="148616" y="45074"/>
                  <a:pt x="148616" y="44648"/>
                </a:cubicBezTo>
                <a:cubicBezTo>
                  <a:pt x="148446" y="44223"/>
                  <a:pt x="148020" y="43883"/>
                  <a:pt x="147340" y="43628"/>
                </a:cubicBezTo>
                <a:cubicBezTo>
                  <a:pt x="147425" y="43118"/>
                  <a:pt x="147340" y="42777"/>
                  <a:pt x="147085" y="42607"/>
                </a:cubicBezTo>
                <a:cubicBezTo>
                  <a:pt x="146830" y="42437"/>
                  <a:pt x="146447" y="42437"/>
                  <a:pt x="145937" y="42607"/>
                </a:cubicBezTo>
                <a:cubicBezTo>
                  <a:pt x="145767" y="41587"/>
                  <a:pt x="145724" y="41034"/>
                  <a:pt x="145809" y="40949"/>
                </a:cubicBezTo>
                <a:cubicBezTo>
                  <a:pt x="145299" y="40864"/>
                  <a:pt x="144831" y="40396"/>
                  <a:pt x="144406" y="39546"/>
                </a:cubicBezTo>
                <a:cubicBezTo>
                  <a:pt x="143981" y="38695"/>
                  <a:pt x="143641" y="38270"/>
                  <a:pt x="143385" y="38270"/>
                </a:cubicBezTo>
                <a:cubicBezTo>
                  <a:pt x="143215" y="38270"/>
                  <a:pt x="143024" y="38355"/>
                  <a:pt x="142811" y="38525"/>
                </a:cubicBezTo>
                <a:cubicBezTo>
                  <a:pt x="142599" y="38695"/>
                  <a:pt x="142386" y="38929"/>
                  <a:pt x="142174" y="39227"/>
                </a:cubicBezTo>
                <a:cubicBezTo>
                  <a:pt x="141961" y="39524"/>
                  <a:pt x="141748" y="39822"/>
                  <a:pt x="141536" y="40120"/>
                </a:cubicBezTo>
                <a:cubicBezTo>
                  <a:pt x="141323" y="40417"/>
                  <a:pt x="141174" y="40651"/>
                  <a:pt x="141089" y="40821"/>
                </a:cubicBezTo>
                <a:lnTo>
                  <a:pt x="140834" y="41077"/>
                </a:lnTo>
                <a:cubicBezTo>
                  <a:pt x="139814" y="40566"/>
                  <a:pt x="138793" y="40991"/>
                  <a:pt x="137772" y="42352"/>
                </a:cubicBezTo>
                <a:cubicBezTo>
                  <a:pt x="137007" y="42267"/>
                  <a:pt x="136284" y="42352"/>
                  <a:pt x="135604" y="42607"/>
                </a:cubicBezTo>
                <a:cubicBezTo>
                  <a:pt x="136879" y="42097"/>
                  <a:pt x="136965" y="41544"/>
                  <a:pt x="135859" y="40949"/>
                </a:cubicBezTo>
                <a:cubicBezTo>
                  <a:pt x="134923" y="40524"/>
                  <a:pt x="134030" y="40439"/>
                  <a:pt x="133180" y="40694"/>
                </a:cubicBezTo>
                <a:cubicBezTo>
                  <a:pt x="134201" y="40269"/>
                  <a:pt x="134626" y="39673"/>
                  <a:pt x="134456" y="38908"/>
                </a:cubicBezTo>
                <a:cubicBezTo>
                  <a:pt x="134286" y="38142"/>
                  <a:pt x="133775" y="37462"/>
                  <a:pt x="132925" y="36867"/>
                </a:cubicBezTo>
                <a:cubicBezTo>
                  <a:pt x="133010" y="36867"/>
                  <a:pt x="133180" y="36909"/>
                  <a:pt x="133435" y="36994"/>
                </a:cubicBezTo>
                <a:cubicBezTo>
                  <a:pt x="133690" y="37079"/>
                  <a:pt x="133860" y="37122"/>
                  <a:pt x="133945" y="37122"/>
                </a:cubicBezTo>
                <a:cubicBezTo>
                  <a:pt x="133860" y="36697"/>
                  <a:pt x="133456" y="36293"/>
                  <a:pt x="132734" y="35910"/>
                </a:cubicBezTo>
                <a:cubicBezTo>
                  <a:pt x="132011" y="35527"/>
                  <a:pt x="131181" y="35145"/>
                  <a:pt x="130246" y="34762"/>
                </a:cubicBezTo>
                <a:cubicBezTo>
                  <a:pt x="129311" y="34379"/>
                  <a:pt x="128715" y="34103"/>
                  <a:pt x="128460" y="33933"/>
                </a:cubicBezTo>
                <a:cubicBezTo>
                  <a:pt x="127865" y="33508"/>
                  <a:pt x="126334" y="33061"/>
                  <a:pt x="123868" y="32593"/>
                </a:cubicBezTo>
                <a:cubicBezTo>
                  <a:pt x="121401" y="32126"/>
                  <a:pt x="119871" y="32062"/>
                  <a:pt x="119275" y="32402"/>
                </a:cubicBezTo>
                <a:cubicBezTo>
                  <a:pt x="118850" y="32657"/>
                  <a:pt x="118595" y="32912"/>
                  <a:pt x="118510" y="33167"/>
                </a:cubicBezTo>
                <a:cubicBezTo>
                  <a:pt x="118425" y="33423"/>
                  <a:pt x="118489" y="33784"/>
                  <a:pt x="118701" y="34252"/>
                </a:cubicBezTo>
                <a:cubicBezTo>
                  <a:pt x="118914" y="34719"/>
                  <a:pt x="119063" y="35081"/>
                  <a:pt x="119148" y="35336"/>
                </a:cubicBezTo>
                <a:cubicBezTo>
                  <a:pt x="119658" y="37292"/>
                  <a:pt x="119871" y="38440"/>
                  <a:pt x="119786" y="38780"/>
                </a:cubicBezTo>
                <a:cubicBezTo>
                  <a:pt x="119700" y="39035"/>
                  <a:pt x="119339" y="39376"/>
                  <a:pt x="118701" y="39801"/>
                </a:cubicBezTo>
                <a:cubicBezTo>
                  <a:pt x="118063" y="40226"/>
                  <a:pt x="117829" y="40736"/>
                  <a:pt x="118000" y="41332"/>
                </a:cubicBezTo>
                <a:cubicBezTo>
                  <a:pt x="118085" y="41672"/>
                  <a:pt x="118574" y="42097"/>
                  <a:pt x="119467" y="42607"/>
                </a:cubicBezTo>
                <a:cubicBezTo>
                  <a:pt x="120360" y="43118"/>
                  <a:pt x="120891" y="43628"/>
                  <a:pt x="121061" y="44138"/>
                </a:cubicBezTo>
                <a:cubicBezTo>
                  <a:pt x="121486" y="45244"/>
                  <a:pt x="121316" y="46307"/>
                  <a:pt x="120551" y="47327"/>
                </a:cubicBezTo>
                <a:cubicBezTo>
                  <a:pt x="120211" y="47753"/>
                  <a:pt x="119573" y="48220"/>
                  <a:pt x="118637" y="48731"/>
                </a:cubicBezTo>
                <a:cubicBezTo>
                  <a:pt x="117702" y="49241"/>
                  <a:pt x="117107" y="49666"/>
                  <a:pt x="116851" y="50006"/>
                </a:cubicBezTo>
                <a:cubicBezTo>
                  <a:pt x="116426" y="50431"/>
                  <a:pt x="116277" y="50920"/>
                  <a:pt x="116405" y="51473"/>
                </a:cubicBezTo>
                <a:cubicBezTo>
                  <a:pt x="116533" y="52026"/>
                  <a:pt x="116554" y="52430"/>
                  <a:pt x="116469" y="52685"/>
                </a:cubicBezTo>
                <a:cubicBezTo>
                  <a:pt x="116554" y="52600"/>
                  <a:pt x="116596" y="52494"/>
                  <a:pt x="116596" y="52366"/>
                </a:cubicBezTo>
                <a:cubicBezTo>
                  <a:pt x="116596" y="52239"/>
                  <a:pt x="116639" y="52132"/>
                  <a:pt x="116724" y="52047"/>
                </a:cubicBezTo>
                <a:cubicBezTo>
                  <a:pt x="116724" y="53153"/>
                  <a:pt x="117192" y="54088"/>
                  <a:pt x="118127" y="54854"/>
                </a:cubicBezTo>
                <a:cubicBezTo>
                  <a:pt x="118808" y="55364"/>
                  <a:pt x="118127" y="56129"/>
                  <a:pt x="116086" y="57150"/>
                </a:cubicBezTo>
                <a:cubicBezTo>
                  <a:pt x="114385" y="58085"/>
                  <a:pt x="113535" y="58256"/>
                  <a:pt x="113535" y="57660"/>
                </a:cubicBezTo>
                <a:cubicBezTo>
                  <a:pt x="113620" y="56980"/>
                  <a:pt x="113301" y="56300"/>
                  <a:pt x="112578" y="55619"/>
                </a:cubicBezTo>
                <a:cubicBezTo>
                  <a:pt x="111855" y="54939"/>
                  <a:pt x="111409" y="54429"/>
                  <a:pt x="111239" y="54088"/>
                </a:cubicBezTo>
                <a:cubicBezTo>
                  <a:pt x="111068" y="53748"/>
                  <a:pt x="110920" y="52940"/>
                  <a:pt x="110792" y="51665"/>
                </a:cubicBezTo>
                <a:cubicBezTo>
                  <a:pt x="110664" y="50389"/>
                  <a:pt x="110261" y="49496"/>
                  <a:pt x="109580" y="48986"/>
                </a:cubicBezTo>
                <a:cubicBezTo>
                  <a:pt x="109070" y="48646"/>
                  <a:pt x="108262" y="48475"/>
                  <a:pt x="107156" y="48475"/>
                </a:cubicBezTo>
                <a:cubicBezTo>
                  <a:pt x="106051" y="48475"/>
                  <a:pt x="105285" y="48688"/>
                  <a:pt x="104860" y="49113"/>
                </a:cubicBezTo>
                <a:cubicBezTo>
                  <a:pt x="104860" y="48263"/>
                  <a:pt x="102777" y="46987"/>
                  <a:pt x="98609" y="45286"/>
                </a:cubicBezTo>
                <a:cubicBezTo>
                  <a:pt x="97164" y="44606"/>
                  <a:pt x="94697" y="44436"/>
                  <a:pt x="91211" y="44776"/>
                </a:cubicBezTo>
                <a:cubicBezTo>
                  <a:pt x="91806" y="44691"/>
                  <a:pt x="91806" y="43968"/>
                  <a:pt x="91211" y="42607"/>
                </a:cubicBezTo>
                <a:cubicBezTo>
                  <a:pt x="90530" y="41247"/>
                  <a:pt x="89637" y="40736"/>
                  <a:pt x="88532" y="41077"/>
                </a:cubicBezTo>
                <a:cubicBezTo>
                  <a:pt x="87851" y="38950"/>
                  <a:pt x="87681" y="37462"/>
                  <a:pt x="88021" y="36612"/>
                </a:cubicBezTo>
                <a:cubicBezTo>
                  <a:pt x="88191" y="36186"/>
                  <a:pt x="88574" y="35591"/>
                  <a:pt x="89169" y="34826"/>
                </a:cubicBezTo>
                <a:cubicBezTo>
                  <a:pt x="89765" y="34060"/>
                  <a:pt x="90147" y="33423"/>
                  <a:pt x="90318" y="32912"/>
                </a:cubicBezTo>
                <a:cubicBezTo>
                  <a:pt x="90403" y="32657"/>
                  <a:pt x="91062" y="32402"/>
                  <a:pt x="92295" y="32147"/>
                </a:cubicBezTo>
                <a:cubicBezTo>
                  <a:pt x="93528" y="31892"/>
                  <a:pt x="94230" y="31552"/>
                  <a:pt x="94400" y="31126"/>
                </a:cubicBezTo>
                <a:cubicBezTo>
                  <a:pt x="94485" y="30786"/>
                  <a:pt x="94378" y="30510"/>
                  <a:pt x="94081" y="30297"/>
                </a:cubicBezTo>
                <a:cubicBezTo>
                  <a:pt x="93783" y="30085"/>
                  <a:pt x="93379" y="29893"/>
                  <a:pt x="92869" y="29723"/>
                </a:cubicBezTo>
                <a:cubicBezTo>
                  <a:pt x="97376" y="30233"/>
                  <a:pt x="100055" y="29468"/>
                  <a:pt x="100906" y="27427"/>
                </a:cubicBezTo>
                <a:cubicBezTo>
                  <a:pt x="101331" y="26661"/>
                  <a:pt x="101458" y="26066"/>
                  <a:pt x="101288" y="25641"/>
                </a:cubicBezTo>
                <a:cubicBezTo>
                  <a:pt x="101288" y="25726"/>
                  <a:pt x="101373" y="25768"/>
                  <a:pt x="101543" y="25768"/>
                </a:cubicBezTo>
                <a:cubicBezTo>
                  <a:pt x="101714" y="25768"/>
                  <a:pt x="101799" y="25811"/>
                  <a:pt x="101799" y="25896"/>
                </a:cubicBezTo>
                <a:cubicBezTo>
                  <a:pt x="102819" y="25641"/>
                  <a:pt x="103117" y="24918"/>
                  <a:pt x="102692" y="23727"/>
                </a:cubicBezTo>
                <a:cubicBezTo>
                  <a:pt x="104307" y="23047"/>
                  <a:pt x="105413" y="22707"/>
                  <a:pt x="106008" y="22707"/>
                </a:cubicBezTo>
                <a:cubicBezTo>
                  <a:pt x="106433" y="22792"/>
                  <a:pt x="106901" y="23047"/>
                  <a:pt x="107412" y="23472"/>
                </a:cubicBezTo>
                <a:cubicBezTo>
                  <a:pt x="107922" y="23898"/>
                  <a:pt x="108347" y="24110"/>
                  <a:pt x="108687" y="24110"/>
                </a:cubicBezTo>
                <a:cubicBezTo>
                  <a:pt x="110133" y="24365"/>
                  <a:pt x="111047" y="23940"/>
                  <a:pt x="111430" y="22834"/>
                </a:cubicBezTo>
                <a:cubicBezTo>
                  <a:pt x="111813" y="21729"/>
                  <a:pt x="111409" y="20751"/>
                  <a:pt x="110218" y="19900"/>
                </a:cubicBezTo>
                <a:cubicBezTo>
                  <a:pt x="110813" y="20241"/>
                  <a:pt x="111111" y="19985"/>
                  <a:pt x="111111" y="19135"/>
                </a:cubicBezTo>
                <a:cubicBezTo>
                  <a:pt x="111026" y="18029"/>
                  <a:pt x="110728" y="17222"/>
                  <a:pt x="110218" y="16711"/>
                </a:cubicBezTo>
                <a:cubicBezTo>
                  <a:pt x="109963" y="16541"/>
                  <a:pt x="109686" y="16435"/>
                  <a:pt x="109389" y="16392"/>
                </a:cubicBezTo>
                <a:cubicBezTo>
                  <a:pt x="109091" y="16350"/>
                  <a:pt x="108815" y="16350"/>
                  <a:pt x="108560" y="16392"/>
                </a:cubicBezTo>
                <a:cubicBezTo>
                  <a:pt x="108304" y="16435"/>
                  <a:pt x="108007" y="16414"/>
                  <a:pt x="107667" y="16329"/>
                </a:cubicBezTo>
                <a:cubicBezTo>
                  <a:pt x="107582" y="16329"/>
                  <a:pt x="107241" y="16243"/>
                  <a:pt x="106646" y="16073"/>
                </a:cubicBezTo>
                <a:cubicBezTo>
                  <a:pt x="106561" y="16158"/>
                  <a:pt x="106476" y="16201"/>
                  <a:pt x="106391" y="16201"/>
                </a:cubicBezTo>
                <a:lnTo>
                  <a:pt x="105370" y="16201"/>
                </a:lnTo>
                <a:cubicBezTo>
                  <a:pt x="105030" y="16371"/>
                  <a:pt x="104860" y="16584"/>
                  <a:pt x="104860" y="16839"/>
                </a:cubicBezTo>
                <a:lnTo>
                  <a:pt x="104860" y="16966"/>
                </a:lnTo>
                <a:cubicBezTo>
                  <a:pt x="104775" y="17222"/>
                  <a:pt x="104945" y="17477"/>
                  <a:pt x="105370" y="17732"/>
                </a:cubicBezTo>
                <a:lnTo>
                  <a:pt x="106008" y="17859"/>
                </a:lnTo>
                <a:lnTo>
                  <a:pt x="106391" y="18114"/>
                </a:lnTo>
                <a:cubicBezTo>
                  <a:pt x="106306" y="18114"/>
                  <a:pt x="106200" y="18221"/>
                  <a:pt x="106072" y="18433"/>
                </a:cubicBezTo>
                <a:cubicBezTo>
                  <a:pt x="105945" y="18646"/>
                  <a:pt x="105838" y="18752"/>
                  <a:pt x="105753" y="18752"/>
                </a:cubicBezTo>
                <a:cubicBezTo>
                  <a:pt x="105753" y="19007"/>
                  <a:pt x="105881" y="19220"/>
                  <a:pt x="106136" y="19390"/>
                </a:cubicBezTo>
                <a:cubicBezTo>
                  <a:pt x="105966" y="19475"/>
                  <a:pt x="105370" y="19794"/>
                  <a:pt x="104350" y="20347"/>
                </a:cubicBezTo>
                <a:cubicBezTo>
                  <a:pt x="103329" y="20900"/>
                  <a:pt x="102606" y="21346"/>
                  <a:pt x="102181" y="21686"/>
                </a:cubicBezTo>
                <a:cubicBezTo>
                  <a:pt x="102096" y="21771"/>
                  <a:pt x="101926" y="21878"/>
                  <a:pt x="101671" y="22005"/>
                </a:cubicBezTo>
                <a:cubicBezTo>
                  <a:pt x="101416" y="22133"/>
                  <a:pt x="101246" y="22239"/>
                  <a:pt x="101161" y="22324"/>
                </a:cubicBezTo>
                <a:cubicBezTo>
                  <a:pt x="100991" y="22409"/>
                  <a:pt x="100821" y="22324"/>
                  <a:pt x="100650" y="22069"/>
                </a:cubicBezTo>
                <a:cubicBezTo>
                  <a:pt x="100480" y="21814"/>
                  <a:pt x="100310" y="21431"/>
                  <a:pt x="100140" y="20921"/>
                </a:cubicBezTo>
                <a:cubicBezTo>
                  <a:pt x="99970" y="20411"/>
                  <a:pt x="99800" y="19922"/>
                  <a:pt x="99630" y="19454"/>
                </a:cubicBezTo>
                <a:cubicBezTo>
                  <a:pt x="99460" y="18986"/>
                  <a:pt x="99268" y="18561"/>
                  <a:pt x="99056" y="18178"/>
                </a:cubicBezTo>
                <a:cubicBezTo>
                  <a:pt x="98843" y="17796"/>
                  <a:pt x="98609" y="17604"/>
                  <a:pt x="98354" y="17604"/>
                </a:cubicBezTo>
                <a:cubicBezTo>
                  <a:pt x="97334" y="17604"/>
                  <a:pt x="96568" y="18327"/>
                  <a:pt x="96058" y="19773"/>
                </a:cubicBezTo>
                <a:cubicBezTo>
                  <a:pt x="96313" y="18922"/>
                  <a:pt x="95760" y="18178"/>
                  <a:pt x="94400" y="17540"/>
                </a:cubicBezTo>
                <a:cubicBezTo>
                  <a:pt x="93039" y="16903"/>
                  <a:pt x="91976" y="16584"/>
                  <a:pt x="91211" y="16584"/>
                </a:cubicBezTo>
                <a:cubicBezTo>
                  <a:pt x="92911" y="15308"/>
                  <a:pt x="92529" y="14032"/>
                  <a:pt x="90062" y="12757"/>
                </a:cubicBezTo>
                <a:close/>
                <a:moveTo>
                  <a:pt x="97972" y="0"/>
                </a:moveTo>
                <a:cubicBezTo>
                  <a:pt x="115746" y="0"/>
                  <a:pt x="132138" y="4380"/>
                  <a:pt x="147149" y="13139"/>
                </a:cubicBezTo>
                <a:cubicBezTo>
                  <a:pt x="162159" y="21899"/>
                  <a:pt x="174044" y="33784"/>
                  <a:pt x="182804" y="48794"/>
                </a:cubicBezTo>
                <a:cubicBezTo>
                  <a:pt x="191563" y="63805"/>
                  <a:pt x="195943" y="80197"/>
                  <a:pt x="195943" y="97971"/>
                </a:cubicBezTo>
                <a:cubicBezTo>
                  <a:pt x="195943" y="115746"/>
                  <a:pt x="191563" y="132138"/>
                  <a:pt x="182804" y="147148"/>
                </a:cubicBezTo>
                <a:cubicBezTo>
                  <a:pt x="174044" y="162159"/>
                  <a:pt x="162159" y="174044"/>
                  <a:pt x="147149" y="182803"/>
                </a:cubicBezTo>
                <a:cubicBezTo>
                  <a:pt x="132138" y="191563"/>
                  <a:pt x="115746" y="195943"/>
                  <a:pt x="97972" y="195943"/>
                </a:cubicBezTo>
                <a:cubicBezTo>
                  <a:pt x="80197" y="195943"/>
                  <a:pt x="63805" y="191563"/>
                  <a:pt x="48795" y="182803"/>
                </a:cubicBezTo>
                <a:cubicBezTo>
                  <a:pt x="33784" y="174044"/>
                  <a:pt x="21899" y="162159"/>
                  <a:pt x="13140" y="147148"/>
                </a:cubicBezTo>
                <a:cubicBezTo>
                  <a:pt x="4380" y="132138"/>
                  <a:pt x="0" y="115746"/>
                  <a:pt x="0" y="97971"/>
                </a:cubicBezTo>
                <a:cubicBezTo>
                  <a:pt x="0" y="80197"/>
                  <a:pt x="4380" y="63805"/>
                  <a:pt x="13140" y="48794"/>
                </a:cubicBezTo>
                <a:cubicBezTo>
                  <a:pt x="21899" y="33784"/>
                  <a:pt x="33784" y="21899"/>
                  <a:pt x="48795" y="13139"/>
                </a:cubicBezTo>
                <a:cubicBezTo>
                  <a:pt x="63805" y="4380"/>
                  <a:pt x="80197" y="0"/>
                  <a:pt x="97972"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sp>
        <p:nvSpPr>
          <p:cNvPr id="40" name="Text Placeholder 33"/>
          <p:cNvSpPr txBox="1"/>
          <p:nvPr/>
        </p:nvSpPr>
        <p:spPr>
          <a:xfrm>
            <a:off x="901885" y="2230347"/>
            <a:ext cx="2220734" cy="263820"/>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en-US" altLang="zh-CN" sz="1600" i="0" u="none" strike="noStrike" kern="1200" cap="none" spc="0" normalizeH="0" baseline="0" noProof="0" dirty="0">
                <a:ln>
                  <a:noFill/>
                </a:ln>
                <a:solidFill>
                  <a:srgbClr val="3F3F3F"/>
                </a:solidFill>
                <a:effectLst/>
                <a:uLnTx/>
                <a:uFillTx/>
                <a:latin typeface="+mn-ea"/>
                <a:cs typeface="+mn-ea"/>
                <a:sym typeface="+mn-lt"/>
              </a:rPr>
              <a:t>65</a:t>
            </a:r>
            <a:r>
              <a:rPr kumimoji="0" lang="zh-CN" altLang="en-US" sz="1600" i="0" u="none" strike="noStrike" kern="1200" cap="none" spc="0" normalizeH="0" baseline="0" noProof="0" dirty="0">
                <a:ln>
                  <a:noFill/>
                </a:ln>
                <a:solidFill>
                  <a:srgbClr val="3F3F3F"/>
                </a:solidFill>
                <a:effectLst/>
                <a:uLnTx/>
                <a:uFillTx/>
                <a:latin typeface="+mn-ea"/>
                <a:cs typeface="+mn-ea"/>
                <a:sym typeface="+mn-lt"/>
              </a:rPr>
              <a:t>周岁以上（含</a:t>
            </a:r>
            <a:r>
              <a:rPr kumimoji="0" lang="en-US" altLang="zh-CN" sz="1600" i="0" u="none" strike="noStrike" kern="1200" cap="none" spc="0" normalizeH="0" baseline="0" noProof="0" dirty="0">
                <a:ln>
                  <a:noFill/>
                </a:ln>
                <a:solidFill>
                  <a:srgbClr val="3F3F3F"/>
                </a:solidFill>
                <a:effectLst/>
                <a:uLnTx/>
                <a:uFillTx/>
                <a:latin typeface="+mn-ea"/>
                <a:cs typeface="+mn-ea"/>
                <a:sym typeface="+mn-lt"/>
              </a:rPr>
              <a:t>65</a:t>
            </a:r>
            <a:r>
              <a:rPr kumimoji="0" lang="zh-CN" altLang="en-US" sz="1600" i="0" u="none" strike="noStrike" kern="1200" cap="none" spc="0" normalizeH="0" baseline="0" noProof="0" dirty="0">
                <a:ln>
                  <a:noFill/>
                </a:ln>
                <a:solidFill>
                  <a:srgbClr val="3F3F3F"/>
                </a:solidFill>
                <a:effectLst/>
                <a:uLnTx/>
                <a:uFillTx/>
                <a:latin typeface="+mn-ea"/>
                <a:cs typeface="+mn-ea"/>
                <a:sym typeface="+mn-lt"/>
              </a:rPr>
              <a:t>周岁）老人</a:t>
            </a:r>
            <a:endParaRPr kumimoji="0" lang="en-AU" sz="1600" i="0" u="none" strike="noStrike" kern="1200" cap="none" spc="0" normalizeH="0" baseline="0" noProof="0" dirty="0">
              <a:ln>
                <a:noFill/>
              </a:ln>
              <a:solidFill>
                <a:srgbClr val="3F3F3F"/>
              </a:solidFill>
              <a:effectLst/>
              <a:uLnTx/>
              <a:uFillTx/>
              <a:latin typeface="+mn-ea"/>
              <a:cs typeface="+mn-ea"/>
              <a:sym typeface="+mn-lt"/>
            </a:endParaRPr>
          </a:p>
        </p:txBody>
      </p:sp>
      <p:sp>
        <p:nvSpPr>
          <p:cNvPr id="42" name="Text Placeholder 33"/>
          <p:cNvSpPr txBox="1"/>
          <p:nvPr/>
        </p:nvSpPr>
        <p:spPr>
          <a:xfrm>
            <a:off x="901885" y="4022291"/>
            <a:ext cx="2220734" cy="263820"/>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i="0" u="none" strike="noStrike" kern="1200" cap="none" spc="0" normalizeH="0" baseline="0" noProof="0" dirty="0">
                <a:ln>
                  <a:noFill/>
                </a:ln>
                <a:solidFill>
                  <a:srgbClr val="3F3F3F"/>
                </a:solidFill>
                <a:effectLst/>
                <a:uLnTx/>
                <a:uFillTx/>
                <a:latin typeface="+mn-ea"/>
                <a:cs typeface="+mn-ea"/>
                <a:sym typeface="+mn-lt"/>
              </a:rPr>
              <a:t>持有中华人民共和国残疾人证的一级、二级残疾人</a:t>
            </a:r>
            <a:endParaRPr kumimoji="0" lang="en-AU" sz="1600" i="0" u="none" strike="noStrike" kern="1200" cap="none" spc="0" normalizeH="0" baseline="0" noProof="0" dirty="0">
              <a:ln>
                <a:noFill/>
              </a:ln>
              <a:solidFill>
                <a:srgbClr val="3F3F3F"/>
              </a:solidFill>
              <a:effectLst/>
              <a:uLnTx/>
              <a:uFillTx/>
              <a:latin typeface="+mn-ea"/>
              <a:cs typeface="+mn-ea"/>
              <a:sym typeface="+mn-lt"/>
            </a:endParaRPr>
          </a:p>
        </p:txBody>
      </p:sp>
      <p:sp>
        <p:nvSpPr>
          <p:cNvPr id="44" name="Text Placeholder 33"/>
          <p:cNvSpPr txBox="1"/>
          <p:nvPr/>
        </p:nvSpPr>
        <p:spPr>
          <a:xfrm>
            <a:off x="914194" y="3100170"/>
            <a:ext cx="2220734" cy="263820"/>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i="0" u="none" strike="noStrike" kern="1200" cap="none" spc="0" normalizeH="0" baseline="0" noProof="0" dirty="0">
                <a:ln>
                  <a:noFill/>
                </a:ln>
                <a:solidFill>
                  <a:srgbClr val="3F3F3F"/>
                </a:solidFill>
                <a:effectLst/>
                <a:uLnTx/>
                <a:uFillTx/>
                <a:latin typeface="+mn-ea"/>
                <a:cs typeface="+mn-ea"/>
                <a:sym typeface="+mn-lt"/>
              </a:rPr>
              <a:t>未成年人，包括在校接受本科及其以下学历教育的成年子女</a:t>
            </a:r>
            <a:endParaRPr kumimoji="0" lang="en-AU" sz="1600" i="0" u="none" strike="noStrike" kern="1200" cap="none" spc="0" normalizeH="0" baseline="0" noProof="0" dirty="0">
              <a:ln>
                <a:noFill/>
              </a:ln>
              <a:solidFill>
                <a:srgbClr val="3F3F3F"/>
              </a:solidFill>
              <a:effectLst/>
              <a:uLnTx/>
              <a:uFillTx/>
              <a:latin typeface="+mn-ea"/>
              <a:cs typeface="+mn-ea"/>
              <a:sym typeface="+mn-lt"/>
            </a:endParaRPr>
          </a:p>
        </p:txBody>
      </p:sp>
      <p:sp>
        <p:nvSpPr>
          <p:cNvPr id="46" name="Text Placeholder 33"/>
          <p:cNvSpPr txBox="1"/>
          <p:nvPr/>
        </p:nvSpPr>
        <p:spPr>
          <a:xfrm>
            <a:off x="887598" y="4997599"/>
            <a:ext cx="2220734" cy="263820"/>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i="0" u="none" strike="noStrike" kern="1200" cap="none" spc="0" normalizeH="0" baseline="0" noProof="0" dirty="0">
                <a:ln>
                  <a:noFill/>
                </a:ln>
                <a:solidFill>
                  <a:srgbClr val="3F3F3F"/>
                </a:solidFill>
                <a:effectLst/>
                <a:uLnTx/>
                <a:uFillTx/>
                <a:latin typeface="+mn-ea"/>
                <a:cs typeface="+mn-ea"/>
                <a:sym typeface="+mn-lt"/>
              </a:rPr>
              <a:t>相关部门认定的重症患者</a:t>
            </a:r>
            <a:endParaRPr kumimoji="0" lang="en-AU" sz="1600" i="0" u="none" strike="noStrike" kern="1200" cap="none" spc="0" normalizeH="0" baseline="0" noProof="0" dirty="0">
              <a:ln>
                <a:noFill/>
              </a:ln>
              <a:solidFill>
                <a:srgbClr val="3F3F3F"/>
              </a:solidFill>
              <a:effectLst/>
              <a:uLnTx/>
              <a:uFillTx/>
              <a:latin typeface="+mn-ea"/>
              <a:cs typeface="+mn-ea"/>
              <a:sym typeface="+mn-lt"/>
            </a:endParaRPr>
          </a:p>
        </p:txBody>
      </p:sp>
      <p:sp>
        <p:nvSpPr>
          <p:cNvPr id="47" name="任意多边形 46"/>
          <p:cNvSpPr/>
          <p:nvPr/>
        </p:nvSpPr>
        <p:spPr>
          <a:xfrm>
            <a:off x="3161762" y="2210059"/>
            <a:ext cx="297250" cy="274385"/>
          </a:xfrm>
          <a:custGeom>
            <a:avLst/>
            <a:gdLst/>
            <a:ahLst/>
            <a:cxnLst/>
            <a:rect l="l" t="t" r="r" b="b"/>
            <a:pathLst>
              <a:path w="212271" h="195943">
                <a:moveTo>
                  <a:pt x="163285" y="48986"/>
                </a:moveTo>
                <a:cubicBezTo>
                  <a:pt x="163285" y="66760"/>
                  <a:pt x="160139" y="82536"/>
                  <a:pt x="153845" y="96313"/>
                </a:cubicBezTo>
                <a:cubicBezTo>
                  <a:pt x="165837" y="93847"/>
                  <a:pt x="175851" y="89042"/>
                  <a:pt x="183887" y="81898"/>
                </a:cubicBezTo>
                <a:cubicBezTo>
                  <a:pt x="191924" y="74754"/>
                  <a:pt x="195942" y="67865"/>
                  <a:pt x="195942" y="61232"/>
                </a:cubicBezTo>
                <a:lnTo>
                  <a:pt x="195942" y="48986"/>
                </a:lnTo>
                <a:close/>
                <a:moveTo>
                  <a:pt x="16328" y="48986"/>
                </a:moveTo>
                <a:lnTo>
                  <a:pt x="16328" y="61232"/>
                </a:lnTo>
                <a:cubicBezTo>
                  <a:pt x="16328" y="67865"/>
                  <a:pt x="20346" y="74754"/>
                  <a:pt x="28383" y="81898"/>
                </a:cubicBezTo>
                <a:cubicBezTo>
                  <a:pt x="36420" y="89042"/>
                  <a:pt x="46434" y="93847"/>
                  <a:pt x="58425" y="96313"/>
                </a:cubicBezTo>
                <a:cubicBezTo>
                  <a:pt x="52132" y="82536"/>
                  <a:pt x="48985" y="66760"/>
                  <a:pt x="48985" y="48986"/>
                </a:cubicBezTo>
                <a:close/>
                <a:moveTo>
                  <a:pt x="69396" y="0"/>
                </a:moveTo>
                <a:lnTo>
                  <a:pt x="142875" y="0"/>
                </a:lnTo>
                <a:cubicBezTo>
                  <a:pt x="148487" y="0"/>
                  <a:pt x="153292" y="1998"/>
                  <a:pt x="157290" y="5995"/>
                </a:cubicBezTo>
                <a:cubicBezTo>
                  <a:pt x="161287" y="9993"/>
                  <a:pt x="163285" y="14798"/>
                  <a:pt x="163285" y="20411"/>
                </a:cubicBezTo>
                <a:lnTo>
                  <a:pt x="163285" y="32657"/>
                </a:lnTo>
                <a:lnTo>
                  <a:pt x="200025" y="32657"/>
                </a:lnTo>
                <a:cubicBezTo>
                  <a:pt x="203426" y="32657"/>
                  <a:pt x="206318" y="33848"/>
                  <a:pt x="208699" y="36229"/>
                </a:cubicBezTo>
                <a:cubicBezTo>
                  <a:pt x="211080" y="38610"/>
                  <a:pt x="212271" y="41502"/>
                  <a:pt x="212271" y="44903"/>
                </a:cubicBezTo>
                <a:lnTo>
                  <a:pt x="212271" y="61232"/>
                </a:lnTo>
                <a:cubicBezTo>
                  <a:pt x="212271" y="67270"/>
                  <a:pt x="210506" y="73351"/>
                  <a:pt x="206977" y="79474"/>
                </a:cubicBezTo>
                <a:cubicBezTo>
                  <a:pt x="203448" y="85597"/>
                  <a:pt x="198685" y="91125"/>
                  <a:pt x="192689" y="96058"/>
                </a:cubicBezTo>
                <a:cubicBezTo>
                  <a:pt x="186694" y="100990"/>
                  <a:pt x="179337" y="105136"/>
                  <a:pt x="170620" y="108496"/>
                </a:cubicBezTo>
                <a:cubicBezTo>
                  <a:pt x="161903" y="111855"/>
                  <a:pt x="152740" y="113747"/>
                  <a:pt x="143130" y="114172"/>
                </a:cubicBezTo>
                <a:cubicBezTo>
                  <a:pt x="139558" y="118765"/>
                  <a:pt x="135518" y="122804"/>
                  <a:pt x="131011" y="126291"/>
                </a:cubicBezTo>
                <a:cubicBezTo>
                  <a:pt x="127779" y="129183"/>
                  <a:pt x="125547" y="132266"/>
                  <a:pt x="124314" y="135540"/>
                </a:cubicBezTo>
                <a:cubicBezTo>
                  <a:pt x="123080" y="138814"/>
                  <a:pt x="122464" y="142620"/>
                  <a:pt x="122464" y="146957"/>
                </a:cubicBezTo>
                <a:cubicBezTo>
                  <a:pt x="122464" y="151549"/>
                  <a:pt x="123761" y="155419"/>
                  <a:pt x="126355" y="158566"/>
                </a:cubicBezTo>
                <a:cubicBezTo>
                  <a:pt x="128948" y="161712"/>
                  <a:pt x="133094" y="163286"/>
                  <a:pt x="138792" y="163286"/>
                </a:cubicBezTo>
                <a:cubicBezTo>
                  <a:pt x="145171" y="163286"/>
                  <a:pt x="150847" y="165220"/>
                  <a:pt x="155823" y="169090"/>
                </a:cubicBezTo>
                <a:cubicBezTo>
                  <a:pt x="160798" y="172959"/>
                  <a:pt x="163285" y="177828"/>
                  <a:pt x="163285" y="183696"/>
                </a:cubicBezTo>
                <a:lnTo>
                  <a:pt x="163285" y="191861"/>
                </a:lnTo>
                <a:cubicBezTo>
                  <a:pt x="163285" y="193051"/>
                  <a:pt x="162903" y="194029"/>
                  <a:pt x="162137" y="194795"/>
                </a:cubicBezTo>
                <a:cubicBezTo>
                  <a:pt x="161372" y="195560"/>
                  <a:pt x="160394" y="195943"/>
                  <a:pt x="159203" y="195943"/>
                </a:cubicBezTo>
                <a:lnTo>
                  <a:pt x="53067" y="195943"/>
                </a:lnTo>
                <a:cubicBezTo>
                  <a:pt x="51877" y="195943"/>
                  <a:pt x="50899" y="195560"/>
                  <a:pt x="50133" y="194795"/>
                </a:cubicBezTo>
                <a:cubicBezTo>
                  <a:pt x="49368" y="194029"/>
                  <a:pt x="48985" y="193051"/>
                  <a:pt x="48985" y="191861"/>
                </a:cubicBezTo>
                <a:lnTo>
                  <a:pt x="48985" y="183696"/>
                </a:lnTo>
                <a:cubicBezTo>
                  <a:pt x="48985" y="177828"/>
                  <a:pt x="51473" y="172959"/>
                  <a:pt x="56448" y="169090"/>
                </a:cubicBezTo>
                <a:cubicBezTo>
                  <a:pt x="61423" y="165220"/>
                  <a:pt x="67100" y="163286"/>
                  <a:pt x="73478" y="163286"/>
                </a:cubicBezTo>
                <a:cubicBezTo>
                  <a:pt x="79176" y="163286"/>
                  <a:pt x="83322" y="161712"/>
                  <a:pt x="85916" y="158566"/>
                </a:cubicBezTo>
                <a:cubicBezTo>
                  <a:pt x="88510" y="155419"/>
                  <a:pt x="89807" y="151549"/>
                  <a:pt x="89807" y="146957"/>
                </a:cubicBezTo>
                <a:cubicBezTo>
                  <a:pt x="89807" y="142620"/>
                  <a:pt x="89190" y="138814"/>
                  <a:pt x="87957" y="135540"/>
                </a:cubicBezTo>
                <a:cubicBezTo>
                  <a:pt x="86724" y="132266"/>
                  <a:pt x="84491" y="129183"/>
                  <a:pt x="81260" y="126291"/>
                </a:cubicBezTo>
                <a:cubicBezTo>
                  <a:pt x="76752" y="122804"/>
                  <a:pt x="72713" y="118765"/>
                  <a:pt x="69141" y="114172"/>
                </a:cubicBezTo>
                <a:cubicBezTo>
                  <a:pt x="59531" y="113747"/>
                  <a:pt x="50367" y="111855"/>
                  <a:pt x="41650" y="108496"/>
                </a:cubicBezTo>
                <a:cubicBezTo>
                  <a:pt x="32933" y="105136"/>
                  <a:pt x="25577" y="100990"/>
                  <a:pt x="19581" y="96058"/>
                </a:cubicBezTo>
                <a:cubicBezTo>
                  <a:pt x="13585" y="91125"/>
                  <a:pt x="8823" y="85597"/>
                  <a:pt x="5294" y="79474"/>
                </a:cubicBezTo>
                <a:cubicBezTo>
                  <a:pt x="1764" y="73351"/>
                  <a:pt x="0" y="67270"/>
                  <a:pt x="0" y="61232"/>
                </a:cubicBezTo>
                <a:lnTo>
                  <a:pt x="0" y="44903"/>
                </a:lnTo>
                <a:cubicBezTo>
                  <a:pt x="0" y="41502"/>
                  <a:pt x="1190" y="38610"/>
                  <a:pt x="3571" y="36229"/>
                </a:cubicBezTo>
                <a:cubicBezTo>
                  <a:pt x="5953" y="33848"/>
                  <a:pt x="8844" y="32657"/>
                  <a:pt x="12246" y="32657"/>
                </a:cubicBezTo>
                <a:lnTo>
                  <a:pt x="48985" y="32657"/>
                </a:lnTo>
                <a:lnTo>
                  <a:pt x="48985" y="20411"/>
                </a:lnTo>
                <a:cubicBezTo>
                  <a:pt x="48985" y="14798"/>
                  <a:pt x="50984" y="9993"/>
                  <a:pt x="54981" y="5995"/>
                </a:cubicBezTo>
                <a:cubicBezTo>
                  <a:pt x="58978" y="1998"/>
                  <a:pt x="63783" y="0"/>
                  <a:pt x="69396" y="0"/>
                </a:cubicBezTo>
                <a:close/>
              </a:path>
            </a:pathLst>
          </a:cu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48" name="任意多边形 47"/>
          <p:cNvSpPr/>
          <p:nvPr/>
        </p:nvSpPr>
        <p:spPr>
          <a:xfrm>
            <a:off x="3171095" y="4051394"/>
            <a:ext cx="282952" cy="212025"/>
          </a:xfrm>
          <a:custGeom>
            <a:avLst/>
            <a:gdLst/>
            <a:ahLst/>
            <a:cxnLst/>
            <a:rect l="l" t="t" r="r" b="b"/>
            <a:pathLst>
              <a:path w="239698" h="179614">
                <a:moveTo>
                  <a:pt x="89807" y="97971"/>
                </a:moveTo>
                <a:lnTo>
                  <a:pt x="228600" y="97971"/>
                </a:lnTo>
                <a:cubicBezTo>
                  <a:pt x="231491" y="97971"/>
                  <a:pt x="234064" y="98524"/>
                  <a:pt x="236317" y="99630"/>
                </a:cubicBezTo>
                <a:cubicBezTo>
                  <a:pt x="238571" y="100735"/>
                  <a:pt x="239698" y="102564"/>
                  <a:pt x="239698" y="105115"/>
                </a:cubicBezTo>
                <a:cubicBezTo>
                  <a:pt x="239698" y="107752"/>
                  <a:pt x="238380" y="110558"/>
                  <a:pt x="235743" y="113535"/>
                </a:cubicBezTo>
                <a:lnTo>
                  <a:pt x="192881" y="164051"/>
                </a:lnTo>
                <a:cubicBezTo>
                  <a:pt x="189224" y="168388"/>
                  <a:pt x="184100" y="172067"/>
                  <a:pt x="177509" y="175086"/>
                </a:cubicBezTo>
                <a:cubicBezTo>
                  <a:pt x="170918" y="178105"/>
                  <a:pt x="164816" y="179614"/>
                  <a:pt x="159203" y="179614"/>
                </a:cubicBezTo>
                <a:lnTo>
                  <a:pt x="20410" y="179614"/>
                </a:lnTo>
                <a:cubicBezTo>
                  <a:pt x="17519" y="179614"/>
                  <a:pt x="14946" y="179061"/>
                  <a:pt x="12693" y="177956"/>
                </a:cubicBezTo>
                <a:cubicBezTo>
                  <a:pt x="10439" y="176850"/>
                  <a:pt x="9312" y="175022"/>
                  <a:pt x="9312" y="172470"/>
                </a:cubicBezTo>
                <a:cubicBezTo>
                  <a:pt x="9312" y="169834"/>
                  <a:pt x="10630" y="167028"/>
                  <a:pt x="13267" y="164051"/>
                </a:cubicBezTo>
                <a:lnTo>
                  <a:pt x="56129" y="113535"/>
                </a:lnTo>
                <a:cubicBezTo>
                  <a:pt x="59786" y="109197"/>
                  <a:pt x="64910" y="105519"/>
                  <a:pt x="71501" y="102500"/>
                </a:cubicBezTo>
                <a:cubicBezTo>
                  <a:pt x="78092" y="99481"/>
                  <a:pt x="84194" y="97971"/>
                  <a:pt x="89807" y="97971"/>
                </a:cubicBezTo>
                <a:close/>
                <a:moveTo>
                  <a:pt x="28575" y="0"/>
                </a:moveTo>
                <a:lnTo>
                  <a:pt x="69396" y="0"/>
                </a:lnTo>
                <a:cubicBezTo>
                  <a:pt x="77220" y="0"/>
                  <a:pt x="83939" y="2806"/>
                  <a:pt x="89552" y="8419"/>
                </a:cubicBezTo>
                <a:cubicBezTo>
                  <a:pt x="95165" y="14032"/>
                  <a:pt x="97971" y="20751"/>
                  <a:pt x="97971" y="28575"/>
                </a:cubicBezTo>
                <a:lnTo>
                  <a:pt x="97971" y="32657"/>
                </a:lnTo>
                <a:lnTo>
                  <a:pt x="167367" y="32657"/>
                </a:lnTo>
                <a:cubicBezTo>
                  <a:pt x="175192" y="32657"/>
                  <a:pt x="181910" y="35464"/>
                  <a:pt x="187523" y="41077"/>
                </a:cubicBezTo>
                <a:cubicBezTo>
                  <a:pt x="193136" y="46689"/>
                  <a:pt x="195942" y="53408"/>
                  <a:pt x="195942" y="61232"/>
                </a:cubicBezTo>
                <a:lnTo>
                  <a:pt x="195942" y="81643"/>
                </a:lnTo>
                <a:lnTo>
                  <a:pt x="89807" y="81643"/>
                </a:lnTo>
                <a:cubicBezTo>
                  <a:pt x="81813" y="81643"/>
                  <a:pt x="73436" y="83663"/>
                  <a:pt x="64676" y="87702"/>
                </a:cubicBezTo>
                <a:cubicBezTo>
                  <a:pt x="55916" y="91742"/>
                  <a:pt x="48943" y="96823"/>
                  <a:pt x="43755" y="102946"/>
                </a:cubicBezTo>
                <a:lnTo>
                  <a:pt x="765" y="153463"/>
                </a:lnTo>
                <a:lnTo>
                  <a:pt x="127" y="154228"/>
                </a:lnTo>
                <a:cubicBezTo>
                  <a:pt x="127" y="153888"/>
                  <a:pt x="106" y="153357"/>
                  <a:pt x="63" y="152634"/>
                </a:cubicBezTo>
                <a:cubicBezTo>
                  <a:pt x="21" y="151911"/>
                  <a:pt x="0" y="151379"/>
                  <a:pt x="0" y="151039"/>
                </a:cubicBezTo>
                <a:lnTo>
                  <a:pt x="0" y="28575"/>
                </a:lnTo>
                <a:cubicBezTo>
                  <a:pt x="0" y="20751"/>
                  <a:pt x="2806" y="14032"/>
                  <a:pt x="8419" y="8419"/>
                </a:cubicBezTo>
                <a:cubicBezTo>
                  <a:pt x="14032" y="2806"/>
                  <a:pt x="20751" y="0"/>
                  <a:pt x="28575" y="0"/>
                </a:cubicBezTo>
                <a:close/>
              </a:path>
            </a:pathLst>
          </a:cu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49" name="任意多边形 48"/>
          <p:cNvSpPr/>
          <p:nvPr/>
        </p:nvSpPr>
        <p:spPr>
          <a:xfrm>
            <a:off x="3159105" y="3106457"/>
            <a:ext cx="302563" cy="259392"/>
          </a:xfrm>
          <a:custGeom>
            <a:avLst/>
            <a:gdLst/>
            <a:ahLst/>
            <a:cxnLst/>
            <a:rect l="l" t="t" r="r" b="b"/>
            <a:pathLst>
              <a:path w="228600" h="195982">
                <a:moveTo>
                  <a:pt x="114300" y="0"/>
                </a:moveTo>
                <a:cubicBezTo>
                  <a:pt x="135051" y="0"/>
                  <a:pt x="154186" y="3636"/>
                  <a:pt x="171705" y="10907"/>
                </a:cubicBezTo>
                <a:cubicBezTo>
                  <a:pt x="189224" y="18179"/>
                  <a:pt x="203087" y="28086"/>
                  <a:pt x="213292" y="40630"/>
                </a:cubicBezTo>
                <a:cubicBezTo>
                  <a:pt x="223497" y="53175"/>
                  <a:pt x="228600" y="66846"/>
                  <a:pt x="228600" y="81643"/>
                </a:cubicBezTo>
                <a:cubicBezTo>
                  <a:pt x="228600" y="96441"/>
                  <a:pt x="223497" y="110112"/>
                  <a:pt x="213292" y="122656"/>
                </a:cubicBezTo>
                <a:cubicBezTo>
                  <a:pt x="203087" y="135200"/>
                  <a:pt x="189224" y="145108"/>
                  <a:pt x="171705" y="152379"/>
                </a:cubicBezTo>
                <a:cubicBezTo>
                  <a:pt x="154186" y="159650"/>
                  <a:pt x="135051" y="163286"/>
                  <a:pt x="114300" y="163286"/>
                </a:cubicBezTo>
                <a:cubicBezTo>
                  <a:pt x="108347" y="163286"/>
                  <a:pt x="102181" y="162946"/>
                  <a:pt x="95803" y="162266"/>
                </a:cubicBezTo>
                <a:cubicBezTo>
                  <a:pt x="78964" y="177148"/>
                  <a:pt x="59404" y="187439"/>
                  <a:pt x="37122" y="193137"/>
                </a:cubicBezTo>
                <a:cubicBezTo>
                  <a:pt x="32955" y="194327"/>
                  <a:pt x="28107" y="195263"/>
                  <a:pt x="22579" y="195943"/>
                </a:cubicBezTo>
                <a:cubicBezTo>
                  <a:pt x="21134" y="196113"/>
                  <a:pt x="19837" y="195731"/>
                  <a:pt x="18689" y="194795"/>
                </a:cubicBezTo>
                <a:cubicBezTo>
                  <a:pt x="17541" y="193860"/>
                  <a:pt x="16796" y="192627"/>
                  <a:pt x="16456" y="191096"/>
                </a:cubicBezTo>
                <a:lnTo>
                  <a:pt x="16456" y="190968"/>
                </a:lnTo>
                <a:cubicBezTo>
                  <a:pt x="16201" y="190628"/>
                  <a:pt x="16180" y="190118"/>
                  <a:pt x="16392" y="189437"/>
                </a:cubicBezTo>
                <a:cubicBezTo>
                  <a:pt x="16605" y="188757"/>
                  <a:pt x="16690" y="188332"/>
                  <a:pt x="16648" y="188162"/>
                </a:cubicBezTo>
                <a:cubicBezTo>
                  <a:pt x="16605" y="187992"/>
                  <a:pt x="16796" y="187588"/>
                  <a:pt x="17222" y="186950"/>
                </a:cubicBezTo>
                <a:cubicBezTo>
                  <a:pt x="17647" y="186312"/>
                  <a:pt x="17902" y="185929"/>
                  <a:pt x="17987" y="185802"/>
                </a:cubicBezTo>
                <a:cubicBezTo>
                  <a:pt x="18072" y="185674"/>
                  <a:pt x="18370" y="185313"/>
                  <a:pt x="18880" y="184717"/>
                </a:cubicBezTo>
                <a:cubicBezTo>
                  <a:pt x="19390" y="184122"/>
                  <a:pt x="19730" y="183739"/>
                  <a:pt x="19901" y="183569"/>
                </a:cubicBezTo>
                <a:cubicBezTo>
                  <a:pt x="20496" y="182889"/>
                  <a:pt x="21814" y="181422"/>
                  <a:pt x="23855" y="179168"/>
                </a:cubicBezTo>
                <a:cubicBezTo>
                  <a:pt x="25896" y="176915"/>
                  <a:pt x="27363" y="175299"/>
                  <a:pt x="28256" y="174321"/>
                </a:cubicBezTo>
                <a:cubicBezTo>
                  <a:pt x="29149" y="173343"/>
                  <a:pt x="30467" y="171663"/>
                  <a:pt x="32211" y="169282"/>
                </a:cubicBezTo>
                <a:cubicBezTo>
                  <a:pt x="33954" y="166901"/>
                  <a:pt x="35336" y="164732"/>
                  <a:pt x="36357" y="162776"/>
                </a:cubicBezTo>
                <a:cubicBezTo>
                  <a:pt x="37377" y="160820"/>
                  <a:pt x="38525" y="158311"/>
                  <a:pt x="39801" y="155249"/>
                </a:cubicBezTo>
                <a:cubicBezTo>
                  <a:pt x="41077" y="152188"/>
                  <a:pt x="42182" y="148956"/>
                  <a:pt x="43118" y="145554"/>
                </a:cubicBezTo>
                <a:cubicBezTo>
                  <a:pt x="29766" y="137985"/>
                  <a:pt x="19241" y="128630"/>
                  <a:pt x="11545" y="117490"/>
                </a:cubicBezTo>
                <a:cubicBezTo>
                  <a:pt x="3848" y="106349"/>
                  <a:pt x="0" y="94400"/>
                  <a:pt x="0" y="81643"/>
                </a:cubicBezTo>
                <a:cubicBezTo>
                  <a:pt x="0" y="70587"/>
                  <a:pt x="3019" y="60021"/>
                  <a:pt x="9057" y="49943"/>
                </a:cubicBezTo>
                <a:cubicBezTo>
                  <a:pt x="15096" y="39865"/>
                  <a:pt x="23217" y="31169"/>
                  <a:pt x="33423" y="23855"/>
                </a:cubicBezTo>
                <a:cubicBezTo>
                  <a:pt x="43628" y="16542"/>
                  <a:pt x="55789" y="10737"/>
                  <a:pt x="69907" y="6443"/>
                </a:cubicBezTo>
                <a:cubicBezTo>
                  <a:pt x="84024" y="2148"/>
                  <a:pt x="98822" y="0"/>
                  <a:pt x="114300" y="0"/>
                </a:cubicBezTo>
                <a:close/>
              </a:path>
            </a:pathLst>
          </a:custGeom>
          <a:solidFill>
            <a:schemeClr val="accent2"/>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50" name="任意多边形 49"/>
          <p:cNvSpPr/>
          <p:nvPr/>
        </p:nvSpPr>
        <p:spPr>
          <a:xfrm>
            <a:off x="3180366" y="5005332"/>
            <a:ext cx="269851" cy="231301"/>
          </a:xfrm>
          <a:custGeom>
            <a:avLst/>
            <a:gdLst/>
            <a:ahLst/>
            <a:cxnLst/>
            <a:rect l="l" t="t" r="r" b="b"/>
            <a:pathLst>
              <a:path w="228600" h="195943">
                <a:moveTo>
                  <a:pt x="97972" y="114300"/>
                </a:moveTo>
                <a:lnTo>
                  <a:pt x="130629" y="114300"/>
                </a:lnTo>
                <a:lnTo>
                  <a:pt x="130629" y="130628"/>
                </a:lnTo>
                <a:lnTo>
                  <a:pt x="97972" y="130628"/>
                </a:lnTo>
                <a:close/>
                <a:moveTo>
                  <a:pt x="0" y="114300"/>
                </a:moveTo>
                <a:lnTo>
                  <a:pt x="85725" y="114300"/>
                </a:lnTo>
                <a:lnTo>
                  <a:pt x="85725" y="134711"/>
                </a:lnTo>
                <a:cubicBezTo>
                  <a:pt x="85725" y="136922"/>
                  <a:pt x="86533" y="138835"/>
                  <a:pt x="88149" y="140451"/>
                </a:cubicBezTo>
                <a:cubicBezTo>
                  <a:pt x="89765" y="142067"/>
                  <a:pt x="91678" y="142875"/>
                  <a:pt x="93889" y="142875"/>
                </a:cubicBezTo>
                <a:lnTo>
                  <a:pt x="134711" y="142875"/>
                </a:lnTo>
                <a:cubicBezTo>
                  <a:pt x="136922" y="142875"/>
                  <a:pt x="138836" y="142067"/>
                  <a:pt x="140451" y="140451"/>
                </a:cubicBezTo>
                <a:cubicBezTo>
                  <a:pt x="142067" y="138835"/>
                  <a:pt x="142875" y="136922"/>
                  <a:pt x="142875" y="134711"/>
                </a:cubicBezTo>
                <a:lnTo>
                  <a:pt x="142875" y="114300"/>
                </a:lnTo>
                <a:lnTo>
                  <a:pt x="228600" y="114300"/>
                </a:lnTo>
                <a:lnTo>
                  <a:pt x="228600" y="175532"/>
                </a:lnTo>
                <a:cubicBezTo>
                  <a:pt x="228600" y="181145"/>
                  <a:pt x="226602" y="185950"/>
                  <a:pt x="222605" y="189947"/>
                </a:cubicBezTo>
                <a:cubicBezTo>
                  <a:pt x="218607" y="193944"/>
                  <a:pt x="213802" y="195943"/>
                  <a:pt x="208189" y="195943"/>
                </a:cubicBezTo>
                <a:lnTo>
                  <a:pt x="20411" y="195943"/>
                </a:lnTo>
                <a:cubicBezTo>
                  <a:pt x="14798" y="195943"/>
                  <a:pt x="9993" y="193944"/>
                  <a:pt x="5996" y="189947"/>
                </a:cubicBezTo>
                <a:cubicBezTo>
                  <a:pt x="1999" y="185950"/>
                  <a:pt x="0" y="181145"/>
                  <a:pt x="0" y="175532"/>
                </a:cubicBezTo>
                <a:close/>
                <a:moveTo>
                  <a:pt x="81643" y="16328"/>
                </a:moveTo>
                <a:lnTo>
                  <a:pt x="81643" y="32657"/>
                </a:lnTo>
                <a:lnTo>
                  <a:pt x="146957" y="32657"/>
                </a:lnTo>
                <a:lnTo>
                  <a:pt x="146957" y="16328"/>
                </a:lnTo>
                <a:close/>
                <a:moveTo>
                  <a:pt x="77561" y="0"/>
                </a:moveTo>
                <a:lnTo>
                  <a:pt x="151039" y="0"/>
                </a:lnTo>
                <a:cubicBezTo>
                  <a:pt x="154441" y="0"/>
                  <a:pt x="157333" y="1190"/>
                  <a:pt x="159714" y="3572"/>
                </a:cubicBezTo>
                <a:cubicBezTo>
                  <a:pt x="162095" y="5953"/>
                  <a:pt x="163286" y="8844"/>
                  <a:pt x="163286" y="12246"/>
                </a:cubicBezTo>
                <a:lnTo>
                  <a:pt x="163286" y="32657"/>
                </a:lnTo>
                <a:lnTo>
                  <a:pt x="208189" y="32657"/>
                </a:lnTo>
                <a:cubicBezTo>
                  <a:pt x="213802" y="32657"/>
                  <a:pt x="218607" y="34656"/>
                  <a:pt x="222605" y="38653"/>
                </a:cubicBezTo>
                <a:cubicBezTo>
                  <a:pt x="226602" y="42650"/>
                  <a:pt x="228600" y="47455"/>
                  <a:pt x="228600" y="53068"/>
                </a:cubicBezTo>
                <a:lnTo>
                  <a:pt x="228600" y="102053"/>
                </a:lnTo>
                <a:lnTo>
                  <a:pt x="0" y="102053"/>
                </a:lnTo>
                <a:lnTo>
                  <a:pt x="0" y="53068"/>
                </a:lnTo>
                <a:cubicBezTo>
                  <a:pt x="0" y="47455"/>
                  <a:pt x="1999" y="42650"/>
                  <a:pt x="5996" y="38653"/>
                </a:cubicBezTo>
                <a:cubicBezTo>
                  <a:pt x="9993" y="34656"/>
                  <a:pt x="14798" y="32657"/>
                  <a:pt x="20411" y="32657"/>
                </a:cubicBezTo>
                <a:lnTo>
                  <a:pt x="65314" y="32657"/>
                </a:lnTo>
                <a:lnTo>
                  <a:pt x="65314" y="12246"/>
                </a:lnTo>
                <a:cubicBezTo>
                  <a:pt x="65314" y="8844"/>
                  <a:pt x="66505" y="5953"/>
                  <a:pt x="68886" y="3572"/>
                </a:cubicBezTo>
                <a:cubicBezTo>
                  <a:pt x="71268" y="1190"/>
                  <a:pt x="74159" y="0"/>
                  <a:pt x="77561" y="0"/>
                </a:cubicBezTo>
                <a:close/>
              </a:path>
            </a:pathLst>
          </a:custGeom>
          <a:solidFill>
            <a:schemeClr val="accent2"/>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52" name="Text Placeholder 33"/>
          <p:cNvSpPr txBox="1"/>
          <p:nvPr/>
        </p:nvSpPr>
        <p:spPr>
          <a:xfrm>
            <a:off x="9324973" y="2230347"/>
            <a:ext cx="2220734" cy="263820"/>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zh-CN" sz="1600" i="0" u="none" strike="noStrike" kern="1200" cap="none" spc="0" normalizeH="0" baseline="0" noProof="0" dirty="0">
                <a:ln>
                  <a:noFill/>
                </a:ln>
                <a:solidFill>
                  <a:prstClr val="black"/>
                </a:solidFill>
                <a:effectLst/>
                <a:uLnTx/>
                <a:uFillTx/>
                <a:latin typeface="+mn-ea"/>
              </a:rPr>
              <a:t>革命老区困难群众</a:t>
            </a:r>
            <a:endParaRPr kumimoji="0" lang="en-AU" sz="1600" i="0" u="none" strike="noStrike" kern="1200" cap="none" spc="0" normalizeH="0" baseline="0" noProof="0" dirty="0">
              <a:ln>
                <a:noFill/>
              </a:ln>
              <a:solidFill>
                <a:srgbClr val="3F3F3F"/>
              </a:solidFill>
              <a:effectLst/>
              <a:uLnTx/>
              <a:uFillTx/>
              <a:latin typeface="+mn-ea"/>
              <a:cs typeface="+mn-ea"/>
              <a:sym typeface="+mn-lt"/>
            </a:endParaRPr>
          </a:p>
        </p:txBody>
      </p:sp>
      <p:sp>
        <p:nvSpPr>
          <p:cNvPr id="54" name="Text Placeholder 33"/>
          <p:cNvSpPr txBox="1"/>
          <p:nvPr/>
        </p:nvSpPr>
        <p:spPr>
          <a:xfrm>
            <a:off x="9324973" y="4022291"/>
            <a:ext cx="2220734" cy="263820"/>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i="0" u="none" strike="noStrike" kern="1200" cap="none" spc="0" normalizeH="0" baseline="0" noProof="0" dirty="0">
                <a:ln>
                  <a:noFill/>
                </a:ln>
                <a:solidFill>
                  <a:srgbClr val="3F3F3F"/>
                </a:solidFill>
                <a:effectLst/>
                <a:uLnTx/>
                <a:uFillTx/>
                <a:latin typeface="+mn-ea"/>
                <a:cs typeface="+mn-ea"/>
                <a:sym typeface="+mn-lt"/>
              </a:rPr>
              <a:t>计划生育特别扶助对象</a:t>
            </a:r>
            <a:endParaRPr kumimoji="0" lang="en-AU" sz="1600" i="0" u="none" strike="noStrike" kern="1200" cap="none" spc="0" normalizeH="0" baseline="0" noProof="0" dirty="0">
              <a:ln>
                <a:noFill/>
              </a:ln>
              <a:solidFill>
                <a:srgbClr val="3F3F3F"/>
              </a:solidFill>
              <a:effectLst/>
              <a:uLnTx/>
              <a:uFillTx/>
              <a:latin typeface="+mn-ea"/>
              <a:cs typeface="+mn-ea"/>
              <a:sym typeface="+mn-lt"/>
            </a:endParaRPr>
          </a:p>
        </p:txBody>
      </p:sp>
      <p:sp>
        <p:nvSpPr>
          <p:cNvPr id="56" name="Text Placeholder 33"/>
          <p:cNvSpPr txBox="1"/>
          <p:nvPr/>
        </p:nvSpPr>
        <p:spPr>
          <a:xfrm>
            <a:off x="9337282" y="3100170"/>
            <a:ext cx="2220734" cy="263820"/>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zh-CN" sz="1600" i="0" u="none" strike="noStrike" kern="1200" cap="none" spc="0" normalizeH="0" baseline="0" noProof="0" dirty="0">
                <a:ln>
                  <a:noFill/>
                </a:ln>
                <a:solidFill>
                  <a:prstClr val="black"/>
                </a:solidFill>
                <a:effectLst/>
                <a:uLnTx/>
                <a:uFillTx/>
                <a:latin typeface="+mn-ea"/>
              </a:rPr>
              <a:t>由公安部门确认为见义勇为的伤残人员</a:t>
            </a:r>
            <a:endParaRPr kumimoji="0" lang="en-AU" sz="1600" i="0" u="none" strike="noStrike" kern="1200" cap="none" spc="0" normalizeH="0" baseline="0" noProof="0" dirty="0">
              <a:ln>
                <a:noFill/>
              </a:ln>
              <a:solidFill>
                <a:srgbClr val="3F3F3F"/>
              </a:solidFill>
              <a:effectLst/>
              <a:uLnTx/>
              <a:uFillTx/>
              <a:latin typeface="+mn-ea"/>
              <a:cs typeface="+mn-ea"/>
              <a:sym typeface="+mn-lt"/>
            </a:endParaRPr>
          </a:p>
        </p:txBody>
      </p:sp>
      <p:sp>
        <p:nvSpPr>
          <p:cNvPr id="58" name="Text Placeholder 33"/>
          <p:cNvSpPr txBox="1"/>
          <p:nvPr/>
        </p:nvSpPr>
        <p:spPr>
          <a:xfrm>
            <a:off x="3662399" y="5926810"/>
            <a:ext cx="5917030" cy="285944"/>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b="1" i="0" u="none" strike="noStrike" kern="1200" cap="none" spc="0" normalizeH="0" baseline="0" noProof="0" dirty="0">
                <a:ln>
                  <a:noFill/>
                </a:ln>
                <a:solidFill>
                  <a:srgbClr val="3F3F3F"/>
                </a:solidFill>
                <a:effectLst/>
                <a:uLnTx/>
                <a:uFillTx/>
                <a:latin typeface="Arial"/>
                <a:ea typeface="微软雅黑"/>
                <a:cs typeface="+mn-ea"/>
                <a:sym typeface="+mn-lt"/>
              </a:rPr>
              <a:t>上述对象在核算收入时采取了支出扣减方式的，不增发</a:t>
            </a:r>
            <a:r>
              <a:rPr kumimoji="0" lang="en-US" altLang="zh-CN" sz="1600" b="1" i="0" u="none" strike="noStrike" kern="1200" cap="none" spc="0" normalizeH="0" baseline="0" noProof="0" dirty="0">
                <a:ln>
                  <a:noFill/>
                </a:ln>
                <a:solidFill>
                  <a:srgbClr val="3F3F3F"/>
                </a:solidFill>
                <a:effectLst/>
                <a:uLnTx/>
                <a:uFillTx/>
                <a:latin typeface="Arial"/>
                <a:ea typeface="微软雅黑"/>
                <a:cs typeface="+mn-ea"/>
                <a:sym typeface="+mn-lt"/>
              </a:rPr>
              <a:t>20%</a:t>
            </a:r>
            <a:r>
              <a:rPr kumimoji="0" lang="zh-CN" altLang="en-US" sz="1600" b="1" i="0" u="none" strike="noStrike" kern="1200" cap="none" spc="0" normalizeH="0" baseline="0" noProof="0" dirty="0">
                <a:ln>
                  <a:noFill/>
                </a:ln>
                <a:solidFill>
                  <a:srgbClr val="3F3F3F"/>
                </a:solidFill>
                <a:effectLst/>
                <a:uLnTx/>
                <a:uFillTx/>
                <a:latin typeface="Arial"/>
                <a:ea typeface="微软雅黑"/>
                <a:cs typeface="+mn-ea"/>
                <a:sym typeface="+mn-lt"/>
              </a:rPr>
              <a:t>保障金</a:t>
            </a:r>
            <a:endParaRPr kumimoji="0" lang="en-AU" sz="1600" b="1"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59" name="任意多边形 58"/>
          <p:cNvSpPr/>
          <p:nvPr/>
        </p:nvSpPr>
        <p:spPr>
          <a:xfrm>
            <a:off x="8900055" y="2234039"/>
            <a:ext cx="321231" cy="321231"/>
          </a:xfrm>
          <a:custGeom>
            <a:avLst/>
            <a:gdLst/>
            <a:ahLst/>
            <a:cxnLst/>
            <a:rect l="l" t="t" r="r" b="b"/>
            <a:pathLst>
              <a:path w="195943" h="195943">
                <a:moveTo>
                  <a:pt x="127822" y="145618"/>
                </a:moveTo>
                <a:cubicBezTo>
                  <a:pt x="126632" y="146170"/>
                  <a:pt x="125739" y="146830"/>
                  <a:pt x="125143" y="147595"/>
                </a:cubicBezTo>
                <a:cubicBezTo>
                  <a:pt x="125058" y="147680"/>
                  <a:pt x="124654" y="147914"/>
                  <a:pt x="123931" y="148297"/>
                </a:cubicBezTo>
                <a:cubicBezTo>
                  <a:pt x="123209" y="148679"/>
                  <a:pt x="122720" y="148998"/>
                  <a:pt x="122464" y="149253"/>
                </a:cubicBezTo>
                <a:cubicBezTo>
                  <a:pt x="122124" y="149764"/>
                  <a:pt x="121742" y="150508"/>
                  <a:pt x="121316" y="151486"/>
                </a:cubicBezTo>
                <a:cubicBezTo>
                  <a:pt x="120891" y="152464"/>
                  <a:pt x="120636" y="153038"/>
                  <a:pt x="120551" y="153208"/>
                </a:cubicBezTo>
                <a:cubicBezTo>
                  <a:pt x="120551" y="153038"/>
                  <a:pt x="120445" y="152761"/>
                  <a:pt x="120232" y="152379"/>
                </a:cubicBezTo>
                <a:cubicBezTo>
                  <a:pt x="120019" y="151996"/>
                  <a:pt x="119913" y="151720"/>
                  <a:pt x="119913" y="151550"/>
                </a:cubicBezTo>
                <a:cubicBezTo>
                  <a:pt x="118893" y="151720"/>
                  <a:pt x="118212" y="151592"/>
                  <a:pt x="117872" y="151167"/>
                </a:cubicBezTo>
                <a:cubicBezTo>
                  <a:pt x="118297" y="152528"/>
                  <a:pt x="118637" y="153250"/>
                  <a:pt x="118893" y="153335"/>
                </a:cubicBezTo>
                <a:lnTo>
                  <a:pt x="118382" y="153080"/>
                </a:lnTo>
                <a:cubicBezTo>
                  <a:pt x="118297" y="153591"/>
                  <a:pt x="118425" y="154228"/>
                  <a:pt x="118765" y="154994"/>
                </a:cubicBezTo>
                <a:cubicBezTo>
                  <a:pt x="119105" y="155759"/>
                  <a:pt x="119275" y="156227"/>
                  <a:pt x="119275" y="156397"/>
                </a:cubicBezTo>
                <a:cubicBezTo>
                  <a:pt x="119360" y="156822"/>
                  <a:pt x="119297" y="157375"/>
                  <a:pt x="119084" y="158055"/>
                </a:cubicBezTo>
                <a:cubicBezTo>
                  <a:pt x="118871" y="158736"/>
                  <a:pt x="118765" y="159204"/>
                  <a:pt x="118765" y="159459"/>
                </a:cubicBezTo>
                <a:cubicBezTo>
                  <a:pt x="118765" y="159629"/>
                  <a:pt x="118978" y="160096"/>
                  <a:pt x="119403" y="160862"/>
                </a:cubicBezTo>
                <a:cubicBezTo>
                  <a:pt x="119743" y="162478"/>
                  <a:pt x="119658" y="163838"/>
                  <a:pt x="119148" y="164944"/>
                </a:cubicBezTo>
                <a:cubicBezTo>
                  <a:pt x="119148" y="165029"/>
                  <a:pt x="118999" y="165327"/>
                  <a:pt x="118701" y="165837"/>
                </a:cubicBezTo>
                <a:cubicBezTo>
                  <a:pt x="118404" y="166347"/>
                  <a:pt x="118127" y="166815"/>
                  <a:pt x="117872" y="167240"/>
                </a:cubicBezTo>
                <a:lnTo>
                  <a:pt x="117617" y="167878"/>
                </a:lnTo>
                <a:lnTo>
                  <a:pt x="117362" y="167751"/>
                </a:lnTo>
                <a:cubicBezTo>
                  <a:pt x="117277" y="167665"/>
                  <a:pt x="117192" y="167665"/>
                  <a:pt x="117107" y="167751"/>
                </a:cubicBezTo>
                <a:cubicBezTo>
                  <a:pt x="117022" y="168261"/>
                  <a:pt x="116639" y="168814"/>
                  <a:pt x="115959" y="169409"/>
                </a:cubicBezTo>
                <a:cubicBezTo>
                  <a:pt x="115278" y="170004"/>
                  <a:pt x="114853" y="170472"/>
                  <a:pt x="114683" y="170812"/>
                </a:cubicBezTo>
                <a:cubicBezTo>
                  <a:pt x="113407" y="172768"/>
                  <a:pt x="113024" y="174384"/>
                  <a:pt x="113535" y="175660"/>
                </a:cubicBezTo>
                <a:cubicBezTo>
                  <a:pt x="113790" y="176340"/>
                  <a:pt x="114215" y="176765"/>
                  <a:pt x="114810" y="176935"/>
                </a:cubicBezTo>
                <a:cubicBezTo>
                  <a:pt x="115066" y="177020"/>
                  <a:pt x="115193" y="176935"/>
                  <a:pt x="115193" y="176680"/>
                </a:cubicBezTo>
                <a:cubicBezTo>
                  <a:pt x="115278" y="177446"/>
                  <a:pt x="114810" y="178594"/>
                  <a:pt x="113790" y="180124"/>
                </a:cubicBezTo>
                <a:cubicBezTo>
                  <a:pt x="113875" y="180210"/>
                  <a:pt x="114045" y="180337"/>
                  <a:pt x="114300" y="180507"/>
                </a:cubicBezTo>
                <a:cubicBezTo>
                  <a:pt x="112854" y="180507"/>
                  <a:pt x="112429" y="181103"/>
                  <a:pt x="113024" y="182293"/>
                </a:cubicBezTo>
                <a:cubicBezTo>
                  <a:pt x="130203" y="179232"/>
                  <a:pt x="145171" y="171535"/>
                  <a:pt x="157928" y="159204"/>
                </a:cubicBezTo>
                <a:lnTo>
                  <a:pt x="157545" y="159204"/>
                </a:lnTo>
                <a:lnTo>
                  <a:pt x="158183" y="158948"/>
                </a:lnTo>
                <a:lnTo>
                  <a:pt x="158821" y="158311"/>
                </a:lnTo>
                <a:cubicBezTo>
                  <a:pt x="158226" y="157460"/>
                  <a:pt x="156993" y="156950"/>
                  <a:pt x="155122" y="156780"/>
                </a:cubicBezTo>
                <a:cubicBezTo>
                  <a:pt x="155207" y="155759"/>
                  <a:pt x="154611" y="154632"/>
                  <a:pt x="153336" y="153399"/>
                </a:cubicBezTo>
                <a:cubicBezTo>
                  <a:pt x="152060" y="152166"/>
                  <a:pt x="150912" y="151507"/>
                  <a:pt x="149891" y="151422"/>
                </a:cubicBezTo>
                <a:cubicBezTo>
                  <a:pt x="149891" y="151082"/>
                  <a:pt x="149445" y="150614"/>
                  <a:pt x="148552" y="150019"/>
                </a:cubicBezTo>
                <a:cubicBezTo>
                  <a:pt x="147659" y="149423"/>
                  <a:pt x="146915" y="149083"/>
                  <a:pt x="146319" y="148998"/>
                </a:cubicBezTo>
                <a:cubicBezTo>
                  <a:pt x="145554" y="148828"/>
                  <a:pt x="144406" y="149211"/>
                  <a:pt x="142875" y="150146"/>
                </a:cubicBezTo>
                <a:cubicBezTo>
                  <a:pt x="142280" y="150401"/>
                  <a:pt x="142110" y="150614"/>
                  <a:pt x="142365" y="150784"/>
                </a:cubicBezTo>
                <a:cubicBezTo>
                  <a:pt x="142110" y="150529"/>
                  <a:pt x="141599" y="150061"/>
                  <a:pt x="140834" y="149381"/>
                </a:cubicBezTo>
                <a:cubicBezTo>
                  <a:pt x="140069" y="148701"/>
                  <a:pt x="139388" y="148233"/>
                  <a:pt x="138793" y="147978"/>
                </a:cubicBezTo>
                <a:cubicBezTo>
                  <a:pt x="138623" y="147893"/>
                  <a:pt x="138304" y="147850"/>
                  <a:pt x="137836" y="147850"/>
                </a:cubicBezTo>
                <a:cubicBezTo>
                  <a:pt x="137369" y="147850"/>
                  <a:pt x="137007" y="147765"/>
                  <a:pt x="136752" y="147595"/>
                </a:cubicBezTo>
                <a:cubicBezTo>
                  <a:pt x="136667" y="147510"/>
                  <a:pt x="136412" y="147319"/>
                  <a:pt x="135987" y="147021"/>
                </a:cubicBezTo>
                <a:cubicBezTo>
                  <a:pt x="135561" y="146723"/>
                  <a:pt x="135264" y="146532"/>
                  <a:pt x="135094" y="146447"/>
                </a:cubicBezTo>
                <a:cubicBezTo>
                  <a:pt x="134923" y="146362"/>
                  <a:pt x="134647" y="146234"/>
                  <a:pt x="134264" y="146064"/>
                </a:cubicBezTo>
                <a:cubicBezTo>
                  <a:pt x="133882" y="145894"/>
                  <a:pt x="133563" y="145830"/>
                  <a:pt x="133308" y="145873"/>
                </a:cubicBezTo>
                <a:cubicBezTo>
                  <a:pt x="133052" y="145915"/>
                  <a:pt x="132734" y="146022"/>
                  <a:pt x="132351" y="146192"/>
                </a:cubicBezTo>
                <a:cubicBezTo>
                  <a:pt x="131968" y="146362"/>
                  <a:pt x="131607" y="146617"/>
                  <a:pt x="131267" y="146957"/>
                </a:cubicBezTo>
                <a:cubicBezTo>
                  <a:pt x="130926" y="147297"/>
                  <a:pt x="130735" y="147956"/>
                  <a:pt x="130693" y="148934"/>
                </a:cubicBezTo>
                <a:cubicBezTo>
                  <a:pt x="130650" y="149912"/>
                  <a:pt x="130544" y="150529"/>
                  <a:pt x="130374" y="150784"/>
                </a:cubicBezTo>
                <a:cubicBezTo>
                  <a:pt x="129693" y="150274"/>
                  <a:pt x="129672" y="149423"/>
                  <a:pt x="130310" y="148233"/>
                </a:cubicBezTo>
                <a:cubicBezTo>
                  <a:pt x="130948" y="147042"/>
                  <a:pt x="131011" y="146192"/>
                  <a:pt x="130501" y="145681"/>
                </a:cubicBezTo>
                <a:cubicBezTo>
                  <a:pt x="129906" y="145086"/>
                  <a:pt x="129013" y="145065"/>
                  <a:pt x="127822" y="145618"/>
                </a:cubicBezTo>
                <a:close/>
                <a:moveTo>
                  <a:pt x="34480" y="64961"/>
                </a:moveTo>
                <a:lnTo>
                  <a:pt x="35336" y="65187"/>
                </a:lnTo>
                <a:cubicBezTo>
                  <a:pt x="35251" y="65357"/>
                  <a:pt x="35209" y="65633"/>
                  <a:pt x="35209" y="66016"/>
                </a:cubicBezTo>
                <a:cubicBezTo>
                  <a:pt x="35209" y="66399"/>
                  <a:pt x="35209" y="66632"/>
                  <a:pt x="35209" y="66717"/>
                </a:cubicBezTo>
                <a:close/>
                <a:moveTo>
                  <a:pt x="150912" y="52302"/>
                </a:moveTo>
                <a:cubicBezTo>
                  <a:pt x="151167" y="52473"/>
                  <a:pt x="151592" y="52685"/>
                  <a:pt x="152188" y="52940"/>
                </a:cubicBezTo>
                <a:cubicBezTo>
                  <a:pt x="151677" y="53280"/>
                  <a:pt x="151422" y="53323"/>
                  <a:pt x="151422" y="53068"/>
                </a:cubicBezTo>
                <a:cubicBezTo>
                  <a:pt x="151337" y="52983"/>
                  <a:pt x="151231" y="52855"/>
                  <a:pt x="151103" y="52685"/>
                </a:cubicBezTo>
                <a:cubicBezTo>
                  <a:pt x="150976" y="52515"/>
                  <a:pt x="150912" y="52387"/>
                  <a:pt x="150912" y="52302"/>
                </a:cubicBezTo>
                <a:close/>
                <a:moveTo>
                  <a:pt x="155377" y="50134"/>
                </a:moveTo>
                <a:lnTo>
                  <a:pt x="155377" y="50261"/>
                </a:lnTo>
                <a:cubicBezTo>
                  <a:pt x="155377" y="50431"/>
                  <a:pt x="154973" y="50857"/>
                  <a:pt x="154165" y="51537"/>
                </a:cubicBezTo>
                <a:cubicBezTo>
                  <a:pt x="153357" y="52217"/>
                  <a:pt x="152868" y="52728"/>
                  <a:pt x="152698" y="53068"/>
                </a:cubicBezTo>
                <a:cubicBezTo>
                  <a:pt x="152613" y="52983"/>
                  <a:pt x="152443" y="52940"/>
                  <a:pt x="152188" y="52940"/>
                </a:cubicBezTo>
                <a:cubicBezTo>
                  <a:pt x="153123" y="52345"/>
                  <a:pt x="154186" y="51409"/>
                  <a:pt x="155377" y="50134"/>
                </a:cubicBezTo>
                <a:close/>
                <a:moveTo>
                  <a:pt x="89552" y="29085"/>
                </a:moveTo>
                <a:cubicBezTo>
                  <a:pt x="89637" y="29085"/>
                  <a:pt x="89914" y="29128"/>
                  <a:pt x="90381" y="29213"/>
                </a:cubicBezTo>
                <a:cubicBezTo>
                  <a:pt x="90849" y="29298"/>
                  <a:pt x="91296" y="29383"/>
                  <a:pt x="91721" y="29468"/>
                </a:cubicBezTo>
                <a:cubicBezTo>
                  <a:pt x="92146" y="29553"/>
                  <a:pt x="92529" y="29638"/>
                  <a:pt x="92869" y="29723"/>
                </a:cubicBezTo>
                <a:cubicBezTo>
                  <a:pt x="91508" y="29553"/>
                  <a:pt x="90403" y="29340"/>
                  <a:pt x="89552" y="29085"/>
                </a:cubicBezTo>
                <a:close/>
                <a:moveTo>
                  <a:pt x="100332" y="24684"/>
                </a:moveTo>
                <a:cubicBezTo>
                  <a:pt x="100884" y="24812"/>
                  <a:pt x="101203" y="25131"/>
                  <a:pt x="101288" y="25641"/>
                </a:cubicBezTo>
                <a:cubicBezTo>
                  <a:pt x="100863" y="25386"/>
                  <a:pt x="99970" y="25173"/>
                  <a:pt x="98609" y="25003"/>
                </a:cubicBezTo>
                <a:cubicBezTo>
                  <a:pt x="99205" y="24663"/>
                  <a:pt x="99779" y="24557"/>
                  <a:pt x="100332" y="24684"/>
                </a:cubicBezTo>
                <a:close/>
                <a:moveTo>
                  <a:pt x="95930" y="24620"/>
                </a:moveTo>
                <a:cubicBezTo>
                  <a:pt x="96101" y="24705"/>
                  <a:pt x="96994" y="24833"/>
                  <a:pt x="98609" y="25003"/>
                </a:cubicBezTo>
                <a:cubicBezTo>
                  <a:pt x="98099" y="25343"/>
                  <a:pt x="97759" y="25598"/>
                  <a:pt x="97589" y="25768"/>
                </a:cubicBezTo>
                <a:lnTo>
                  <a:pt x="97206" y="25513"/>
                </a:lnTo>
                <a:cubicBezTo>
                  <a:pt x="97036" y="25258"/>
                  <a:pt x="96802" y="25046"/>
                  <a:pt x="96505" y="24876"/>
                </a:cubicBezTo>
                <a:cubicBezTo>
                  <a:pt x="96207" y="24705"/>
                  <a:pt x="96016" y="24620"/>
                  <a:pt x="95930" y="24620"/>
                </a:cubicBezTo>
                <a:close/>
                <a:moveTo>
                  <a:pt x="70927" y="20156"/>
                </a:moveTo>
                <a:lnTo>
                  <a:pt x="71183" y="20156"/>
                </a:lnTo>
                <a:cubicBezTo>
                  <a:pt x="71183" y="20326"/>
                  <a:pt x="71140" y="20411"/>
                  <a:pt x="71055" y="20411"/>
                </a:cubicBezTo>
                <a:close/>
                <a:moveTo>
                  <a:pt x="89935" y="12629"/>
                </a:moveTo>
                <a:cubicBezTo>
                  <a:pt x="87384" y="12969"/>
                  <a:pt x="85470" y="13267"/>
                  <a:pt x="84194" y="13522"/>
                </a:cubicBezTo>
                <a:cubicBezTo>
                  <a:pt x="84024" y="14032"/>
                  <a:pt x="84152" y="14543"/>
                  <a:pt x="84577" y="15053"/>
                </a:cubicBezTo>
                <a:lnTo>
                  <a:pt x="84577" y="14798"/>
                </a:lnTo>
                <a:cubicBezTo>
                  <a:pt x="84662" y="14968"/>
                  <a:pt x="84790" y="15202"/>
                  <a:pt x="84960" y="15499"/>
                </a:cubicBezTo>
                <a:cubicBezTo>
                  <a:pt x="85130" y="15797"/>
                  <a:pt x="85257" y="16031"/>
                  <a:pt x="85342" y="16201"/>
                </a:cubicBezTo>
                <a:cubicBezTo>
                  <a:pt x="85598" y="16286"/>
                  <a:pt x="86044" y="16350"/>
                  <a:pt x="86682" y="16392"/>
                </a:cubicBezTo>
                <a:cubicBezTo>
                  <a:pt x="87320" y="16435"/>
                  <a:pt x="87724" y="16499"/>
                  <a:pt x="87894" y="16584"/>
                </a:cubicBezTo>
                <a:cubicBezTo>
                  <a:pt x="88149" y="16669"/>
                  <a:pt x="88340" y="16754"/>
                  <a:pt x="88468" y="16839"/>
                </a:cubicBezTo>
                <a:cubicBezTo>
                  <a:pt x="88595" y="16924"/>
                  <a:pt x="88914" y="17136"/>
                  <a:pt x="89425" y="17477"/>
                </a:cubicBezTo>
                <a:cubicBezTo>
                  <a:pt x="89935" y="17817"/>
                  <a:pt x="90169" y="18072"/>
                  <a:pt x="90126" y="18242"/>
                </a:cubicBezTo>
                <a:cubicBezTo>
                  <a:pt x="90084" y="18412"/>
                  <a:pt x="89977" y="18625"/>
                  <a:pt x="89807" y="18880"/>
                </a:cubicBezTo>
                <a:cubicBezTo>
                  <a:pt x="89637" y="18965"/>
                  <a:pt x="89254" y="19135"/>
                  <a:pt x="88659" y="19390"/>
                </a:cubicBezTo>
                <a:cubicBezTo>
                  <a:pt x="88064" y="19645"/>
                  <a:pt x="87532" y="19879"/>
                  <a:pt x="87065" y="20092"/>
                </a:cubicBezTo>
                <a:cubicBezTo>
                  <a:pt x="86597" y="20304"/>
                  <a:pt x="86320" y="20453"/>
                  <a:pt x="86235" y="20538"/>
                </a:cubicBezTo>
                <a:cubicBezTo>
                  <a:pt x="85980" y="20963"/>
                  <a:pt x="85980" y="21644"/>
                  <a:pt x="86235" y="22579"/>
                </a:cubicBezTo>
                <a:cubicBezTo>
                  <a:pt x="86491" y="23515"/>
                  <a:pt x="86405" y="24153"/>
                  <a:pt x="85980" y="24493"/>
                </a:cubicBezTo>
                <a:cubicBezTo>
                  <a:pt x="85555" y="24068"/>
                  <a:pt x="85130" y="23281"/>
                  <a:pt x="84705" y="22133"/>
                </a:cubicBezTo>
                <a:cubicBezTo>
                  <a:pt x="84279" y="20985"/>
                  <a:pt x="83939" y="20241"/>
                  <a:pt x="83684" y="19900"/>
                </a:cubicBezTo>
                <a:cubicBezTo>
                  <a:pt x="84364" y="20666"/>
                  <a:pt x="83089" y="20921"/>
                  <a:pt x="79857" y="20666"/>
                </a:cubicBezTo>
                <a:lnTo>
                  <a:pt x="78837" y="20538"/>
                </a:lnTo>
                <a:cubicBezTo>
                  <a:pt x="78496" y="20538"/>
                  <a:pt x="77858" y="20623"/>
                  <a:pt x="76923" y="20793"/>
                </a:cubicBezTo>
                <a:cubicBezTo>
                  <a:pt x="75988" y="20963"/>
                  <a:pt x="75307" y="21006"/>
                  <a:pt x="74882" y="20921"/>
                </a:cubicBezTo>
                <a:cubicBezTo>
                  <a:pt x="74287" y="20921"/>
                  <a:pt x="73053" y="20666"/>
                  <a:pt x="71183" y="20156"/>
                </a:cubicBezTo>
                <a:cubicBezTo>
                  <a:pt x="71778" y="18710"/>
                  <a:pt x="71990" y="17647"/>
                  <a:pt x="71820" y="16966"/>
                </a:cubicBezTo>
                <a:cubicBezTo>
                  <a:pt x="72246" y="16966"/>
                  <a:pt x="72543" y="16881"/>
                  <a:pt x="72713" y="16711"/>
                </a:cubicBezTo>
                <a:lnTo>
                  <a:pt x="71948" y="16329"/>
                </a:lnTo>
                <a:cubicBezTo>
                  <a:pt x="71693" y="16414"/>
                  <a:pt x="70630" y="16796"/>
                  <a:pt x="68759" y="17477"/>
                </a:cubicBezTo>
                <a:cubicBezTo>
                  <a:pt x="68929" y="17732"/>
                  <a:pt x="69269" y="18136"/>
                  <a:pt x="69779" y="18689"/>
                </a:cubicBezTo>
                <a:cubicBezTo>
                  <a:pt x="70290" y="19241"/>
                  <a:pt x="70672" y="19730"/>
                  <a:pt x="70927" y="20156"/>
                </a:cubicBezTo>
                <a:cubicBezTo>
                  <a:pt x="69056" y="19645"/>
                  <a:pt x="67908" y="19730"/>
                  <a:pt x="67483" y="20411"/>
                </a:cubicBezTo>
                <a:cubicBezTo>
                  <a:pt x="67483" y="20496"/>
                  <a:pt x="67100" y="20496"/>
                  <a:pt x="66335" y="20411"/>
                </a:cubicBezTo>
                <a:cubicBezTo>
                  <a:pt x="64209" y="20326"/>
                  <a:pt x="63188" y="20623"/>
                  <a:pt x="63273" y="21304"/>
                </a:cubicBezTo>
                <a:cubicBezTo>
                  <a:pt x="63358" y="21644"/>
                  <a:pt x="63741" y="22154"/>
                  <a:pt x="64421" y="22834"/>
                </a:cubicBezTo>
                <a:cubicBezTo>
                  <a:pt x="64421" y="23600"/>
                  <a:pt x="64379" y="23983"/>
                  <a:pt x="64294" y="23983"/>
                </a:cubicBezTo>
                <a:cubicBezTo>
                  <a:pt x="61998" y="22112"/>
                  <a:pt x="60722" y="21134"/>
                  <a:pt x="60467" y="21049"/>
                </a:cubicBezTo>
                <a:cubicBezTo>
                  <a:pt x="45839" y="28107"/>
                  <a:pt x="34103" y="38653"/>
                  <a:pt x="25258" y="52685"/>
                </a:cubicBezTo>
                <a:cubicBezTo>
                  <a:pt x="25343" y="52855"/>
                  <a:pt x="25450" y="53323"/>
                  <a:pt x="25577" y="54088"/>
                </a:cubicBezTo>
                <a:cubicBezTo>
                  <a:pt x="25705" y="54854"/>
                  <a:pt x="25854" y="55215"/>
                  <a:pt x="26024" y="55173"/>
                </a:cubicBezTo>
                <a:cubicBezTo>
                  <a:pt x="26194" y="55130"/>
                  <a:pt x="26662" y="54939"/>
                  <a:pt x="27427" y="54599"/>
                </a:cubicBezTo>
                <a:cubicBezTo>
                  <a:pt x="28192" y="55364"/>
                  <a:pt x="28320" y="56257"/>
                  <a:pt x="27810" y="57278"/>
                </a:cubicBezTo>
                <a:cubicBezTo>
                  <a:pt x="27980" y="57107"/>
                  <a:pt x="29511" y="58000"/>
                  <a:pt x="32402" y="59956"/>
                </a:cubicBezTo>
                <a:lnTo>
                  <a:pt x="34480" y="64961"/>
                </a:lnTo>
                <a:lnTo>
                  <a:pt x="32912" y="64549"/>
                </a:lnTo>
                <a:cubicBezTo>
                  <a:pt x="32657" y="65059"/>
                  <a:pt x="32679" y="65910"/>
                  <a:pt x="32976" y="67100"/>
                </a:cubicBezTo>
                <a:cubicBezTo>
                  <a:pt x="33274" y="68291"/>
                  <a:pt x="33763" y="68886"/>
                  <a:pt x="34443" y="68886"/>
                </a:cubicBezTo>
                <a:cubicBezTo>
                  <a:pt x="33763" y="68886"/>
                  <a:pt x="33316" y="69609"/>
                  <a:pt x="33104" y="71055"/>
                </a:cubicBezTo>
                <a:cubicBezTo>
                  <a:pt x="32891" y="72501"/>
                  <a:pt x="32785" y="74138"/>
                  <a:pt x="32785" y="75966"/>
                </a:cubicBezTo>
                <a:cubicBezTo>
                  <a:pt x="32785" y="77795"/>
                  <a:pt x="32742" y="78879"/>
                  <a:pt x="32657" y="79219"/>
                </a:cubicBezTo>
                <a:lnTo>
                  <a:pt x="32912" y="79347"/>
                </a:lnTo>
                <a:cubicBezTo>
                  <a:pt x="32657" y="80452"/>
                  <a:pt x="32912" y="82047"/>
                  <a:pt x="33678" y="84130"/>
                </a:cubicBezTo>
                <a:cubicBezTo>
                  <a:pt x="34443" y="86214"/>
                  <a:pt x="35464" y="87086"/>
                  <a:pt x="36739" y="86745"/>
                </a:cubicBezTo>
                <a:cubicBezTo>
                  <a:pt x="36399" y="88276"/>
                  <a:pt x="36612" y="89169"/>
                  <a:pt x="37377" y="89424"/>
                </a:cubicBezTo>
                <a:cubicBezTo>
                  <a:pt x="37292" y="89765"/>
                  <a:pt x="37292" y="90105"/>
                  <a:pt x="37377" y="90445"/>
                </a:cubicBezTo>
                <a:cubicBezTo>
                  <a:pt x="37462" y="90785"/>
                  <a:pt x="37654" y="91147"/>
                  <a:pt x="37951" y="91529"/>
                </a:cubicBezTo>
                <a:cubicBezTo>
                  <a:pt x="38249" y="91912"/>
                  <a:pt x="38504" y="92210"/>
                  <a:pt x="38717" y="92422"/>
                </a:cubicBezTo>
                <a:cubicBezTo>
                  <a:pt x="38929" y="92635"/>
                  <a:pt x="39248" y="92954"/>
                  <a:pt x="39673" y="93379"/>
                </a:cubicBezTo>
                <a:cubicBezTo>
                  <a:pt x="40099" y="93804"/>
                  <a:pt x="40354" y="94059"/>
                  <a:pt x="40439" y="94144"/>
                </a:cubicBezTo>
                <a:cubicBezTo>
                  <a:pt x="42820" y="95080"/>
                  <a:pt x="44564" y="96313"/>
                  <a:pt x="45669" y="97844"/>
                </a:cubicBezTo>
                <a:cubicBezTo>
                  <a:pt x="46009" y="98354"/>
                  <a:pt x="46456" y="99396"/>
                  <a:pt x="47009" y="100969"/>
                </a:cubicBezTo>
                <a:cubicBezTo>
                  <a:pt x="47561" y="102543"/>
                  <a:pt x="48220" y="103627"/>
                  <a:pt x="48986" y="104222"/>
                </a:cubicBezTo>
                <a:cubicBezTo>
                  <a:pt x="48816" y="104732"/>
                  <a:pt x="49241" y="105647"/>
                  <a:pt x="50262" y="106965"/>
                </a:cubicBezTo>
                <a:cubicBezTo>
                  <a:pt x="51282" y="108283"/>
                  <a:pt x="51750" y="109367"/>
                  <a:pt x="51665" y="110218"/>
                </a:cubicBezTo>
                <a:cubicBezTo>
                  <a:pt x="51580" y="110218"/>
                  <a:pt x="51473" y="110239"/>
                  <a:pt x="51346" y="110282"/>
                </a:cubicBezTo>
                <a:cubicBezTo>
                  <a:pt x="51218" y="110324"/>
                  <a:pt x="51112" y="110345"/>
                  <a:pt x="51027" y="110345"/>
                </a:cubicBezTo>
                <a:cubicBezTo>
                  <a:pt x="51282" y="111026"/>
                  <a:pt x="51984" y="111706"/>
                  <a:pt x="53132" y="112386"/>
                </a:cubicBezTo>
                <a:cubicBezTo>
                  <a:pt x="54280" y="113067"/>
                  <a:pt x="54981" y="113662"/>
                  <a:pt x="55237" y="114172"/>
                </a:cubicBezTo>
                <a:cubicBezTo>
                  <a:pt x="55407" y="114428"/>
                  <a:pt x="55513" y="114874"/>
                  <a:pt x="55556" y="115512"/>
                </a:cubicBezTo>
                <a:cubicBezTo>
                  <a:pt x="55598" y="116150"/>
                  <a:pt x="55726" y="116660"/>
                  <a:pt x="55938" y="117043"/>
                </a:cubicBezTo>
                <a:cubicBezTo>
                  <a:pt x="56151" y="117425"/>
                  <a:pt x="56512" y="117532"/>
                  <a:pt x="57023" y="117362"/>
                </a:cubicBezTo>
                <a:cubicBezTo>
                  <a:pt x="57278" y="115320"/>
                  <a:pt x="56172" y="112429"/>
                  <a:pt x="53706" y="108687"/>
                </a:cubicBezTo>
                <a:cubicBezTo>
                  <a:pt x="52345" y="106391"/>
                  <a:pt x="51580" y="105073"/>
                  <a:pt x="51410" y="104732"/>
                </a:cubicBezTo>
                <a:cubicBezTo>
                  <a:pt x="51154" y="104307"/>
                  <a:pt x="50921" y="103606"/>
                  <a:pt x="50708" y="102628"/>
                </a:cubicBezTo>
                <a:cubicBezTo>
                  <a:pt x="50495" y="101650"/>
                  <a:pt x="50304" y="100990"/>
                  <a:pt x="50134" y="100650"/>
                </a:cubicBezTo>
                <a:cubicBezTo>
                  <a:pt x="52430" y="101416"/>
                  <a:pt x="53536" y="101968"/>
                  <a:pt x="53451" y="102309"/>
                </a:cubicBezTo>
                <a:cubicBezTo>
                  <a:pt x="53025" y="103159"/>
                  <a:pt x="54131" y="105370"/>
                  <a:pt x="56767" y="108942"/>
                </a:cubicBezTo>
                <a:cubicBezTo>
                  <a:pt x="56938" y="109197"/>
                  <a:pt x="57363" y="109623"/>
                  <a:pt x="58043" y="110218"/>
                </a:cubicBezTo>
                <a:cubicBezTo>
                  <a:pt x="58723" y="110813"/>
                  <a:pt x="59191" y="111323"/>
                  <a:pt x="59446" y="111749"/>
                </a:cubicBezTo>
                <a:cubicBezTo>
                  <a:pt x="59701" y="112089"/>
                  <a:pt x="60105" y="112705"/>
                  <a:pt x="60658" y="113598"/>
                </a:cubicBezTo>
                <a:cubicBezTo>
                  <a:pt x="61211" y="114491"/>
                  <a:pt x="61658" y="115150"/>
                  <a:pt x="61998" y="115576"/>
                </a:cubicBezTo>
                <a:cubicBezTo>
                  <a:pt x="61913" y="115576"/>
                  <a:pt x="61785" y="115661"/>
                  <a:pt x="61615" y="115831"/>
                </a:cubicBezTo>
                <a:cubicBezTo>
                  <a:pt x="61445" y="116001"/>
                  <a:pt x="61317" y="116128"/>
                  <a:pt x="61232" y="116213"/>
                </a:cubicBezTo>
                <a:cubicBezTo>
                  <a:pt x="61572" y="116384"/>
                  <a:pt x="61955" y="116596"/>
                  <a:pt x="62380" y="116851"/>
                </a:cubicBezTo>
                <a:cubicBezTo>
                  <a:pt x="62806" y="117106"/>
                  <a:pt x="63146" y="117298"/>
                  <a:pt x="63401" y="117425"/>
                </a:cubicBezTo>
                <a:cubicBezTo>
                  <a:pt x="63656" y="117553"/>
                  <a:pt x="63975" y="117766"/>
                  <a:pt x="64358" y="118063"/>
                </a:cubicBezTo>
                <a:cubicBezTo>
                  <a:pt x="64740" y="118361"/>
                  <a:pt x="65059" y="118680"/>
                  <a:pt x="65314" y="119020"/>
                </a:cubicBezTo>
                <a:cubicBezTo>
                  <a:pt x="66675" y="120551"/>
                  <a:pt x="67526" y="121954"/>
                  <a:pt x="67866" y="123230"/>
                </a:cubicBezTo>
                <a:cubicBezTo>
                  <a:pt x="67951" y="123570"/>
                  <a:pt x="67972" y="124229"/>
                  <a:pt x="67930" y="125207"/>
                </a:cubicBezTo>
                <a:cubicBezTo>
                  <a:pt x="67887" y="126185"/>
                  <a:pt x="67951" y="126887"/>
                  <a:pt x="68121" y="127312"/>
                </a:cubicBezTo>
                <a:cubicBezTo>
                  <a:pt x="68291" y="127822"/>
                  <a:pt x="68546" y="128290"/>
                  <a:pt x="68886" y="128715"/>
                </a:cubicBezTo>
                <a:cubicBezTo>
                  <a:pt x="69226" y="129140"/>
                  <a:pt x="69715" y="129565"/>
                  <a:pt x="70353" y="129991"/>
                </a:cubicBezTo>
                <a:cubicBezTo>
                  <a:pt x="70991" y="130416"/>
                  <a:pt x="71480" y="130714"/>
                  <a:pt x="71820" y="130884"/>
                </a:cubicBezTo>
                <a:cubicBezTo>
                  <a:pt x="72161" y="131054"/>
                  <a:pt x="72777" y="131330"/>
                  <a:pt x="73670" y="131713"/>
                </a:cubicBezTo>
                <a:cubicBezTo>
                  <a:pt x="74563" y="132096"/>
                  <a:pt x="75052" y="132329"/>
                  <a:pt x="75137" y="132414"/>
                </a:cubicBezTo>
                <a:cubicBezTo>
                  <a:pt x="75307" y="132500"/>
                  <a:pt x="76073" y="132967"/>
                  <a:pt x="77433" y="133818"/>
                </a:cubicBezTo>
                <a:cubicBezTo>
                  <a:pt x="78794" y="134668"/>
                  <a:pt x="79857" y="135263"/>
                  <a:pt x="80622" y="135604"/>
                </a:cubicBezTo>
                <a:cubicBezTo>
                  <a:pt x="81473" y="135944"/>
                  <a:pt x="82175" y="136135"/>
                  <a:pt x="82727" y="136178"/>
                </a:cubicBezTo>
                <a:cubicBezTo>
                  <a:pt x="83280" y="136220"/>
                  <a:pt x="83960" y="136114"/>
                  <a:pt x="84768" y="135859"/>
                </a:cubicBezTo>
                <a:cubicBezTo>
                  <a:pt x="85576" y="135604"/>
                  <a:pt x="86235" y="135434"/>
                  <a:pt x="86746" y="135349"/>
                </a:cubicBezTo>
                <a:cubicBezTo>
                  <a:pt x="88106" y="135093"/>
                  <a:pt x="89403" y="135774"/>
                  <a:pt x="90636" y="137390"/>
                </a:cubicBezTo>
                <a:cubicBezTo>
                  <a:pt x="91870" y="139005"/>
                  <a:pt x="92826" y="139983"/>
                  <a:pt x="93507" y="140324"/>
                </a:cubicBezTo>
                <a:cubicBezTo>
                  <a:pt x="96994" y="142025"/>
                  <a:pt x="99502" y="142492"/>
                  <a:pt x="101033" y="141727"/>
                </a:cubicBezTo>
                <a:cubicBezTo>
                  <a:pt x="101033" y="142492"/>
                  <a:pt x="101628" y="143683"/>
                  <a:pt x="102819" y="145299"/>
                </a:cubicBezTo>
                <a:cubicBezTo>
                  <a:pt x="103074" y="145639"/>
                  <a:pt x="103351" y="146128"/>
                  <a:pt x="103648" y="146766"/>
                </a:cubicBezTo>
                <a:cubicBezTo>
                  <a:pt x="103946" y="147404"/>
                  <a:pt x="104180" y="147850"/>
                  <a:pt x="104350" y="148105"/>
                </a:cubicBezTo>
                <a:cubicBezTo>
                  <a:pt x="104775" y="148701"/>
                  <a:pt x="105583" y="149381"/>
                  <a:pt x="106774" y="150146"/>
                </a:cubicBezTo>
                <a:cubicBezTo>
                  <a:pt x="107964" y="150912"/>
                  <a:pt x="108772" y="151592"/>
                  <a:pt x="109197" y="152187"/>
                </a:cubicBezTo>
                <a:cubicBezTo>
                  <a:pt x="109708" y="151932"/>
                  <a:pt x="110090" y="151550"/>
                  <a:pt x="110346" y="151039"/>
                </a:cubicBezTo>
                <a:cubicBezTo>
                  <a:pt x="111451" y="154016"/>
                  <a:pt x="112472" y="155462"/>
                  <a:pt x="113407" y="155377"/>
                </a:cubicBezTo>
                <a:lnTo>
                  <a:pt x="114294" y="154490"/>
                </a:lnTo>
                <a:lnTo>
                  <a:pt x="114810" y="151805"/>
                </a:lnTo>
                <a:lnTo>
                  <a:pt x="115576" y="151294"/>
                </a:lnTo>
                <a:cubicBezTo>
                  <a:pt x="116001" y="150954"/>
                  <a:pt x="116214" y="150742"/>
                  <a:pt x="116214" y="150657"/>
                </a:cubicBezTo>
                <a:cubicBezTo>
                  <a:pt x="115703" y="150146"/>
                  <a:pt x="115321" y="150274"/>
                  <a:pt x="115066" y="151039"/>
                </a:cubicBezTo>
                <a:cubicBezTo>
                  <a:pt x="112514" y="152230"/>
                  <a:pt x="110473" y="151294"/>
                  <a:pt x="108942" y="148233"/>
                </a:cubicBezTo>
                <a:cubicBezTo>
                  <a:pt x="108772" y="147978"/>
                  <a:pt x="108581" y="147637"/>
                  <a:pt x="108368" y="147212"/>
                </a:cubicBezTo>
                <a:cubicBezTo>
                  <a:pt x="108156" y="146787"/>
                  <a:pt x="107943" y="146277"/>
                  <a:pt x="107730" y="145681"/>
                </a:cubicBezTo>
                <a:cubicBezTo>
                  <a:pt x="107518" y="145086"/>
                  <a:pt x="107454" y="144597"/>
                  <a:pt x="107539" y="144214"/>
                </a:cubicBezTo>
                <a:cubicBezTo>
                  <a:pt x="107624" y="143832"/>
                  <a:pt x="107879" y="143640"/>
                  <a:pt x="108304" y="143640"/>
                </a:cubicBezTo>
                <a:cubicBezTo>
                  <a:pt x="109240" y="143640"/>
                  <a:pt x="109772" y="143577"/>
                  <a:pt x="109899" y="143449"/>
                </a:cubicBezTo>
                <a:cubicBezTo>
                  <a:pt x="110027" y="143321"/>
                  <a:pt x="109920" y="143066"/>
                  <a:pt x="109580" y="142684"/>
                </a:cubicBezTo>
                <a:cubicBezTo>
                  <a:pt x="109240" y="142301"/>
                  <a:pt x="109070" y="141982"/>
                  <a:pt x="109070" y="141727"/>
                </a:cubicBezTo>
                <a:cubicBezTo>
                  <a:pt x="108985" y="141387"/>
                  <a:pt x="108921" y="140855"/>
                  <a:pt x="108879" y="140132"/>
                </a:cubicBezTo>
                <a:cubicBezTo>
                  <a:pt x="108836" y="139409"/>
                  <a:pt x="108772" y="138878"/>
                  <a:pt x="108687" y="138538"/>
                </a:cubicBezTo>
                <a:lnTo>
                  <a:pt x="108049" y="137772"/>
                </a:lnTo>
                <a:cubicBezTo>
                  <a:pt x="107624" y="137262"/>
                  <a:pt x="107135" y="136688"/>
                  <a:pt x="106582" y="136050"/>
                </a:cubicBezTo>
                <a:cubicBezTo>
                  <a:pt x="106030" y="135412"/>
                  <a:pt x="105711" y="135008"/>
                  <a:pt x="105626" y="134838"/>
                </a:cubicBezTo>
                <a:cubicBezTo>
                  <a:pt x="105285" y="135689"/>
                  <a:pt x="104584" y="136050"/>
                  <a:pt x="103521" y="135923"/>
                </a:cubicBezTo>
                <a:cubicBezTo>
                  <a:pt x="102458" y="135795"/>
                  <a:pt x="101671" y="135391"/>
                  <a:pt x="101161" y="134711"/>
                </a:cubicBezTo>
                <a:cubicBezTo>
                  <a:pt x="101246" y="134881"/>
                  <a:pt x="101225" y="135157"/>
                  <a:pt x="101097" y="135540"/>
                </a:cubicBezTo>
                <a:cubicBezTo>
                  <a:pt x="100969" y="135923"/>
                  <a:pt x="100906" y="136199"/>
                  <a:pt x="100906" y="136369"/>
                </a:cubicBezTo>
                <a:cubicBezTo>
                  <a:pt x="99715" y="136369"/>
                  <a:pt x="98992" y="136327"/>
                  <a:pt x="98737" y="136241"/>
                </a:cubicBezTo>
                <a:cubicBezTo>
                  <a:pt x="98822" y="135731"/>
                  <a:pt x="98950" y="134838"/>
                  <a:pt x="99120" y="133563"/>
                </a:cubicBezTo>
                <a:cubicBezTo>
                  <a:pt x="99290" y="132287"/>
                  <a:pt x="99460" y="131351"/>
                  <a:pt x="99630" y="130756"/>
                </a:cubicBezTo>
                <a:cubicBezTo>
                  <a:pt x="99715" y="130331"/>
                  <a:pt x="99949" y="129757"/>
                  <a:pt x="100332" y="129034"/>
                </a:cubicBezTo>
                <a:cubicBezTo>
                  <a:pt x="100714" y="128311"/>
                  <a:pt x="101054" y="127652"/>
                  <a:pt x="101352" y="127057"/>
                </a:cubicBezTo>
                <a:cubicBezTo>
                  <a:pt x="101650" y="126461"/>
                  <a:pt x="101841" y="125866"/>
                  <a:pt x="101926" y="125271"/>
                </a:cubicBezTo>
                <a:cubicBezTo>
                  <a:pt x="102011" y="124675"/>
                  <a:pt x="101820" y="124229"/>
                  <a:pt x="101352" y="123931"/>
                </a:cubicBezTo>
                <a:cubicBezTo>
                  <a:pt x="100884" y="123634"/>
                  <a:pt x="100098" y="123527"/>
                  <a:pt x="98992" y="123612"/>
                </a:cubicBezTo>
                <a:cubicBezTo>
                  <a:pt x="97291" y="123697"/>
                  <a:pt x="96058" y="124633"/>
                  <a:pt x="95293" y="126419"/>
                </a:cubicBezTo>
                <a:cubicBezTo>
                  <a:pt x="95208" y="126674"/>
                  <a:pt x="95080" y="127163"/>
                  <a:pt x="94910" y="127886"/>
                </a:cubicBezTo>
                <a:cubicBezTo>
                  <a:pt x="94740" y="128609"/>
                  <a:pt x="94527" y="129140"/>
                  <a:pt x="94272" y="129480"/>
                </a:cubicBezTo>
                <a:cubicBezTo>
                  <a:pt x="94017" y="129821"/>
                  <a:pt x="93634" y="130118"/>
                  <a:pt x="93124" y="130373"/>
                </a:cubicBezTo>
                <a:cubicBezTo>
                  <a:pt x="92444" y="130629"/>
                  <a:pt x="91296" y="130714"/>
                  <a:pt x="89680" y="130629"/>
                </a:cubicBezTo>
                <a:cubicBezTo>
                  <a:pt x="88064" y="130543"/>
                  <a:pt x="86958" y="130331"/>
                  <a:pt x="86363" y="129991"/>
                </a:cubicBezTo>
                <a:cubicBezTo>
                  <a:pt x="85172" y="129310"/>
                  <a:pt x="84152" y="128013"/>
                  <a:pt x="83301" y="126100"/>
                </a:cubicBezTo>
                <a:cubicBezTo>
                  <a:pt x="82451" y="124186"/>
                  <a:pt x="81983" y="122422"/>
                  <a:pt x="81898" y="120806"/>
                </a:cubicBezTo>
                <a:cubicBezTo>
                  <a:pt x="81898" y="119955"/>
                  <a:pt x="82026" y="118786"/>
                  <a:pt x="82281" y="117298"/>
                </a:cubicBezTo>
                <a:cubicBezTo>
                  <a:pt x="82536" y="115809"/>
                  <a:pt x="82664" y="114661"/>
                  <a:pt x="82664" y="113853"/>
                </a:cubicBezTo>
                <a:cubicBezTo>
                  <a:pt x="82664" y="113046"/>
                  <a:pt x="82408" y="111919"/>
                  <a:pt x="81898" y="110473"/>
                </a:cubicBezTo>
                <a:cubicBezTo>
                  <a:pt x="82153" y="110303"/>
                  <a:pt x="82578" y="109856"/>
                  <a:pt x="83174" y="109133"/>
                </a:cubicBezTo>
                <a:cubicBezTo>
                  <a:pt x="83769" y="108411"/>
                  <a:pt x="84237" y="107922"/>
                  <a:pt x="84577" y="107666"/>
                </a:cubicBezTo>
                <a:cubicBezTo>
                  <a:pt x="84747" y="107496"/>
                  <a:pt x="84960" y="107411"/>
                  <a:pt x="85215" y="107411"/>
                </a:cubicBezTo>
                <a:cubicBezTo>
                  <a:pt x="85470" y="107411"/>
                  <a:pt x="85683" y="107411"/>
                  <a:pt x="85853" y="107411"/>
                </a:cubicBezTo>
                <a:cubicBezTo>
                  <a:pt x="86023" y="107411"/>
                  <a:pt x="86193" y="107326"/>
                  <a:pt x="86363" y="107156"/>
                </a:cubicBezTo>
                <a:cubicBezTo>
                  <a:pt x="86533" y="106986"/>
                  <a:pt x="86661" y="106731"/>
                  <a:pt x="86746" y="106391"/>
                </a:cubicBezTo>
                <a:cubicBezTo>
                  <a:pt x="86661" y="106306"/>
                  <a:pt x="86491" y="106178"/>
                  <a:pt x="86235" y="106008"/>
                </a:cubicBezTo>
                <a:cubicBezTo>
                  <a:pt x="85980" y="105753"/>
                  <a:pt x="85810" y="105625"/>
                  <a:pt x="85725" y="105625"/>
                </a:cubicBezTo>
                <a:cubicBezTo>
                  <a:pt x="86065" y="105881"/>
                  <a:pt x="86873" y="105923"/>
                  <a:pt x="88149" y="105753"/>
                </a:cubicBezTo>
                <a:cubicBezTo>
                  <a:pt x="89425" y="105583"/>
                  <a:pt x="90233" y="105498"/>
                  <a:pt x="90573" y="105498"/>
                </a:cubicBezTo>
                <a:cubicBezTo>
                  <a:pt x="90573" y="105413"/>
                  <a:pt x="91508" y="105413"/>
                  <a:pt x="93379" y="105498"/>
                </a:cubicBezTo>
                <a:cubicBezTo>
                  <a:pt x="94825" y="106603"/>
                  <a:pt x="95845" y="106518"/>
                  <a:pt x="96441" y="105243"/>
                </a:cubicBezTo>
                <a:cubicBezTo>
                  <a:pt x="96441" y="105158"/>
                  <a:pt x="96334" y="104711"/>
                  <a:pt x="96122" y="103903"/>
                </a:cubicBezTo>
                <a:cubicBezTo>
                  <a:pt x="95909" y="103095"/>
                  <a:pt x="95888" y="102479"/>
                  <a:pt x="96058" y="102054"/>
                </a:cubicBezTo>
                <a:cubicBezTo>
                  <a:pt x="96483" y="104520"/>
                  <a:pt x="97844" y="104945"/>
                  <a:pt x="100140" y="103329"/>
                </a:cubicBezTo>
                <a:cubicBezTo>
                  <a:pt x="100395" y="103669"/>
                  <a:pt x="101097" y="103925"/>
                  <a:pt x="102245" y="104095"/>
                </a:cubicBezTo>
                <a:cubicBezTo>
                  <a:pt x="103393" y="104265"/>
                  <a:pt x="104180" y="104477"/>
                  <a:pt x="104605" y="104732"/>
                </a:cubicBezTo>
                <a:cubicBezTo>
                  <a:pt x="104860" y="104903"/>
                  <a:pt x="105158" y="105136"/>
                  <a:pt x="105498" y="105434"/>
                </a:cubicBezTo>
                <a:cubicBezTo>
                  <a:pt x="105838" y="105732"/>
                  <a:pt x="106093" y="105944"/>
                  <a:pt x="106263" y="106072"/>
                </a:cubicBezTo>
                <a:cubicBezTo>
                  <a:pt x="106433" y="106199"/>
                  <a:pt x="106689" y="106221"/>
                  <a:pt x="107029" y="106136"/>
                </a:cubicBezTo>
                <a:cubicBezTo>
                  <a:pt x="107369" y="106051"/>
                  <a:pt x="107752" y="105753"/>
                  <a:pt x="108177" y="105243"/>
                </a:cubicBezTo>
                <a:cubicBezTo>
                  <a:pt x="109112" y="106688"/>
                  <a:pt x="109665" y="107752"/>
                  <a:pt x="109835" y="108432"/>
                </a:cubicBezTo>
                <a:cubicBezTo>
                  <a:pt x="110771" y="112089"/>
                  <a:pt x="111621" y="114130"/>
                  <a:pt x="112387" y="114555"/>
                </a:cubicBezTo>
                <a:cubicBezTo>
                  <a:pt x="113067" y="114725"/>
                  <a:pt x="113599" y="114810"/>
                  <a:pt x="113981" y="114810"/>
                </a:cubicBezTo>
                <a:cubicBezTo>
                  <a:pt x="114364" y="114810"/>
                  <a:pt x="114577" y="114364"/>
                  <a:pt x="114619" y="113471"/>
                </a:cubicBezTo>
                <a:cubicBezTo>
                  <a:pt x="114662" y="112578"/>
                  <a:pt x="114662" y="111919"/>
                  <a:pt x="114619" y="111493"/>
                </a:cubicBezTo>
                <a:cubicBezTo>
                  <a:pt x="114577" y="111068"/>
                  <a:pt x="114513" y="110515"/>
                  <a:pt x="114428" y="109835"/>
                </a:cubicBezTo>
                <a:lnTo>
                  <a:pt x="114173" y="105115"/>
                </a:lnTo>
                <a:cubicBezTo>
                  <a:pt x="112812" y="104860"/>
                  <a:pt x="111961" y="104328"/>
                  <a:pt x="111621" y="103521"/>
                </a:cubicBezTo>
                <a:cubicBezTo>
                  <a:pt x="111281" y="102713"/>
                  <a:pt x="111345" y="101862"/>
                  <a:pt x="111813" y="100969"/>
                </a:cubicBezTo>
                <a:cubicBezTo>
                  <a:pt x="112280" y="100076"/>
                  <a:pt x="112982" y="99247"/>
                  <a:pt x="113917" y="98482"/>
                </a:cubicBezTo>
                <a:cubicBezTo>
                  <a:pt x="114002" y="98397"/>
                  <a:pt x="114704" y="98056"/>
                  <a:pt x="116022" y="97461"/>
                </a:cubicBezTo>
                <a:cubicBezTo>
                  <a:pt x="117340" y="96866"/>
                  <a:pt x="118255" y="96356"/>
                  <a:pt x="118765" y="95930"/>
                </a:cubicBezTo>
                <a:cubicBezTo>
                  <a:pt x="120806" y="94314"/>
                  <a:pt x="121529" y="92656"/>
                  <a:pt x="120934" y="90955"/>
                </a:cubicBezTo>
                <a:cubicBezTo>
                  <a:pt x="121699" y="91125"/>
                  <a:pt x="122167" y="90743"/>
                  <a:pt x="122337" y="89807"/>
                </a:cubicBezTo>
                <a:lnTo>
                  <a:pt x="121699" y="89424"/>
                </a:lnTo>
                <a:cubicBezTo>
                  <a:pt x="121359" y="89169"/>
                  <a:pt x="121019" y="88935"/>
                  <a:pt x="120678" y="88723"/>
                </a:cubicBezTo>
                <a:cubicBezTo>
                  <a:pt x="120338" y="88510"/>
                  <a:pt x="120126" y="88446"/>
                  <a:pt x="120041" y="88531"/>
                </a:cubicBezTo>
                <a:cubicBezTo>
                  <a:pt x="120976" y="87936"/>
                  <a:pt x="121061" y="87171"/>
                  <a:pt x="120296" y="86235"/>
                </a:cubicBezTo>
                <a:cubicBezTo>
                  <a:pt x="120721" y="85980"/>
                  <a:pt x="121061" y="85491"/>
                  <a:pt x="121316" y="84768"/>
                </a:cubicBezTo>
                <a:cubicBezTo>
                  <a:pt x="121571" y="84045"/>
                  <a:pt x="121954" y="83556"/>
                  <a:pt x="122464" y="83301"/>
                </a:cubicBezTo>
                <a:cubicBezTo>
                  <a:pt x="123230" y="84492"/>
                  <a:pt x="124165" y="84619"/>
                  <a:pt x="125271" y="83684"/>
                </a:cubicBezTo>
                <a:cubicBezTo>
                  <a:pt x="125951" y="82918"/>
                  <a:pt x="126036" y="82153"/>
                  <a:pt x="125526" y="81388"/>
                </a:cubicBezTo>
                <a:cubicBezTo>
                  <a:pt x="125951" y="80707"/>
                  <a:pt x="126887" y="80218"/>
                  <a:pt x="128333" y="79921"/>
                </a:cubicBezTo>
                <a:cubicBezTo>
                  <a:pt x="129778" y="79623"/>
                  <a:pt x="130629" y="79219"/>
                  <a:pt x="130884" y="78709"/>
                </a:cubicBezTo>
                <a:cubicBezTo>
                  <a:pt x="131309" y="78794"/>
                  <a:pt x="131607" y="78794"/>
                  <a:pt x="131777" y="78709"/>
                </a:cubicBezTo>
                <a:cubicBezTo>
                  <a:pt x="131947" y="78624"/>
                  <a:pt x="132032" y="78432"/>
                  <a:pt x="132032" y="78135"/>
                </a:cubicBezTo>
                <a:cubicBezTo>
                  <a:pt x="132032" y="77837"/>
                  <a:pt x="132032" y="77518"/>
                  <a:pt x="132032" y="77178"/>
                </a:cubicBezTo>
                <a:cubicBezTo>
                  <a:pt x="132032" y="76838"/>
                  <a:pt x="132074" y="76476"/>
                  <a:pt x="132160" y="76094"/>
                </a:cubicBezTo>
                <a:cubicBezTo>
                  <a:pt x="132245" y="75711"/>
                  <a:pt x="132372" y="75392"/>
                  <a:pt x="132542" y="75137"/>
                </a:cubicBezTo>
                <a:cubicBezTo>
                  <a:pt x="132882" y="74627"/>
                  <a:pt x="133563" y="74180"/>
                  <a:pt x="134583" y="73797"/>
                </a:cubicBezTo>
                <a:cubicBezTo>
                  <a:pt x="135604" y="73415"/>
                  <a:pt x="136199" y="73181"/>
                  <a:pt x="136369" y="73096"/>
                </a:cubicBezTo>
                <a:lnTo>
                  <a:pt x="138793" y="71565"/>
                </a:lnTo>
                <a:cubicBezTo>
                  <a:pt x="139133" y="71225"/>
                  <a:pt x="139133" y="71055"/>
                  <a:pt x="138793" y="71055"/>
                </a:cubicBezTo>
                <a:cubicBezTo>
                  <a:pt x="140324" y="71225"/>
                  <a:pt x="141685" y="70757"/>
                  <a:pt x="142875" y="69652"/>
                </a:cubicBezTo>
                <a:cubicBezTo>
                  <a:pt x="143981" y="68631"/>
                  <a:pt x="143768" y="67653"/>
                  <a:pt x="142237" y="66717"/>
                </a:cubicBezTo>
                <a:cubicBezTo>
                  <a:pt x="142407" y="66122"/>
                  <a:pt x="142237" y="65676"/>
                  <a:pt x="141727" y="65378"/>
                </a:cubicBezTo>
                <a:cubicBezTo>
                  <a:pt x="141217" y="65080"/>
                  <a:pt x="140536" y="64846"/>
                  <a:pt x="139686" y="64676"/>
                </a:cubicBezTo>
                <a:cubicBezTo>
                  <a:pt x="139941" y="64591"/>
                  <a:pt x="140451" y="64570"/>
                  <a:pt x="141217" y="64613"/>
                </a:cubicBezTo>
                <a:cubicBezTo>
                  <a:pt x="141982" y="64655"/>
                  <a:pt x="142492" y="64591"/>
                  <a:pt x="142748" y="64421"/>
                </a:cubicBezTo>
                <a:cubicBezTo>
                  <a:pt x="144023" y="63486"/>
                  <a:pt x="143726" y="62763"/>
                  <a:pt x="141855" y="62253"/>
                </a:cubicBezTo>
                <a:cubicBezTo>
                  <a:pt x="140154" y="61827"/>
                  <a:pt x="138155" y="62380"/>
                  <a:pt x="135859" y="63911"/>
                </a:cubicBezTo>
                <a:cubicBezTo>
                  <a:pt x="135604" y="64081"/>
                  <a:pt x="135051" y="64591"/>
                  <a:pt x="134201" y="65442"/>
                </a:cubicBezTo>
                <a:cubicBezTo>
                  <a:pt x="133350" y="66292"/>
                  <a:pt x="132627" y="66760"/>
                  <a:pt x="132032" y="66845"/>
                </a:cubicBezTo>
                <a:cubicBezTo>
                  <a:pt x="133308" y="65314"/>
                  <a:pt x="133520" y="64379"/>
                  <a:pt x="132670" y="64039"/>
                </a:cubicBezTo>
                <a:cubicBezTo>
                  <a:pt x="133350" y="64124"/>
                  <a:pt x="134307" y="63741"/>
                  <a:pt x="135540" y="62890"/>
                </a:cubicBezTo>
                <a:cubicBezTo>
                  <a:pt x="136773" y="62040"/>
                  <a:pt x="137432" y="61572"/>
                  <a:pt x="137517" y="61487"/>
                </a:cubicBezTo>
                <a:cubicBezTo>
                  <a:pt x="137858" y="61317"/>
                  <a:pt x="138304" y="61211"/>
                  <a:pt x="138857" y="61168"/>
                </a:cubicBezTo>
                <a:cubicBezTo>
                  <a:pt x="139410" y="61126"/>
                  <a:pt x="139771" y="61062"/>
                  <a:pt x="139941" y="60977"/>
                </a:cubicBezTo>
                <a:cubicBezTo>
                  <a:pt x="145979" y="58851"/>
                  <a:pt x="149891" y="58893"/>
                  <a:pt x="151677" y="61105"/>
                </a:cubicBezTo>
                <a:cubicBezTo>
                  <a:pt x="152358" y="60169"/>
                  <a:pt x="152825" y="59531"/>
                  <a:pt x="153080" y="59191"/>
                </a:cubicBezTo>
                <a:cubicBezTo>
                  <a:pt x="153336" y="58851"/>
                  <a:pt x="153740" y="58468"/>
                  <a:pt x="154292" y="58043"/>
                </a:cubicBezTo>
                <a:cubicBezTo>
                  <a:pt x="154845" y="57618"/>
                  <a:pt x="155504" y="57278"/>
                  <a:pt x="156270" y="57022"/>
                </a:cubicBezTo>
                <a:cubicBezTo>
                  <a:pt x="158056" y="56427"/>
                  <a:pt x="159034" y="56044"/>
                  <a:pt x="159204" y="55874"/>
                </a:cubicBezTo>
                <a:lnTo>
                  <a:pt x="159331" y="52940"/>
                </a:lnTo>
                <a:cubicBezTo>
                  <a:pt x="158311" y="53025"/>
                  <a:pt x="157545" y="52685"/>
                  <a:pt x="157035" y="51920"/>
                </a:cubicBezTo>
                <a:cubicBezTo>
                  <a:pt x="156525" y="51154"/>
                  <a:pt x="156227" y="50219"/>
                  <a:pt x="156142" y="49113"/>
                </a:cubicBezTo>
                <a:lnTo>
                  <a:pt x="155377" y="50134"/>
                </a:lnTo>
                <a:cubicBezTo>
                  <a:pt x="155377" y="49624"/>
                  <a:pt x="155228" y="49305"/>
                  <a:pt x="154930" y="49177"/>
                </a:cubicBezTo>
                <a:cubicBezTo>
                  <a:pt x="154633" y="49049"/>
                  <a:pt x="154314" y="49028"/>
                  <a:pt x="153973" y="49113"/>
                </a:cubicBezTo>
                <a:cubicBezTo>
                  <a:pt x="153633" y="49198"/>
                  <a:pt x="153229" y="49283"/>
                  <a:pt x="152762" y="49368"/>
                </a:cubicBezTo>
                <a:cubicBezTo>
                  <a:pt x="152294" y="49453"/>
                  <a:pt x="151975" y="49453"/>
                  <a:pt x="151805" y="49368"/>
                </a:cubicBezTo>
                <a:cubicBezTo>
                  <a:pt x="151039" y="49198"/>
                  <a:pt x="150210" y="48539"/>
                  <a:pt x="149317" y="47391"/>
                </a:cubicBezTo>
                <a:cubicBezTo>
                  <a:pt x="148424" y="46243"/>
                  <a:pt x="147808" y="45541"/>
                  <a:pt x="147468" y="45286"/>
                </a:cubicBezTo>
                <a:cubicBezTo>
                  <a:pt x="148233" y="45286"/>
                  <a:pt x="148616" y="45074"/>
                  <a:pt x="148616" y="44648"/>
                </a:cubicBezTo>
                <a:cubicBezTo>
                  <a:pt x="148446" y="44223"/>
                  <a:pt x="148020" y="43883"/>
                  <a:pt x="147340" y="43628"/>
                </a:cubicBezTo>
                <a:cubicBezTo>
                  <a:pt x="147425" y="43118"/>
                  <a:pt x="147340" y="42777"/>
                  <a:pt x="147085" y="42607"/>
                </a:cubicBezTo>
                <a:cubicBezTo>
                  <a:pt x="146830" y="42437"/>
                  <a:pt x="146447" y="42437"/>
                  <a:pt x="145937" y="42607"/>
                </a:cubicBezTo>
                <a:cubicBezTo>
                  <a:pt x="145767" y="41587"/>
                  <a:pt x="145724" y="41034"/>
                  <a:pt x="145809" y="40949"/>
                </a:cubicBezTo>
                <a:cubicBezTo>
                  <a:pt x="145299" y="40864"/>
                  <a:pt x="144831" y="40396"/>
                  <a:pt x="144406" y="39546"/>
                </a:cubicBezTo>
                <a:cubicBezTo>
                  <a:pt x="143981" y="38695"/>
                  <a:pt x="143641" y="38270"/>
                  <a:pt x="143385" y="38270"/>
                </a:cubicBezTo>
                <a:cubicBezTo>
                  <a:pt x="143215" y="38270"/>
                  <a:pt x="143024" y="38355"/>
                  <a:pt x="142811" y="38525"/>
                </a:cubicBezTo>
                <a:cubicBezTo>
                  <a:pt x="142599" y="38695"/>
                  <a:pt x="142386" y="38929"/>
                  <a:pt x="142174" y="39227"/>
                </a:cubicBezTo>
                <a:cubicBezTo>
                  <a:pt x="141961" y="39524"/>
                  <a:pt x="141748" y="39822"/>
                  <a:pt x="141536" y="40120"/>
                </a:cubicBezTo>
                <a:cubicBezTo>
                  <a:pt x="141323" y="40417"/>
                  <a:pt x="141174" y="40651"/>
                  <a:pt x="141089" y="40821"/>
                </a:cubicBezTo>
                <a:lnTo>
                  <a:pt x="140834" y="41077"/>
                </a:lnTo>
                <a:cubicBezTo>
                  <a:pt x="139814" y="40566"/>
                  <a:pt x="138793" y="40991"/>
                  <a:pt x="137772" y="42352"/>
                </a:cubicBezTo>
                <a:cubicBezTo>
                  <a:pt x="137007" y="42267"/>
                  <a:pt x="136284" y="42352"/>
                  <a:pt x="135604" y="42607"/>
                </a:cubicBezTo>
                <a:cubicBezTo>
                  <a:pt x="136879" y="42097"/>
                  <a:pt x="136965" y="41544"/>
                  <a:pt x="135859" y="40949"/>
                </a:cubicBezTo>
                <a:cubicBezTo>
                  <a:pt x="134923" y="40524"/>
                  <a:pt x="134030" y="40439"/>
                  <a:pt x="133180" y="40694"/>
                </a:cubicBezTo>
                <a:cubicBezTo>
                  <a:pt x="134201" y="40269"/>
                  <a:pt x="134626" y="39673"/>
                  <a:pt x="134456" y="38908"/>
                </a:cubicBezTo>
                <a:cubicBezTo>
                  <a:pt x="134286" y="38142"/>
                  <a:pt x="133775" y="37462"/>
                  <a:pt x="132925" y="36867"/>
                </a:cubicBezTo>
                <a:cubicBezTo>
                  <a:pt x="133010" y="36867"/>
                  <a:pt x="133180" y="36909"/>
                  <a:pt x="133435" y="36994"/>
                </a:cubicBezTo>
                <a:cubicBezTo>
                  <a:pt x="133690" y="37079"/>
                  <a:pt x="133860" y="37122"/>
                  <a:pt x="133945" y="37122"/>
                </a:cubicBezTo>
                <a:cubicBezTo>
                  <a:pt x="133860" y="36697"/>
                  <a:pt x="133456" y="36293"/>
                  <a:pt x="132734" y="35910"/>
                </a:cubicBezTo>
                <a:cubicBezTo>
                  <a:pt x="132011" y="35527"/>
                  <a:pt x="131181" y="35145"/>
                  <a:pt x="130246" y="34762"/>
                </a:cubicBezTo>
                <a:cubicBezTo>
                  <a:pt x="129311" y="34379"/>
                  <a:pt x="128715" y="34103"/>
                  <a:pt x="128460" y="33933"/>
                </a:cubicBezTo>
                <a:cubicBezTo>
                  <a:pt x="127865" y="33508"/>
                  <a:pt x="126334" y="33061"/>
                  <a:pt x="123868" y="32593"/>
                </a:cubicBezTo>
                <a:cubicBezTo>
                  <a:pt x="121401" y="32126"/>
                  <a:pt x="119871" y="32062"/>
                  <a:pt x="119275" y="32402"/>
                </a:cubicBezTo>
                <a:cubicBezTo>
                  <a:pt x="118850" y="32657"/>
                  <a:pt x="118595" y="32912"/>
                  <a:pt x="118510" y="33167"/>
                </a:cubicBezTo>
                <a:cubicBezTo>
                  <a:pt x="118425" y="33423"/>
                  <a:pt x="118489" y="33784"/>
                  <a:pt x="118701" y="34252"/>
                </a:cubicBezTo>
                <a:cubicBezTo>
                  <a:pt x="118914" y="34719"/>
                  <a:pt x="119063" y="35081"/>
                  <a:pt x="119148" y="35336"/>
                </a:cubicBezTo>
                <a:cubicBezTo>
                  <a:pt x="119658" y="37292"/>
                  <a:pt x="119871" y="38440"/>
                  <a:pt x="119786" y="38780"/>
                </a:cubicBezTo>
                <a:cubicBezTo>
                  <a:pt x="119700" y="39035"/>
                  <a:pt x="119339" y="39376"/>
                  <a:pt x="118701" y="39801"/>
                </a:cubicBezTo>
                <a:cubicBezTo>
                  <a:pt x="118063" y="40226"/>
                  <a:pt x="117829" y="40736"/>
                  <a:pt x="118000" y="41332"/>
                </a:cubicBezTo>
                <a:cubicBezTo>
                  <a:pt x="118085" y="41672"/>
                  <a:pt x="118574" y="42097"/>
                  <a:pt x="119467" y="42607"/>
                </a:cubicBezTo>
                <a:cubicBezTo>
                  <a:pt x="120360" y="43118"/>
                  <a:pt x="120891" y="43628"/>
                  <a:pt x="121061" y="44138"/>
                </a:cubicBezTo>
                <a:cubicBezTo>
                  <a:pt x="121486" y="45244"/>
                  <a:pt x="121316" y="46307"/>
                  <a:pt x="120551" y="47327"/>
                </a:cubicBezTo>
                <a:cubicBezTo>
                  <a:pt x="120211" y="47753"/>
                  <a:pt x="119573" y="48220"/>
                  <a:pt x="118637" y="48731"/>
                </a:cubicBezTo>
                <a:cubicBezTo>
                  <a:pt x="117702" y="49241"/>
                  <a:pt x="117107" y="49666"/>
                  <a:pt x="116851" y="50006"/>
                </a:cubicBezTo>
                <a:cubicBezTo>
                  <a:pt x="116426" y="50431"/>
                  <a:pt x="116277" y="50920"/>
                  <a:pt x="116405" y="51473"/>
                </a:cubicBezTo>
                <a:cubicBezTo>
                  <a:pt x="116533" y="52026"/>
                  <a:pt x="116554" y="52430"/>
                  <a:pt x="116469" y="52685"/>
                </a:cubicBezTo>
                <a:cubicBezTo>
                  <a:pt x="116554" y="52600"/>
                  <a:pt x="116596" y="52494"/>
                  <a:pt x="116596" y="52366"/>
                </a:cubicBezTo>
                <a:cubicBezTo>
                  <a:pt x="116596" y="52239"/>
                  <a:pt x="116639" y="52132"/>
                  <a:pt x="116724" y="52047"/>
                </a:cubicBezTo>
                <a:cubicBezTo>
                  <a:pt x="116724" y="53153"/>
                  <a:pt x="117192" y="54088"/>
                  <a:pt x="118127" y="54854"/>
                </a:cubicBezTo>
                <a:cubicBezTo>
                  <a:pt x="118808" y="55364"/>
                  <a:pt x="118127" y="56129"/>
                  <a:pt x="116086" y="57150"/>
                </a:cubicBezTo>
                <a:cubicBezTo>
                  <a:pt x="114385" y="58085"/>
                  <a:pt x="113535" y="58256"/>
                  <a:pt x="113535" y="57660"/>
                </a:cubicBezTo>
                <a:cubicBezTo>
                  <a:pt x="113620" y="56980"/>
                  <a:pt x="113301" y="56300"/>
                  <a:pt x="112578" y="55619"/>
                </a:cubicBezTo>
                <a:cubicBezTo>
                  <a:pt x="111855" y="54939"/>
                  <a:pt x="111409" y="54429"/>
                  <a:pt x="111239" y="54088"/>
                </a:cubicBezTo>
                <a:cubicBezTo>
                  <a:pt x="111068" y="53748"/>
                  <a:pt x="110920" y="52940"/>
                  <a:pt x="110792" y="51665"/>
                </a:cubicBezTo>
                <a:cubicBezTo>
                  <a:pt x="110664" y="50389"/>
                  <a:pt x="110261" y="49496"/>
                  <a:pt x="109580" y="48986"/>
                </a:cubicBezTo>
                <a:cubicBezTo>
                  <a:pt x="109070" y="48646"/>
                  <a:pt x="108262" y="48475"/>
                  <a:pt x="107156" y="48475"/>
                </a:cubicBezTo>
                <a:cubicBezTo>
                  <a:pt x="106051" y="48475"/>
                  <a:pt x="105285" y="48688"/>
                  <a:pt x="104860" y="49113"/>
                </a:cubicBezTo>
                <a:cubicBezTo>
                  <a:pt x="104860" y="48263"/>
                  <a:pt x="102777" y="46987"/>
                  <a:pt x="98609" y="45286"/>
                </a:cubicBezTo>
                <a:cubicBezTo>
                  <a:pt x="97164" y="44606"/>
                  <a:pt x="94697" y="44436"/>
                  <a:pt x="91211" y="44776"/>
                </a:cubicBezTo>
                <a:cubicBezTo>
                  <a:pt x="91806" y="44691"/>
                  <a:pt x="91806" y="43968"/>
                  <a:pt x="91211" y="42607"/>
                </a:cubicBezTo>
                <a:cubicBezTo>
                  <a:pt x="90530" y="41247"/>
                  <a:pt x="89637" y="40736"/>
                  <a:pt x="88532" y="41077"/>
                </a:cubicBezTo>
                <a:cubicBezTo>
                  <a:pt x="87851" y="38950"/>
                  <a:pt x="87681" y="37462"/>
                  <a:pt x="88021" y="36612"/>
                </a:cubicBezTo>
                <a:cubicBezTo>
                  <a:pt x="88191" y="36186"/>
                  <a:pt x="88574" y="35591"/>
                  <a:pt x="89169" y="34826"/>
                </a:cubicBezTo>
                <a:cubicBezTo>
                  <a:pt x="89765" y="34060"/>
                  <a:pt x="90147" y="33423"/>
                  <a:pt x="90318" y="32912"/>
                </a:cubicBezTo>
                <a:cubicBezTo>
                  <a:pt x="90403" y="32657"/>
                  <a:pt x="91062" y="32402"/>
                  <a:pt x="92295" y="32147"/>
                </a:cubicBezTo>
                <a:cubicBezTo>
                  <a:pt x="93528" y="31892"/>
                  <a:pt x="94230" y="31552"/>
                  <a:pt x="94400" y="31126"/>
                </a:cubicBezTo>
                <a:cubicBezTo>
                  <a:pt x="94485" y="30786"/>
                  <a:pt x="94378" y="30510"/>
                  <a:pt x="94081" y="30297"/>
                </a:cubicBezTo>
                <a:cubicBezTo>
                  <a:pt x="93783" y="30085"/>
                  <a:pt x="93379" y="29893"/>
                  <a:pt x="92869" y="29723"/>
                </a:cubicBezTo>
                <a:cubicBezTo>
                  <a:pt x="97376" y="30233"/>
                  <a:pt x="100055" y="29468"/>
                  <a:pt x="100906" y="27427"/>
                </a:cubicBezTo>
                <a:cubicBezTo>
                  <a:pt x="101331" y="26661"/>
                  <a:pt x="101458" y="26066"/>
                  <a:pt x="101288" y="25641"/>
                </a:cubicBezTo>
                <a:cubicBezTo>
                  <a:pt x="101288" y="25726"/>
                  <a:pt x="101373" y="25768"/>
                  <a:pt x="101543" y="25768"/>
                </a:cubicBezTo>
                <a:cubicBezTo>
                  <a:pt x="101714" y="25768"/>
                  <a:pt x="101799" y="25811"/>
                  <a:pt x="101799" y="25896"/>
                </a:cubicBezTo>
                <a:cubicBezTo>
                  <a:pt x="102819" y="25641"/>
                  <a:pt x="103117" y="24918"/>
                  <a:pt x="102692" y="23727"/>
                </a:cubicBezTo>
                <a:cubicBezTo>
                  <a:pt x="104307" y="23047"/>
                  <a:pt x="105413" y="22707"/>
                  <a:pt x="106008" y="22707"/>
                </a:cubicBezTo>
                <a:cubicBezTo>
                  <a:pt x="106433" y="22792"/>
                  <a:pt x="106901" y="23047"/>
                  <a:pt x="107412" y="23472"/>
                </a:cubicBezTo>
                <a:cubicBezTo>
                  <a:pt x="107922" y="23898"/>
                  <a:pt x="108347" y="24110"/>
                  <a:pt x="108687" y="24110"/>
                </a:cubicBezTo>
                <a:cubicBezTo>
                  <a:pt x="110133" y="24365"/>
                  <a:pt x="111047" y="23940"/>
                  <a:pt x="111430" y="22834"/>
                </a:cubicBezTo>
                <a:cubicBezTo>
                  <a:pt x="111813" y="21729"/>
                  <a:pt x="111409" y="20751"/>
                  <a:pt x="110218" y="19900"/>
                </a:cubicBezTo>
                <a:cubicBezTo>
                  <a:pt x="110813" y="20241"/>
                  <a:pt x="111111" y="19985"/>
                  <a:pt x="111111" y="19135"/>
                </a:cubicBezTo>
                <a:cubicBezTo>
                  <a:pt x="111026" y="18029"/>
                  <a:pt x="110728" y="17222"/>
                  <a:pt x="110218" y="16711"/>
                </a:cubicBezTo>
                <a:cubicBezTo>
                  <a:pt x="109963" y="16541"/>
                  <a:pt x="109686" y="16435"/>
                  <a:pt x="109389" y="16392"/>
                </a:cubicBezTo>
                <a:cubicBezTo>
                  <a:pt x="109091" y="16350"/>
                  <a:pt x="108815" y="16350"/>
                  <a:pt x="108560" y="16392"/>
                </a:cubicBezTo>
                <a:cubicBezTo>
                  <a:pt x="108304" y="16435"/>
                  <a:pt x="108007" y="16414"/>
                  <a:pt x="107667" y="16329"/>
                </a:cubicBezTo>
                <a:cubicBezTo>
                  <a:pt x="107582" y="16329"/>
                  <a:pt x="107241" y="16243"/>
                  <a:pt x="106646" y="16073"/>
                </a:cubicBezTo>
                <a:cubicBezTo>
                  <a:pt x="106561" y="16158"/>
                  <a:pt x="106476" y="16201"/>
                  <a:pt x="106391" y="16201"/>
                </a:cubicBezTo>
                <a:lnTo>
                  <a:pt x="105370" y="16201"/>
                </a:lnTo>
                <a:cubicBezTo>
                  <a:pt x="105030" y="16371"/>
                  <a:pt x="104860" y="16584"/>
                  <a:pt x="104860" y="16839"/>
                </a:cubicBezTo>
                <a:lnTo>
                  <a:pt x="104860" y="16966"/>
                </a:lnTo>
                <a:cubicBezTo>
                  <a:pt x="104775" y="17222"/>
                  <a:pt x="104945" y="17477"/>
                  <a:pt x="105370" y="17732"/>
                </a:cubicBezTo>
                <a:lnTo>
                  <a:pt x="106008" y="17859"/>
                </a:lnTo>
                <a:lnTo>
                  <a:pt x="106391" y="18114"/>
                </a:lnTo>
                <a:cubicBezTo>
                  <a:pt x="106306" y="18114"/>
                  <a:pt x="106200" y="18221"/>
                  <a:pt x="106072" y="18433"/>
                </a:cubicBezTo>
                <a:cubicBezTo>
                  <a:pt x="105945" y="18646"/>
                  <a:pt x="105838" y="18752"/>
                  <a:pt x="105753" y="18752"/>
                </a:cubicBezTo>
                <a:cubicBezTo>
                  <a:pt x="105753" y="19007"/>
                  <a:pt x="105881" y="19220"/>
                  <a:pt x="106136" y="19390"/>
                </a:cubicBezTo>
                <a:cubicBezTo>
                  <a:pt x="105966" y="19475"/>
                  <a:pt x="105370" y="19794"/>
                  <a:pt x="104350" y="20347"/>
                </a:cubicBezTo>
                <a:cubicBezTo>
                  <a:pt x="103329" y="20900"/>
                  <a:pt x="102606" y="21346"/>
                  <a:pt x="102181" y="21686"/>
                </a:cubicBezTo>
                <a:cubicBezTo>
                  <a:pt x="102096" y="21771"/>
                  <a:pt x="101926" y="21878"/>
                  <a:pt x="101671" y="22005"/>
                </a:cubicBezTo>
                <a:cubicBezTo>
                  <a:pt x="101416" y="22133"/>
                  <a:pt x="101246" y="22239"/>
                  <a:pt x="101161" y="22324"/>
                </a:cubicBezTo>
                <a:cubicBezTo>
                  <a:pt x="100991" y="22409"/>
                  <a:pt x="100821" y="22324"/>
                  <a:pt x="100650" y="22069"/>
                </a:cubicBezTo>
                <a:cubicBezTo>
                  <a:pt x="100480" y="21814"/>
                  <a:pt x="100310" y="21431"/>
                  <a:pt x="100140" y="20921"/>
                </a:cubicBezTo>
                <a:cubicBezTo>
                  <a:pt x="99970" y="20411"/>
                  <a:pt x="99800" y="19922"/>
                  <a:pt x="99630" y="19454"/>
                </a:cubicBezTo>
                <a:cubicBezTo>
                  <a:pt x="99460" y="18986"/>
                  <a:pt x="99268" y="18561"/>
                  <a:pt x="99056" y="18178"/>
                </a:cubicBezTo>
                <a:cubicBezTo>
                  <a:pt x="98843" y="17796"/>
                  <a:pt x="98609" y="17604"/>
                  <a:pt x="98354" y="17604"/>
                </a:cubicBezTo>
                <a:cubicBezTo>
                  <a:pt x="97334" y="17604"/>
                  <a:pt x="96568" y="18327"/>
                  <a:pt x="96058" y="19773"/>
                </a:cubicBezTo>
                <a:cubicBezTo>
                  <a:pt x="96313" y="18922"/>
                  <a:pt x="95760" y="18178"/>
                  <a:pt x="94400" y="17540"/>
                </a:cubicBezTo>
                <a:cubicBezTo>
                  <a:pt x="93039" y="16903"/>
                  <a:pt x="91976" y="16584"/>
                  <a:pt x="91211" y="16584"/>
                </a:cubicBezTo>
                <a:cubicBezTo>
                  <a:pt x="92911" y="15308"/>
                  <a:pt x="92529" y="14032"/>
                  <a:pt x="90062" y="12757"/>
                </a:cubicBezTo>
                <a:close/>
                <a:moveTo>
                  <a:pt x="97972" y="0"/>
                </a:moveTo>
                <a:cubicBezTo>
                  <a:pt x="115746" y="0"/>
                  <a:pt x="132138" y="4380"/>
                  <a:pt x="147149" y="13139"/>
                </a:cubicBezTo>
                <a:cubicBezTo>
                  <a:pt x="162159" y="21899"/>
                  <a:pt x="174044" y="33784"/>
                  <a:pt x="182804" y="48794"/>
                </a:cubicBezTo>
                <a:cubicBezTo>
                  <a:pt x="191563" y="63805"/>
                  <a:pt x="195943" y="80197"/>
                  <a:pt x="195943" y="97971"/>
                </a:cubicBezTo>
                <a:cubicBezTo>
                  <a:pt x="195943" y="115746"/>
                  <a:pt x="191563" y="132138"/>
                  <a:pt x="182804" y="147148"/>
                </a:cubicBezTo>
                <a:cubicBezTo>
                  <a:pt x="174044" y="162159"/>
                  <a:pt x="162159" y="174044"/>
                  <a:pt x="147149" y="182803"/>
                </a:cubicBezTo>
                <a:cubicBezTo>
                  <a:pt x="132138" y="191563"/>
                  <a:pt x="115746" y="195943"/>
                  <a:pt x="97972" y="195943"/>
                </a:cubicBezTo>
                <a:cubicBezTo>
                  <a:pt x="80197" y="195943"/>
                  <a:pt x="63805" y="191563"/>
                  <a:pt x="48795" y="182803"/>
                </a:cubicBezTo>
                <a:cubicBezTo>
                  <a:pt x="33784" y="174044"/>
                  <a:pt x="21899" y="162159"/>
                  <a:pt x="13140" y="147148"/>
                </a:cubicBezTo>
                <a:cubicBezTo>
                  <a:pt x="4380" y="132138"/>
                  <a:pt x="0" y="115746"/>
                  <a:pt x="0" y="97971"/>
                </a:cubicBezTo>
                <a:cubicBezTo>
                  <a:pt x="0" y="80197"/>
                  <a:pt x="4380" y="63805"/>
                  <a:pt x="13140" y="48794"/>
                </a:cubicBezTo>
                <a:cubicBezTo>
                  <a:pt x="21899" y="33784"/>
                  <a:pt x="33784" y="21899"/>
                  <a:pt x="48795" y="13139"/>
                </a:cubicBezTo>
                <a:cubicBezTo>
                  <a:pt x="63805" y="4380"/>
                  <a:pt x="80197" y="0"/>
                  <a:pt x="97972" y="0"/>
                </a:cubicBezTo>
                <a:close/>
              </a:path>
            </a:pathLst>
          </a:cu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Arial"/>
              <a:ea typeface="微软雅黑"/>
              <a:cs typeface="+mn-ea"/>
              <a:sym typeface="+mn-lt"/>
            </a:endParaRPr>
          </a:p>
        </p:txBody>
      </p:sp>
      <p:grpSp>
        <p:nvGrpSpPr>
          <p:cNvPr id="60" name="Group 8"/>
          <p:cNvGrpSpPr/>
          <p:nvPr/>
        </p:nvGrpSpPr>
        <p:grpSpPr>
          <a:xfrm>
            <a:off x="8971790" y="3987331"/>
            <a:ext cx="249820" cy="340150"/>
            <a:chOff x="2767013" y="609600"/>
            <a:chExt cx="561975" cy="765176"/>
          </a:xfrm>
          <a:solidFill>
            <a:schemeClr val="accent1"/>
          </a:solidFill>
        </p:grpSpPr>
        <p:sp>
          <p:nvSpPr>
            <p:cNvPr id="61" name="Freeform 5"/>
            <p:cNvSpPr>
              <a:spLocks noEditPoints="1"/>
            </p:cNvSpPr>
            <p:nvPr/>
          </p:nvSpPr>
          <p:spPr bwMode="auto">
            <a:xfrm>
              <a:off x="2767013" y="609600"/>
              <a:ext cx="561975" cy="609600"/>
            </a:xfrm>
            <a:custGeom>
              <a:avLst/>
              <a:gdLst>
                <a:gd name="T0" fmla="*/ 100 w 147"/>
                <a:gd name="T1" fmla="*/ 160 h 160"/>
                <a:gd name="T2" fmla="*/ 143 w 147"/>
                <a:gd name="T3" fmla="*/ 59 h 160"/>
                <a:gd name="T4" fmla="*/ 73 w 147"/>
                <a:gd name="T5" fmla="*/ 0 h 160"/>
                <a:gd name="T6" fmla="*/ 3 w 147"/>
                <a:gd name="T7" fmla="*/ 59 h 160"/>
                <a:gd name="T8" fmla="*/ 46 w 147"/>
                <a:gd name="T9" fmla="*/ 160 h 160"/>
                <a:gd name="T10" fmla="*/ 100 w 147"/>
                <a:gd name="T11" fmla="*/ 160 h 160"/>
                <a:gd name="T12" fmla="*/ 19 w 147"/>
                <a:gd name="T13" fmla="*/ 60 h 160"/>
                <a:gd name="T14" fmla="*/ 73 w 147"/>
                <a:gd name="T15" fmla="*/ 16 h 160"/>
                <a:gd name="T16" fmla="*/ 127 w 147"/>
                <a:gd name="T17" fmla="*/ 60 h 160"/>
                <a:gd name="T18" fmla="*/ 110 w 147"/>
                <a:gd name="T19" fmla="*/ 100 h 160"/>
                <a:gd name="T20" fmla="*/ 86 w 147"/>
                <a:gd name="T21" fmla="*/ 144 h 160"/>
                <a:gd name="T22" fmla="*/ 79 w 147"/>
                <a:gd name="T23" fmla="*/ 144 h 160"/>
                <a:gd name="T24" fmla="*/ 79 w 147"/>
                <a:gd name="T25" fmla="*/ 87 h 160"/>
                <a:gd name="T26" fmla="*/ 88 w 147"/>
                <a:gd name="T27" fmla="*/ 87 h 160"/>
                <a:gd name="T28" fmla="*/ 100 w 147"/>
                <a:gd name="T29" fmla="*/ 75 h 160"/>
                <a:gd name="T30" fmla="*/ 88 w 147"/>
                <a:gd name="T31" fmla="*/ 63 h 160"/>
                <a:gd name="T32" fmla="*/ 76 w 147"/>
                <a:gd name="T33" fmla="*/ 75 h 160"/>
                <a:gd name="T34" fmla="*/ 76 w 147"/>
                <a:gd name="T35" fmla="*/ 75 h 160"/>
                <a:gd name="T36" fmla="*/ 71 w 147"/>
                <a:gd name="T37" fmla="*/ 75 h 160"/>
                <a:gd name="T38" fmla="*/ 71 w 147"/>
                <a:gd name="T39" fmla="*/ 75 h 160"/>
                <a:gd name="T40" fmla="*/ 59 w 147"/>
                <a:gd name="T41" fmla="*/ 63 h 160"/>
                <a:gd name="T42" fmla="*/ 47 w 147"/>
                <a:gd name="T43" fmla="*/ 75 h 160"/>
                <a:gd name="T44" fmla="*/ 59 w 147"/>
                <a:gd name="T45" fmla="*/ 87 h 160"/>
                <a:gd name="T46" fmla="*/ 67 w 147"/>
                <a:gd name="T47" fmla="*/ 87 h 160"/>
                <a:gd name="T48" fmla="*/ 67 w 147"/>
                <a:gd name="T49" fmla="*/ 144 h 160"/>
                <a:gd name="T50" fmla="*/ 60 w 147"/>
                <a:gd name="T51" fmla="*/ 144 h 160"/>
                <a:gd name="T52" fmla="*/ 37 w 147"/>
                <a:gd name="T53" fmla="*/ 100 h 160"/>
                <a:gd name="T54" fmla="*/ 19 w 147"/>
                <a:gd name="T55" fmla="*/ 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160">
                  <a:moveTo>
                    <a:pt x="100" y="160"/>
                  </a:moveTo>
                  <a:cubicBezTo>
                    <a:pt x="100" y="116"/>
                    <a:pt x="147" y="102"/>
                    <a:pt x="143" y="59"/>
                  </a:cubicBezTo>
                  <a:cubicBezTo>
                    <a:pt x="141" y="31"/>
                    <a:pt x="122" y="0"/>
                    <a:pt x="73" y="0"/>
                  </a:cubicBezTo>
                  <a:cubicBezTo>
                    <a:pt x="24" y="0"/>
                    <a:pt x="5" y="31"/>
                    <a:pt x="3" y="59"/>
                  </a:cubicBezTo>
                  <a:cubicBezTo>
                    <a:pt x="0" y="102"/>
                    <a:pt x="46" y="116"/>
                    <a:pt x="46" y="160"/>
                  </a:cubicBezTo>
                  <a:lnTo>
                    <a:pt x="100" y="160"/>
                  </a:lnTo>
                  <a:close/>
                  <a:moveTo>
                    <a:pt x="19" y="60"/>
                  </a:moveTo>
                  <a:cubicBezTo>
                    <a:pt x="20" y="47"/>
                    <a:pt x="28" y="16"/>
                    <a:pt x="73" y="16"/>
                  </a:cubicBezTo>
                  <a:cubicBezTo>
                    <a:pt x="119" y="16"/>
                    <a:pt x="126" y="47"/>
                    <a:pt x="127" y="60"/>
                  </a:cubicBezTo>
                  <a:cubicBezTo>
                    <a:pt x="128" y="75"/>
                    <a:pt x="121" y="85"/>
                    <a:pt x="110" y="100"/>
                  </a:cubicBezTo>
                  <a:cubicBezTo>
                    <a:pt x="100" y="112"/>
                    <a:pt x="90" y="126"/>
                    <a:pt x="86" y="144"/>
                  </a:cubicBezTo>
                  <a:cubicBezTo>
                    <a:pt x="79" y="144"/>
                    <a:pt x="79" y="144"/>
                    <a:pt x="79" y="144"/>
                  </a:cubicBezTo>
                  <a:cubicBezTo>
                    <a:pt x="79" y="87"/>
                    <a:pt x="79" y="87"/>
                    <a:pt x="79" y="87"/>
                  </a:cubicBezTo>
                  <a:cubicBezTo>
                    <a:pt x="88" y="87"/>
                    <a:pt x="88" y="87"/>
                    <a:pt x="88" y="87"/>
                  </a:cubicBezTo>
                  <a:cubicBezTo>
                    <a:pt x="94" y="87"/>
                    <a:pt x="100" y="82"/>
                    <a:pt x="100" y="75"/>
                  </a:cubicBezTo>
                  <a:cubicBezTo>
                    <a:pt x="100" y="68"/>
                    <a:pt x="94" y="63"/>
                    <a:pt x="88" y="63"/>
                  </a:cubicBezTo>
                  <a:cubicBezTo>
                    <a:pt x="81" y="63"/>
                    <a:pt x="76" y="68"/>
                    <a:pt x="76" y="75"/>
                  </a:cubicBezTo>
                  <a:cubicBezTo>
                    <a:pt x="76" y="75"/>
                    <a:pt x="76" y="75"/>
                    <a:pt x="76" y="75"/>
                  </a:cubicBezTo>
                  <a:cubicBezTo>
                    <a:pt x="71" y="75"/>
                    <a:pt x="71" y="75"/>
                    <a:pt x="71" y="75"/>
                  </a:cubicBezTo>
                  <a:cubicBezTo>
                    <a:pt x="71" y="75"/>
                    <a:pt x="71" y="75"/>
                    <a:pt x="71" y="75"/>
                  </a:cubicBezTo>
                  <a:cubicBezTo>
                    <a:pt x="71" y="68"/>
                    <a:pt x="65" y="63"/>
                    <a:pt x="59" y="63"/>
                  </a:cubicBezTo>
                  <a:cubicBezTo>
                    <a:pt x="52" y="63"/>
                    <a:pt x="47" y="68"/>
                    <a:pt x="47" y="75"/>
                  </a:cubicBezTo>
                  <a:cubicBezTo>
                    <a:pt x="47" y="82"/>
                    <a:pt x="52" y="87"/>
                    <a:pt x="59" y="87"/>
                  </a:cubicBezTo>
                  <a:cubicBezTo>
                    <a:pt x="67" y="87"/>
                    <a:pt x="67" y="87"/>
                    <a:pt x="67" y="87"/>
                  </a:cubicBezTo>
                  <a:cubicBezTo>
                    <a:pt x="67" y="144"/>
                    <a:pt x="67" y="144"/>
                    <a:pt x="67" y="144"/>
                  </a:cubicBezTo>
                  <a:cubicBezTo>
                    <a:pt x="60" y="144"/>
                    <a:pt x="60" y="144"/>
                    <a:pt x="60" y="144"/>
                  </a:cubicBezTo>
                  <a:cubicBezTo>
                    <a:pt x="56" y="126"/>
                    <a:pt x="46" y="112"/>
                    <a:pt x="37" y="100"/>
                  </a:cubicBezTo>
                  <a:cubicBezTo>
                    <a:pt x="25" y="85"/>
                    <a:pt x="18" y="75"/>
                    <a:pt x="19"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sp>
          <p:nvSpPr>
            <p:cNvPr id="62" name="Freeform 6"/>
            <p:cNvSpPr>
              <a:spLocks/>
            </p:cNvSpPr>
            <p:nvPr/>
          </p:nvSpPr>
          <p:spPr bwMode="auto">
            <a:xfrm>
              <a:off x="2938463" y="1265238"/>
              <a:ext cx="214313" cy="109538"/>
            </a:xfrm>
            <a:custGeom>
              <a:avLst/>
              <a:gdLst>
                <a:gd name="T0" fmla="*/ 0 w 56"/>
                <a:gd name="T1" fmla="*/ 21 h 29"/>
                <a:gd name="T2" fmla="*/ 28 w 56"/>
                <a:gd name="T3" fmla="*/ 29 h 29"/>
                <a:gd name="T4" fmla="*/ 56 w 56"/>
                <a:gd name="T5" fmla="*/ 21 h 29"/>
                <a:gd name="T6" fmla="*/ 56 w 56"/>
                <a:gd name="T7" fmla="*/ 0 h 29"/>
                <a:gd name="T8" fmla="*/ 0 w 56"/>
                <a:gd name="T9" fmla="*/ 0 h 29"/>
                <a:gd name="T10" fmla="*/ 0 w 56"/>
                <a:gd name="T11" fmla="*/ 21 h 29"/>
              </a:gdLst>
              <a:ahLst/>
              <a:cxnLst>
                <a:cxn ang="0">
                  <a:pos x="T0" y="T1"/>
                </a:cxn>
                <a:cxn ang="0">
                  <a:pos x="T2" y="T3"/>
                </a:cxn>
                <a:cxn ang="0">
                  <a:pos x="T4" y="T5"/>
                </a:cxn>
                <a:cxn ang="0">
                  <a:pos x="T6" y="T7"/>
                </a:cxn>
                <a:cxn ang="0">
                  <a:pos x="T8" y="T9"/>
                </a:cxn>
                <a:cxn ang="0">
                  <a:pos x="T10" y="T11"/>
                </a:cxn>
              </a:cxnLst>
              <a:rect l="0" t="0" r="r" b="b"/>
              <a:pathLst>
                <a:path w="56" h="29">
                  <a:moveTo>
                    <a:pt x="0" y="21"/>
                  </a:moveTo>
                  <a:cubicBezTo>
                    <a:pt x="8" y="26"/>
                    <a:pt x="17" y="29"/>
                    <a:pt x="28" y="29"/>
                  </a:cubicBezTo>
                  <a:cubicBezTo>
                    <a:pt x="39" y="29"/>
                    <a:pt x="48" y="26"/>
                    <a:pt x="56" y="21"/>
                  </a:cubicBezTo>
                  <a:cubicBezTo>
                    <a:pt x="56" y="0"/>
                    <a:pt x="56" y="0"/>
                    <a:pt x="56" y="0"/>
                  </a:cubicBezTo>
                  <a:cubicBezTo>
                    <a:pt x="0" y="0"/>
                    <a:pt x="0" y="0"/>
                    <a:pt x="0" y="0"/>
                  </a:cubicBezTo>
                  <a:lnTo>
                    <a:pt x="0"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Arial"/>
                <a:ea typeface="微软雅黑"/>
                <a:cs typeface="+mn-ea"/>
                <a:sym typeface="+mn-lt"/>
              </a:endParaRPr>
            </a:p>
          </p:txBody>
        </p:sp>
      </p:grpSp>
      <p:sp>
        <p:nvSpPr>
          <p:cNvPr id="63" name="任意多边形 62"/>
          <p:cNvSpPr/>
          <p:nvPr/>
        </p:nvSpPr>
        <p:spPr>
          <a:xfrm>
            <a:off x="3020063" y="5900683"/>
            <a:ext cx="278084" cy="278084"/>
          </a:xfrm>
          <a:custGeom>
            <a:avLst/>
            <a:gdLst/>
            <a:ahLst/>
            <a:cxnLst/>
            <a:rect l="l" t="t" r="r" b="b"/>
            <a:pathLst>
              <a:path w="228600" h="228600">
                <a:moveTo>
                  <a:pt x="163286" y="76158"/>
                </a:moveTo>
                <a:lnTo>
                  <a:pt x="163286" y="114300"/>
                </a:lnTo>
                <a:lnTo>
                  <a:pt x="201428" y="114300"/>
                </a:lnTo>
                <a:close/>
                <a:moveTo>
                  <a:pt x="97971" y="65315"/>
                </a:moveTo>
                <a:lnTo>
                  <a:pt x="97971" y="212272"/>
                </a:lnTo>
                <a:lnTo>
                  <a:pt x="212271" y="212272"/>
                </a:lnTo>
                <a:lnTo>
                  <a:pt x="212271" y="130629"/>
                </a:lnTo>
                <a:lnTo>
                  <a:pt x="159204" y="130629"/>
                </a:lnTo>
                <a:cubicBezTo>
                  <a:pt x="155802" y="130629"/>
                  <a:pt x="152910" y="129438"/>
                  <a:pt x="150529" y="127057"/>
                </a:cubicBezTo>
                <a:cubicBezTo>
                  <a:pt x="148148" y="124676"/>
                  <a:pt x="146957" y="121784"/>
                  <a:pt x="146957" y="118383"/>
                </a:cubicBezTo>
                <a:lnTo>
                  <a:pt x="146957" y="65315"/>
                </a:lnTo>
                <a:close/>
                <a:moveTo>
                  <a:pt x="36739" y="16329"/>
                </a:moveTo>
                <a:cubicBezTo>
                  <a:pt x="35634" y="16329"/>
                  <a:pt x="34677" y="16733"/>
                  <a:pt x="33869" y="17541"/>
                </a:cubicBezTo>
                <a:cubicBezTo>
                  <a:pt x="33061" y="18349"/>
                  <a:pt x="32657" y="19306"/>
                  <a:pt x="32657" y="20411"/>
                </a:cubicBezTo>
                <a:lnTo>
                  <a:pt x="32657" y="28575"/>
                </a:lnTo>
                <a:cubicBezTo>
                  <a:pt x="32657" y="29681"/>
                  <a:pt x="33061" y="30638"/>
                  <a:pt x="33869" y="31446"/>
                </a:cubicBezTo>
                <a:cubicBezTo>
                  <a:pt x="34677" y="32254"/>
                  <a:pt x="35634" y="32658"/>
                  <a:pt x="36739" y="32658"/>
                </a:cubicBezTo>
                <a:lnTo>
                  <a:pt x="126546" y="32658"/>
                </a:lnTo>
                <a:cubicBezTo>
                  <a:pt x="127652" y="32658"/>
                  <a:pt x="128609" y="32254"/>
                  <a:pt x="129417" y="31446"/>
                </a:cubicBezTo>
                <a:cubicBezTo>
                  <a:pt x="130225" y="30638"/>
                  <a:pt x="130629" y="29681"/>
                  <a:pt x="130629" y="28575"/>
                </a:cubicBezTo>
                <a:lnTo>
                  <a:pt x="130629" y="20411"/>
                </a:lnTo>
                <a:cubicBezTo>
                  <a:pt x="130629" y="19306"/>
                  <a:pt x="130225" y="18349"/>
                  <a:pt x="129417" y="17541"/>
                </a:cubicBezTo>
                <a:cubicBezTo>
                  <a:pt x="128609" y="16733"/>
                  <a:pt x="127652" y="16329"/>
                  <a:pt x="126546" y="16329"/>
                </a:cubicBezTo>
                <a:close/>
                <a:moveTo>
                  <a:pt x="12246" y="0"/>
                </a:moveTo>
                <a:lnTo>
                  <a:pt x="151039" y="0"/>
                </a:lnTo>
                <a:cubicBezTo>
                  <a:pt x="154441" y="0"/>
                  <a:pt x="157333" y="1191"/>
                  <a:pt x="159714" y="3572"/>
                </a:cubicBezTo>
                <a:cubicBezTo>
                  <a:pt x="162095" y="5954"/>
                  <a:pt x="163286" y="8845"/>
                  <a:pt x="163286" y="12247"/>
                </a:cubicBezTo>
                <a:lnTo>
                  <a:pt x="163286" y="54089"/>
                </a:lnTo>
                <a:cubicBezTo>
                  <a:pt x="165072" y="55194"/>
                  <a:pt x="166602" y="56385"/>
                  <a:pt x="167878" y="57661"/>
                </a:cubicBezTo>
                <a:lnTo>
                  <a:pt x="219925" y="109708"/>
                </a:lnTo>
                <a:cubicBezTo>
                  <a:pt x="222307" y="112089"/>
                  <a:pt x="224348" y="115321"/>
                  <a:pt x="226049" y="119403"/>
                </a:cubicBezTo>
                <a:cubicBezTo>
                  <a:pt x="227750" y="123485"/>
                  <a:pt x="228600" y="127227"/>
                  <a:pt x="228600" y="130629"/>
                </a:cubicBezTo>
                <a:lnTo>
                  <a:pt x="228600" y="216354"/>
                </a:lnTo>
                <a:cubicBezTo>
                  <a:pt x="228600" y="219756"/>
                  <a:pt x="227409" y="222647"/>
                  <a:pt x="225028" y="225028"/>
                </a:cubicBezTo>
                <a:cubicBezTo>
                  <a:pt x="222647" y="227410"/>
                  <a:pt x="219755" y="228600"/>
                  <a:pt x="216354" y="228600"/>
                </a:cubicBezTo>
                <a:lnTo>
                  <a:pt x="93889" y="228600"/>
                </a:lnTo>
                <a:cubicBezTo>
                  <a:pt x="90487" y="228600"/>
                  <a:pt x="87596" y="227410"/>
                  <a:pt x="85215" y="225028"/>
                </a:cubicBezTo>
                <a:cubicBezTo>
                  <a:pt x="82833" y="222647"/>
                  <a:pt x="81643" y="219756"/>
                  <a:pt x="81643" y="216354"/>
                </a:cubicBezTo>
                <a:lnTo>
                  <a:pt x="81643" y="195943"/>
                </a:lnTo>
                <a:lnTo>
                  <a:pt x="12246" y="195943"/>
                </a:lnTo>
                <a:cubicBezTo>
                  <a:pt x="8845" y="195943"/>
                  <a:pt x="5953" y="194753"/>
                  <a:pt x="3572" y="192371"/>
                </a:cubicBezTo>
                <a:cubicBezTo>
                  <a:pt x="1191" y="189990"/>
                  <a:pt x="0" y="187099"/>
                  <a:pt x="0" y="183697"/>
                </a:cubicBezTo>
                <a:lnTo>
                  <a:pt x="0" y="12247"/>
                </a:lnTo>
                <a:cubicBezTo>
                  <a:pt x="0" y="8845"/>
                  <a:pt x="1191" y="5954"/>
                  <a:pt x="3572" y="3572"/>
                </a:cubicBezTo>
                <a:cubicBezTo>
                  <a:pt x="5953" y="1191"/>
                  <a:pt x="8845" y="0"/>
                  <a:pt x="12246" y="0"/>
                </a:cubicBezTo>
                <a:close/>
              </a:path>
            </a:pathLst>
          </a:custGeom>
          <a:solidFill>
            <a:schemeClr val="accent2"/>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Arial"/>
              <a:ea typeface="微软雅黑"/>
              <a:cs typeface="+mn-ea"/>
              <a:sym typeface="+mn-lt"/>
            </a:endParaRPr>
          </a:p>
        </p:txBody>
      </p:sp>
      <p:sp>
        <p:nvSpPr>
          <p:cNvPr id="64" name="任意多边形 63"/>
          <p:cNvSpPr/>
          <p:nvPr/>
        </p:nvSpPr>
        <p:spPr>
          <a:xfrm>
            <a:off x="8956097" y="3126141"/>
            <a:ext cx="278084" cy="263048"/>
          </a:xfrm>
          <a:custGeom>
            <a:avLst/>
            <a:gdLst/>
            <a:ahLst/>
            <a:cxnLst/>
            <a:rect l="l" t="t" r="r" b="b"/>
            <a:pathLst>
              <a:path w="214695" h="203086">
                <a:moveTo>
                  <a:pt x="81643" y="24493"/>
                </a:moveTo>
                <a:cubicBezTo>
                  <a:pt x="74839" y="24493"/>
                  <a:pt x="69056" y="26874"/>
                  <a:pt x="64294" y="31636"/>
                </a:cubicBezTo>
                <a:cubicBezTo>
                  <a:pt x="59531" y="36399"/>
                  <a:pt x="57150" y="42182"/>
                  <a:pt x="57150" y="48986"/>
                </a:cubicBezTo>
                <a:cubicBezTo>
                  <a:pt x="57150" y="52557"/>
                  <a:pt x="57958" y="56087"/>
                  <a:pt x="59574" y="59574"/>
                </a:cubicBezTo>
                <a:cubicBezTo>
                  <a:pt x="56087" y="57958"/>
                  <a:pt x="52558" y="57150"/>
                  <a:pt x="48986" y="57150"/>
                </a:cubicBezTo>
                <a:cubicBezTo>
                  <a:pt x="42182" y="57150"/>
                  <a:pt x="36399" y="59531"/>
                  <a:pt x="31637" y="64294"/>
                </a:cubicBezTo>
                <a:cubicBezTo>
                  <a:pt x="26874" y="69056"/>
                  <a:pt x="24493" y="74839"/>
                  <a:pt x="24493" y="81643"/>
                </a:cubicBezTo>
                <a:cubicBezTo>
                  <a:pt x="24493" y="88446"/>
                  <a:pt x="26874" y="94229"/>
                  <a:pt x="31637" y="98992"/>
                </a:cubicBezTo>
                <a:cubicBezTo>
                  <a:pt x="36399" y="103754"/>
                  <a:pt x="42182" y="106136"/>
                  <a:pt x="48986" y="106136"/>
                </a:cubicBezTo>
                <a:cubicBezTo>
                  <a:pt x="55789" y="106136"/>
                  <a:pt x="61572" y="103754"/>
                  <a:pt x="66335" y="98992"/>
                </a:cubicBezTo>
                <a:cubicBezTo>
                  <a:pt x="71097" y="94229"/>
                  <a:pt x="73479" y="88446"/>
                  <a:pt x="73479" y="81643"/>
                </a:cubicBezTo>
                <a:cubicBezTo>
                  <a:pt x="73479" y="78071"/>
                  <a:pt x="72671" y="74541"/>
                  <a:pt x="71055" y="71055"/>
                </a:cubicBezTo>
                <a:cubicBezTo>
                  <a:pt x="74542" y="72670"/>
                  <a:pt x="78071" y="73478"/>
                  <a:pt x="81643" y="73478"/>
                </a:cubicBezTo>
                <a:cubicBezTo>
                  <a:pt x="88446" y="73478"/>
                  <a:pt x="94229" y="71097"/>
                  <a:pt x="98992" y="66335"/>
                </a:cubicBezTo>
                <a:cubicBezTo>
                  <a:pt x="103754" y="61572"/>
                  <a:pt x="106136" y="55789"/>
                  <a:pt x="106136" y="48986"/>
                </a:cubicBezTo>
                <a:cubicBezTo>
                  <a:pt x="106136" y="42182"/>
                  <a:pt x="103754" y="36399"/>
                  <a:pt x="98992" y="31636"/>
                </a:cubicBezTo>
                <a:cubicBezTo>
                  <a:pt x="94229" y="26874"/>
                  <a:pt x="88446" y="24493"/>
                  <a:pt x="81643" y="24493"/>
                </a:cubicBezTo>
                <a:close/>
                <a:moveTo>
                  <a:pt x="83684" y="0"/>
                </a:moveTo>
                <a:cubicBezTo>
                  <a:pt x="97546" y="0"/>
                  <a:pt x="108836" y="4358"/>
                  <a:pt x="117553" y="13075"/>
                </a:cubicBezTo>
                <a:cubicBezTo>
                  <a:pt x="126270" y="21793"/>
                  <a:pt x="130629" y="33082"/>
                  <a:pt x="130629" y="46944"/>
                </a:cubicBezTo>
                <a:cubicBezTo>
                  <a:pt x="130629" y="63018"/>
                  <a:pt x="125058" y="78539"/>
                  <a:pt x="113917" y="93506"/>
                </a:cubicBezTo>
                <a:lnTo>
                  <a:pt x="159204" y="138793"/>
                </a:lnTo>
                <a:lnTo>
                  <a:pt x="171450" y="126546"/>
                </a:lnTo>
                <a:cubicBezTo>
                  <a:pt x="171195" y="126291"/>
                  <a:pt x="170089" y="125249"/>
                  <a:pt x="168133" y="123421"/>
                </a:cubicBezTo>
                <a:cubicBezTo>
                  <a:pt x="166177" y="121592"/>
                  <a:pt x="164476" y="119955"/>
                  <a:pt x="163031" y="118510"/>
                </a:cubicBezTo>
                <a:cubicBezTo>
                  <a:pt x="161585" y="117064"/>
                  <a:pt x="160182" y="115512"/>
                  <a:pt x="158821" y="113853"/>
                </a:cubicBezTo>
                <a:cubicBezTo>
                  <a:pt x="157460" y="112195"/>
                  <a:pt x="156780" y="110983"/>
                  <a:pt x="156780" y="110218"/>
                </a:cubicBezTo>
                <a:cubicBezTo>
                  <a:pt x="156780" y="108772"/>
                  <a:pt x="158863" y="105965"/>
                  <a:pt x="163031" y="101798"/>
                </a:cubicBezTo>
                <a:cubicBezTo>
                  <a:pt x="167198" y="97631"/>
                  <a:pt x="170004" y="95548"/>
                  <a:pt x="171450" y="95548"/>
                </a:cubicBezTo>
                <a:cubicBezTo>
                  <a:pt x="172556" y="95548"/>
                  <a:pt x="173534" y="95973"/>
                  <a:pt x="174384" y="96823"/>
                </a:cubicBezTo>
                <a:cubicBezTo>
                  <a:pt x="174894" y="97333"/>
                  <a:pt x="176850" y="99226"/>
                  <a:pt x="180252" y="102500"/>
                </a:cubicBezTo>
                <a:cubicBezTo>
                  <a:pt x="183654" y="105774"/>
                  <a:pt x="187141" y="109155"/>
                  <a:pt x="190713" y="112641"/>
                </a:cubicBezTo>
                <a:cubicBezTo>
                  <a:pt x="194285" y="116128"/>
                  <a:pt x="197963" y="119785"/>
                  <a:pt x="201747" y="123612"/>
                </a:cubicBezTo>
                <a:cubicBezTo>
                  <a:pt x="205532" y="127439"/>
                  <a:pt x="208636" y="130756"/>
                  <a:pt x="211060" y="133562"/>
                </a:cubicBezTo>
                <a:cubicBezTo>
                  <a:pt x="213483" y="136369"/>
                  <a:pt x="214695" y="138112"/>
                  <a:pt x="214695" y="138793"/>
                </a:cubicBezTo>
                <a:cubicBezTo>
                  <a:pt x="214695" y="140238"/>
                  <a:pt x="212612" y="143045"/>
                  <a:pt x="208444" y="147212"/>
                </a:cubicBezTo>
                <a:cubicBezTo>
                  <a:pt x="204277" y="151379"/>
                  <a:pt x="201471" y="153463"/>
                  <a:pt x="200025" y="153463"/>
                </a:cubicBezTo>
                <a:cubicBezTo>
                  <a:pt x="199260" y="153463"/>
                  <a:pt x="198048" y="152783"/>
                  <a:pt x="196389" y="151422"/>
                </a:cubicBezTo>
                <a:cubicBezTo>
                  <a:pt x="194731" y="150061"/>
                  <a:pt x="193179" y="148658"/>
                  <a:pt x="191733" y="147212"/>
                </a:cubicBezTo>
                <a:cubicBezTo>
                  <a:pt x="190287" y="145766"/>
                  <a:pt x="188650" y="144065"/>
                  <a:pt x="186822" y="142109"/>
                </a:cubicBezTo>
                <a:cubicBezTo>
                  <a:pt x="184993" y="140153"/>
                  <a:pt x="183952" y="139048"/>
                  <a:pt x="183696" y="138793"/>
                </a:cubicBezTo>
                <a:lnTo>
                  <a:pt x="171450" y="151039"/>
                </a:lnTo>
                <a:lnTo>
                  <a:pt x="199515" y="179104"/>
                </a:lnTo>
                <a:cubicBezTo>
                  <a:pt x="201896" y="181485"/>
                  <a:pt x="203087" y="184377"/>
                  <a:pt x="203087" y="187778"/>
                </a:cubicBezTo>
                <a:cubicBezTo>
                  <a:pt x="203087" y="191350"/>
                  <a:pt x="201428" y="194795"/>
                  <a:pt x="198111" y="198111"/>
                </a:cubicBezTo>
                <a:cubicBezTo>
                  <a:pt x="194795" y="201428"/>
                  <a:pt x="191350" y="203086"/>
                  <a:pt x="187779" y="203086"/>
                </a:cubicBezTo>
                <a:cubicBezTo>
                  <a:pt x="184377" y="203086"/>
                  <a:pt x="181485" y="201896"/>
                  <a:pt x="179104" y="199515"/>
                </a:cubicBezTo>
                <a:lnTo>
                  <a:pt x="93507" y="113917"/>
                </a:lnTo>
                <a:cubicBezTo>
                  <a:pt x="78539" y="125058"/>
                  <a:pt x="63018" y="130628"/>
                  <a:pt x="46945" y="130628"/>
                </a:cubicBezTo>
                <a:cubicBezTo>
                  <a:pt x="33082" y="130628"/>
                  <a:pt x="21793" y="126270"/>
                  <a:pt x="13076" y="117553"/>
                </a:cubicBezTo>
                <a:cubicBezTo>
                  <a:pt x="4359" y="108836"/>
                  <a:pt x="0" y="97546"/>
                  <a:pt x="0" y="83684"/>
                </a:cubicBezTo>
                <a:cubicBezTo>
                  <a:pt x="0" y="70077"/>
                  <a:pt x="4040" y="56767"/>
                  <a:pt x="12119" y="43755"/>
                </a:cubicBezTo>
                <a:cubicBezTo>
                  <a:pt x="20198" y="30743"/>
                  <a:pt x="30744" y="20198"/>
                  <a:pt x="43755" y="12119"/>
                </a:cubicBezTo>
                <a:cubicBezTo>
                  <a:pt x="56767" y="4039"/>
                  <a:pt x="70077" y="0"/>
                  <a:pt x="83684" y="0"/>
                </a:cubicBezTo>
                <a:close/>
              </a:path>
            </a:pathLst>
          </a:custGeom>
          <a:solidFill>
            <a:schemeClr val="accent2"/>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65" name="文本占位符 7"/>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Lato" panose="020F0502020204030203" pitchFamily="34" charset="0"/>
                <a:ea typeface="微软雅黑"/>
                <a:cs typeface="+mn-cs"/>
              </a:rPr>
              <a:t>增发</a:t>
            </a:r>
            <a:r>
              <a:rPr kumimoji="0" lang="en-US" altLang="zh-CN" sz="2400" b="0" i="0" u="none" strike="noStrike" kern="1200" cap="none" spc="0" normalizeH="0" baseline="0" noProof="0" dirty="0" smtClean="0">
                <a:ln>
                  <a:noFill/>
                </a:ln>
                <a:solidFill>
                  <a:prstClr val="black"/>
                </a:solidFill>
                <a:effectLst/>
                <a:uLnTx/>
                <a:uFillTx/>
                <a:latin typeface="Lato" panose="020F0502020204030203" pitchFamily="34" charset="0"/>
                <a:ea typeface="微软雅黑"/>
                <a:cs typeface="+mn-cs"/>
              </a:rPr>
              <a:t>20%</a:t>
            </a:r>
            <a:r>
              <a:rPr kumimoji="0" lang="zh-CN" altLang="en-US" sz="2400" b="0" i="0" u="none" strike="noStrike" kern="1200" cap="none" spc="0" normalizeH="0" baseline="0" noProof="0" dirty="0" smtClean="0">
                <a:ln>
                  <a:noFill/>
                </a:ln>
                <a:solidFill>
                  <a:prstClr val="black"/>
                </a:solidFill>
                <a:effectLst/>
                <a:uLnTx/>
                <a:uFillTx/>
                <a:latin typeface="Lato" panose="020F0502020204030203" pitchFamily="34" charset="0"/>
                <a:ea typeface="微软雅黑"/>
                <a:cs typeface="+mn-cs"/>
              </a:rPr>
              <a:t>低保金</a:t>
            </a:r>
            <a:endParaRPr kumimoji="0" lang="zh-CN" altLang="en-US" sz="2400" b="0" i="0" u="none" strike="noStrike" kern="1200" cap="none" spc="0" normalizeH="0" baseline="0" noProof="0" dirty="0">
              <a:ln>
                <a:noFill/>
              </a:ln>
              <a:solidFill>
                <a:prstClr val="black"/>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10976789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8"/>
          <p:cNvSpPr txBox="1"/>
          <p:nvPr/>
        </p:nvSpPr>
        <p:spPr>
          <a:xfrm>
            <a:off x="4804789" y="2937285"/>
            <a:ext cx="4689296" cy="76944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CN" altLang="en-US" sz="4400" b="1" i="0" u="none" strike="noStrike" kern="1200" cap="none" spc="0" normalizeH="0" baseline="0" noProof="0" dirty="0" smtClean="0">
                <a:ln>
                  <a:noFill/>
                </a:ln>
                <a:solidFill>
                  <a:prstClr val="black">
                    <a:lumMod val="75000"/>
                    <a:lumOff val="25000"/>
                  </a:prstClr>
                </a:solidFill>
                <a:effectLst/>
                <a:uLnTx/>
                <a:uFillTx/>
                <a:latin typeface="Arial"/>
                <a:ea typeface="微软雅黑"/>
                <a:cs typeface="+mn-ea"/>
                <a:sym typeface="+mn-lt"/>
              </a:rPr>
              <a:t>资金发放</a:t>
            </a:r>
            <a:endParaRPr kumimoji="1" lang="zh-CN" altLang="en-US" sz="4400" b="1" i="0" u="none" strike="noStrike" kern="1200" cap="none" spc="0" normalizeH="0" baseline="0" noProof="0" dirty="0">
              <a:ln>
                <a:noFill/>
              </a:ln>
              <a:solidFill>
                <a:prstClr val="black">
                  <a:lumMod val="75000"/>
                  <a:lumOff val="25000"/>
                </a:prstClr>
              </a:solidFill>
              <a:effectLst/>
              <a:uLnTx/>
              <a:uFillTx/>
              <a:latin typeface="Arial"/>
              <a:ea typeface="微软雅黑"/>
              <a:cs typeface="+mn-ea"/>
              <a:sym typeface="+mn-lt"/>
            </a:endParaRPr>
          </a:p>
        </p:txBody>
      </p:sp>
      <p:cxnSp>
        <p:nvCxnSpPr>
          <p:cNvPr id="4" name="直接连接符 3"/>
          <p:cNvCxnSpPr/>
          <p:nvPr/>
        </p:nvCxnSpPr>
        <p:spPr>
          <a:xfrm>
            <a:off x="4416441" y="2757714"/>
            <a:ext cx="0" cy="1128585"/>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2699658" y="2485638"/>
            <a:ext cx="1547892" cy="1573583"/>
            <a:chOff x="2498710" y="2311467"/>
            <a:chExt cx="1748840" cy="1777866"/>
          </a:xfrm>
        </p:grpSpPr>
        <p:sp>
          <p:nvSpPr>
            <p:cNvPr id="6" name="椭圆 5"/>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8000" b="0" i="0" u="none" strike="noStrike" kern="1200" cap="none" spc="0" normalizeH="0" baseline="0" noProof="0" dirty="0">
                  <a:ln>
                    <a:noFill/>
                  </a:ln>
                  <a:solidFill>
                    <a:prstClr val="white"/>
                  </a:solidFill>
                  <a:effectLst/>
                  <a:uLnTx/>
                  <a:uFillTx/>
                  <a:latin typeface="Arial"/>
                  <a:ea typeface="微软雅黑"/>
                  <a:cs typeface="+mn-cs"/>
                </a:rPr>
                <a:t>5</a:t>
              </a: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7" name="椭圆 6"/>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8" name="椭圆 7"/>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9" name="椭圆 8"/>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grpSp>
    </p:spTree>
    <p:extLst>
      <p:ext uri="{BB962C8B-B14F-4D97-AF65-F5344CB8AC3E}">
        <p14:creationId xmlns:p14="http://schemas.microsoft.com/office/powerpoint/2010/main" val="1458578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
        <p:nvSpPr>
          <p:cNvPr id="3" name="Slide Number Placeholder 3"/>
          <p:cNvSpPr txBox="1">
            <a:spLocks/>
          </p:cNvSpPr>
          <p:nvPr/>
        </p:nvSpPr>
        <p:spPr>
          <a:xfrm>
            <a:off x="11471564" y="327460"/>
            <a:ext cx="431078" cy="389083"/>
          </a:xfrm>
          <a:prstGeom prst="rect">
            <a:avLst/>
          </a:prstGeom>
        </p:spPr>
        <p:txBody>
          <a:bodyPr vert="horz" lIns="0" tIns="0" rIns="0" bIns="0" rtlCol="0" anchor="ctr"/>
          <a:lstStyle>
            <a:defPPr>
              <a:defRPr lang="zh-CN"/>
            </a:defPPr>
            <a:lvl1pPr marL="0" algn="ctr" defTabSz="914400" rtl="0" eaLnBrk="1" latinLnBrk="0" hangingPunct="1">
              <a:defRPr sz="1000" kern="1200">
                <a:solidFill>
                  <a:schemeClr val="bg1">
                    <a:lumMod val="50000"/>
                  </a:schemeClr>
                </a:solidFill>
                <a:latin typeface="Lato" panose="020F050202020403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Arial"/>
                <a:ea typeface="微软雅黑"/>
                <a:cs typeface="+mn-ea"/>
                <a:sym typeface="+mn-lt"/>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graphicFrame>
        <p:nvGraphicFramePr>
          <p:cNvPr id="4" name="Chart 53"/>
          <p:cNvGraphicFramePr/>
          <p:nvPr>
            <p:extLst/>
          </p:nvPr>
        </p:nvGraphicFramePr>
        <p:xfrm>
          <a:off x="1274256" y="2111472"/>
          <a:ext cx="4733352" cy="4328154"/>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78"/>
          <p:cNvGrpSpPr/>
          <p:nvPr/>
        </p:nvGrpSpPr>
        <p:grpSpPr>
          <a:xfrm>
            <a:off x="4863138" y="1983906"/>
            <a:ext cx="819204" cy="558785"/>
            <a:chOff x="4059092" y="1752952"/>
            <a:chExt cx="880097" cy="600321"/>
          </a:xfrm>
        </p:grpSpPr>
        <p:sp>
          <p:nvSpPr>
            <p:cNvPr id="6" name="Rectangle 79"/>
            <p:cNvSpPr/>
            <p:nvPr/>
          </p:nvSpPr>
          <p:spPr>
            <a:xfrm rot="2700000">
              <a:off x="4242258" y="2133817"/>
              <a:ext cx="219456" cy="219456"/>
            </a:xfrm>
            <a:prstGeom prst="rect">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7" name="Oval 80"/>
            <p:cNvSpPr/>
            <p:nvPr/>
          </p:nvSpPr>
          <p:spPr>
            <a:xfrm>
              <a:off x="4059092" y="1752952"/>
              <a:ext cx="880097" cy="585787"/>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smtClean="0">
                  <a:ln>
                    <a:noFill/>
                  </a:ln>
                  <a:solidFill>
                    <a:prstClr val="white"/>
                  </a:solidFill>
                  <a:effectLst/>
                  <a:uLnTx/>
                  <a:uFillTx/>
                  <a:latin typeface="Arial"/>
                  <a:ea typeface="微软雅黑"/>
                  <a:cs typeface="+mn-ea"/>
                  <a:sym typeface="+mn-lt"/>
                </a:rPr>
                <a:t>800</a:t>
              </a:r>
              <a:endParaRPr kumimoji="0" lang="en-AU" sz="1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grpSp>
      <p:grpSp>
        <p:nvGrpSpPr>
          <p:cNvPr id="8" name="Group 23"/>
          <p:cNvGrpSpPr/>
          <p:nvPr/>
        </p:nvGrpSpPr>
        <p:grpSpPr>
          <a:xfrm>
            <a:off x="1583986" y="4541093"/>
            <a:ext cx="843528" cy="558785"/>
            <a:chOff x="4059092" y="1752952"/>
            <a:chExt cx="585787" cy="600321"/>
          </a:xfrm>
          <a:solidFill>
            <a:schemeClr val="accent2"/>
          </a:solidFill>
        </p:grpSpPr>
        <p:sp>
          <p:nvSpPr>
            <p:cNvPr id="9" name="Rectangle 24"/>
            <p:cNvSpPr/>
            <p:nvPr/>
          </p:nvSpPr>
          <p:spPr>
            <a:xfrm rot="2700000">
              <a:off x="4242258" y="2133817"/>
              <a:ext cx="219456" cy="2194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10" name="Oval 25"/>
            <p:cNvSpPr/>
            <p:nvPr/>
          </p:nvSpPr>
          <p:spPr>
            <a:xfrm>
              <a:off x="4059092" y="1752952"/>
              <a:ext cx="585787" cy="5857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smtClean="0">
                  <a:ln>
                    <a:noFill/>
                  </a:ln>
                  <a:solidFill>
                    <a:prstClr val="white"/>
                  </a:solidFill>
                  <a:effectLst/>
                  <a:uLnTx/>
                  <a:uFillTx/>
                  <a:latin typeface="Arial"/>
                  <a:ea typeface="微软雅黑"/>
                  <a:cs typeface="+mn-ea"/>
                  <a:sym typeface="+mn-lt"/>
                </a:rPr>
                <a:t>792</a:t>
              </a:r>
              <a:endParaRPr kumimoji="0" lang="en-AU" sz="1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grpSp>
      <p:sp>
        <p:nvSpPr>
          <p:cNvPr id="11" name="Rounded Rectangle 27"/>
          <p:cNvSpPr/>
          <p:nvPr/>
        </p:nvSpPr>
        <p:spPr>
          <a:xfrm>
            <a:off x="6867370" y="3815674"/>
            <a:ext cx="3735316" cy="152797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例：某申请家庭</a:t>
            </a:r>
            <a:r>
              <a:rPr kumimoji="0" lang="en-US"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3</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口人，人均收入</a:t>
            </a:r>
            <a:r>
              <a:rPr kumimoji="0" lang="en-US"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566</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元，保障金额</a:t>
            </a:r>
            <a:r>
              <a:rPr kumimoji="0" lang="en-US"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a:t>
            </a:r>
            <a:r>
              <a:rPr kumimoji="0" lang="en-US"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830-566</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a:t>
            </a:r>
            <a:r>
              <a:rPr kumimoji="0" lang="en-US"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×3=792 </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  该家庭保障金额为</a:t>
            </a:r>
            <a:r>
              <a:rPr kumimoji="0" lang="en-US"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800</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元</a:t>
            </a:r>
            <a:endParaRPr kumimoji="0" 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3" name="Text Placeholder 33"/>
          <p:cNvSpPr txBox="1"/>
          <p:nvPr/>
        </p:nvSpPr>
        <p:spPr>
          <a:xfrm>
            <a:off x="6853703" y="1830809"/>
            <a:ext cx="3927513" cy="306195"/>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zh-CN" sz="2100" b="0" i="0" u="none" strike="noStrike" kern="1200" cap="none" spc="0" normalizeH="0" baseline="0" noProof="0" dirty="0">
                <a:ln>
                  <a:noFill/>
                </a:ln>
                <a:solidFill>
                  <a:prstClr val="black"/>
                </a:solidFill>
                <a:effectLst/>
                <a:uLnTx/>
                <a:uFillTx/>
                <a:latin typeface="Neris Thin" panose="00000300000000000000" pitchFamily="50" charset="0"/>
                <a:ea typeface="微软雅黑"/>
                <a:cs typeface="+mn-cs"/>
              </a:rPr>
              <a:t>保障金额按照核定的申请人家庭月人均收入与本市城乡低保标准的差额乘以共同生活的家庭成员人数计算后，可以采取加整为十的方式确定</a:t>
            </a:r>
            <a:endParaRPr kumimoji="0" lang="en-AU" sz="13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24" name="文本占位符 6"/>
          <p:cNvSpPr txBox="1">
            <a:spLocks/>
          </p:cNvSpPr>
          <p:nvPr/>
        </p:nvSpPr>
        <p:spPr>
          <a:xfrm>
            <a:off x="252193" y="463101"/>
            <a:ext cx="3817473" cy="416822"/>
          </a:xfrm>
          <a:prstGeom prst="rect">
            <a:avLst/>
          </a:prstGeom>
        </p:spPr>
        <p:txBody>
          <a:bodyPr/>
          <a:lst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prstClr val="black"/>
                </a:solidFill>
                <a:effectLst/>
                <a:uLnTx/>
                <a:uFillTx/>
                <a:latin typeface="Lato" panose="020F0502020204030203" pitchFamily="34" charset="0"/>
                <a:ea typeface="微软雅黑"/>
                <a:cs typeface="+mn-cs"/>
              </a:rPr>
              <a:t>保障金额</a:t>
            </a:r>
            <a:endParaRPr kumimoji="0" lang="zh-CN" altLang="en-US" sz="2400" b="0" i="0" u="none" strike="noStrike" kern="1200" cap="none" spc="0" normalizeH="0" baseline="0" noProof="0" dirty="0">
              <a:ln>
                <a:noFill/>
              </a:ln>
              <a:solidFill>
                <a:prstClr val="black"/>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18262408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8"/>
          <p:cNvSpPr txBox="1"/>
          <p:nvPr/>
        </p:nvSpPr>
        <p:spPr>
          <a:xfrm>
            <a:off x="4887085" y="3044279"/>
            <a:ext cx="4689296" cy="76944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CN" altLang="en-US" sz="4400" b="1" i="0" u="none" strike="noStrike" kern="1200" cap="none" spc="0" normalizeH="0" baseline="0" noProof="0" dirty="0" smtClean="0">
                <a:ln>
                  <a:noFill/>
                </a:ln>
                <a:solidFill>
                  <a:prstClr val="black">
                    <a:lumMod val="75000"/>
                    <a:lumOff val="25000"/>
                  </a:prstClr>
                </a:solidFill>
                <a:effectLst/>
                <a:uLnTx/>
                <a:uFillTx/>
                <a:latin typeface="Arial"/>
                <a:ea typeface="微软雅黑"/>
                <a:cs typeface="+mn-ea"/>
                <a:sym typeface="+mn-lt"/>
              </a:rPr>
              <a:t>动态管理</a:t>
            </a:r>
            <a:endParaRPr kumimoji="1" lang="zh-CN" altLang="en-US" sz="4400" b="1" i="0" u="none" strike="noStrike" kern="1200" cap="none" spc="0" normalizeH="0" baseline="0" noProof="0" dirty="0">
              <a:ln>
                <a:noFill/>
              </a:ln>
              <a:solidFill>
                <a:prstClr val="black">
                  <a:lumMod val="75000"/>
                  <a:lumOff val="25000"/>
                </a:prstClr>
              </a:solidFill>
              <a:effectLst/>
              <a:uLnTx/>
              <a:uFillTx/>
              <a:latin typeface="Arial"/>
              <a:ea typeface="微软雅黑"/>
              <a:cs typeface="+mn-ea"/>
              <a:sym typeface="+mn-lt"/>
            </a:endParaRPr>
          </a:p>
        </p:txBody>
      </p:sp>
      <p:cxnSp>
        <p:nvCxnSpPr>
          <p:cNvPr id="4" name="直接连接符 3"/>
          <p:cNvCxnSpPr/>
          <p:nvPr/>
        </p:nvCxnSpPr>
        <p:spPr>
          <a:xfrm>
            <a:off x="4416441" y="2757714"/>
            <a:ext cx="0" cy="1128585"/>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2699658" y="2485638"/>
            <a:ext cx="1547892" cy="1573583"/>
            <a:chOff x="2498710" y="2311467"/>
            <a:chExt cx="1748840" cy="1777866"/>
          </a:xfrm>
        </p:grpSpPr>
        <p:sp>
          <p:nvSpPr>
            <p:cNvPr id="6" name="椭圆 5"/>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8000" b="0" i="0" u="none" strike="noStrike" kern="1200" cap="none" spc="0" normalizeH="0" baseline="0" noProof="0" dirty="0">
                  <a:ln>
                    <a:noFill/>
                  </a:ln>
                  <a:solidFill>
                    <a:prstClr val="white"/>
                  </a:solidFill>
                  <a:effectLst/>
                  <a:uLnTx/>
                  <a:uFillTx/>
                  <a:latin typeface="Arial"/>
                  <a:ea typeface="微软雅黑"/>
                  <a:cs typeface="+mn-cs"/>
                </a:rPr>
                <a:t>6</a:t>
              </a: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7" name="椭圆 6"/>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Arial"/>
                <a:ea typeface="微软雅黑"/>
                <a:cs typeface="+mn-cs"/>
              </a:endParaRPr>
            </a:p>
          </p:txBody>
        </p:sp>
        <p:sp>
          <p:nvSpPr>
            <p:cNvPr id="8" name="椭圆 7"/>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sp>
          <p:nvSpPr>
            <p:cNvPr id="9" name="椭圆 8"/>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ea"/>
                <a:sym typeface="+mn-lt"/>
              </a:endParaRPr>
            </a:p>
          </p:txBody>
        </p:sp>
      </p:grpSp>
    </p:spTree>
    <p:extLst>
      <p:ext uri="{BB962C8B-B14F-4D97-AF65-F5344CB8AC3E}">
        <p14:creationId xmlns:p14="http://schemas.microsoft.com/office/powerpoint/2010/main" val="13574424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占位符 17"/>
          <p:cNvSpPr>
            <a:spLocks noGrp="1"/>
          </p:cNvSpPr>
          <p:nvPr>
            <p:ph type="body" sz="quarter" idx="13"/>
          </p:nvPr>
        </p:nvSpPr>
        <p:spPr/>
        <p:txBody>
          <a:bodyPr/>
          <a:lstStyle/>
          <a:p>
            <a:r>
              <a:rPr lang="zh-CN" altLang="en-US" dirty="0" smtClean="0"/>
              <a:t>动态管理</a:t>
            </a:r>
            <a:endParaRPr lang="zh-CN" altLang="en-US" dirty="0"/>
          </a:p>
        </p:txBody>
      </p:sp>
      <p:sp>
        <p:nvSpPr>
          <p:cNvPr id="2" name="灯片编号占位符 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grpSp>
        <p:nvGrpSpPr>
          <p:cNvPr id="19" name="组合 18"/>
          <p:cNvGrpSpPr/>
          <p:nvPr/>
        </p:nvGrpSpPr>
        <p:grpSpPr>
          <a:xfrm>
            <a:off x="4459288" y="2160588"/>
            <a:ext cx="3273425" cy="3271837"/>
            <a:chOff x="4459288" y="2338388"/>
            <a:chExt cx="3273425" cy="3271837"/>
          </a:xfrm>
        </p:grpSpPr>
        <p:sp>
          <p:nvSpPr>
            <p:cNvPr id="4" name="任意多边形 19"/>
            <p:cNvSpPr/>
            <p:nvPr/>
          </p:nvSpPr>
          <p:spPr>
            <a:xfrm flipH="1" flipV="1">
              <a:off x="4459288" y="2338388"/>
              <a:ext cx="1636712" cy="1636712"/>
            </a:xfrm>
            <a:custGeom>
              <a:avLst/>
              <a:gdLst>
                <a:gd name="connsiteX0" fmla="*/ 1636295 w 1636295"/>
                <a:gd name="connsiteY0" fmla="*/ 1636295 h 1636295"/>
                <a:gd name="connsiteX1" fmla="*/ 818148 w 1636295"/>
                <a:gd name="connsiteY1" fmla="*/ 1636295 h 1636295"/>
                <a:gd name="connsiteX2" fmla="*/ 0 w 1636295"/>
                <a:gd name="connsiteY2" fmla="*/ 818147 h 1636295"/>
                <a:gd name="connsiteX3" fmla="*/ 1 w 1636295"/>
                <a:gd name="connsiteY3" fmla="*/ 818147 h 1636295"/>
                <a:gd name="connsiteX4" fmla="*/ 0 w 1636295"/>
                <a:gd name="connsiteY4" fmla="*/ 818127 h 1636295"/>
                <a:gd name="connsiteX5" fmla="*/ 4223 w 1636295"/>
                <a:gd name="connsiteY5" fmla="*/ 734496 h 1636295"/>
                <a:gd name="connsiteX6" fmla="*/ 16621 w 1636295"/>
                <a:gd name="connsiteY6" fmla="*/ 653262 h 1636295"/>
                <a:gd name="connsiteX7" fmla="*/ 18920 w 1636295"/>
                <a:gd name="connsiteY7" fmla="*/ 644322 h 1636295"/>
                <a:gd name="connsiteX8" fmla="*/ 40353 w 1636295"/>
                <a:gd name="connsiteY8" fmla="*/ 713368 h 1636295"/>
                <a:gd name="connsiteX9" fmla="*/ 513494 w 1636295"/>
                <a:gd name="connsiteY9" fmla="*/ 1026987 h 1636295"/>
                <a:gd name="connsiteX10" fmla="*/ 1026987 w 1636295"/>
                <a:gd name="connsiteY10" fmla="*/ 1026987 h 1636295"/>
                <a:gd name="connsiteX11" fmla="*/ 1026987 w 1636295"/>
                <a:gd name="connsiteY11" fmla="*/ 513493 h 1636295"/>
                <a:gd name="connsiteX12" fmla="*/ 713368 w 1636295"/>
                <a:gd name="connsiteY12" fmla="*/ 40352 h 1636295"/>
                <a:gd name="connsiteX13" fmla="*/ 644324 w 1636295"/>
                <a:gd name="connsiteY13" fmla="*/ 18919 h 1636295"/>
                <a:gd name="connsiteX14" fmla="*/ 653262 w 1636295"/>
                <a:gd name="connsiteY14" fmla="*/ 16621 h 1636295"/>
                <a:gd name="connsiteX15" fmla="*/ 734496 w 1636295"/>
                <a:gd name="connsiteY15" fmla="*/ 4223 h 1636295"/>
                <a:gd name="connsiteX16" fmla="*/ 818127 w 1636295"/>
                <a:gd name="connsiteY16" fmla="*/ 0 h 1636295"/>
                <a:gd name="connsiteX17" fmla="*/ 818147 w 1636295"/>
                <a:gd name="connsiteY17" fmla="*/ 1 h 1636295"/>
                <a:gd name="connsiteX18" fmla="*/ 818167 w 1636295"/>
                <a:gd name="connsiteY18" fmla="*/ 0 h 1636295"/>
                <a:gd name="connsiteX19" fmla="*/ 901798 w 1636295"/>
                <a:gd name="connsiteY19" fmla="*/ 4223 h 1636295"/>
                <a:gd name="connsiteX20" fmla="*/ 1636295 w 1636295"/>
                <a:gd name="connsiteY20" fmla="*/ 818147 h 1636295"/>
                <a:gd name="connsiteX21" fmla="*/ 1636295 w 1636295"/>
                <a:gd name="connsiteY21" fmla="*/ 1636295 h 1636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36295" h="1636295">
                  <a:moveTo>
                    <a:pt x="1636295" y="1636295"/>
                  </a:moveTo>
                  <a:lnTo>
                    <a:pt x="818148" y="1636295"/>
                  </a:lnTo>
                  <a:cubicBezTo>
                    <a:pt x="366297" y="1636295"/>
                    <a:pt x="0" y="1269998"/>
                    <a:pt x="0" y="818147"/>
                  </a:cubicBezTo>
                  <a:lnTo>
                    <a:pt x="1" y="818147"/>
                  </a:lnTo>
                  <a:lnTo>
                    <a:pt x="0" y="818127"/>
                  </a:lnTo>
                  <a:lnTo>
                    <a:pt x="4223" y="734496"/>
                  </a:lnTo>
                  <a:cubicBezTo>
                    <a:pt x="7016" y="706992"/>
                    <a:pt x="11172" y="679891"/>
                    <a:pt x="16621" y="653262"/>
                  </a:cubicBezTo>
                  <a:lnTo>
                    <a:pt x="18920" y="644322"/>
                  </a:lnTo>
                  <a:lnTo>
                    <a:pt x="40353" y="713368"/>
                  </a:lnTo>
                  <a:cubicBezTo>
                    <a:pt x="118306" y="897669"/>
                    <a:pt x="300798" y="1026987"/>
                    <a:pt x="513494" y="1026987"/>
                  </a:cubicBezTo>
                  <a:lnTo>
                    <a:pt x="1026987" y="1026987"/>
                  </a:lnTo>
                  <a:lnTo>
                    <a:pt x="1026987" y="513493"/>
                  </a:lnTo>
                  <a:cubicBezTo>
                    <a:pt x="1026987" y="300797"/>
                    <a:pt x="897669" y="118305"/>
                    <a:pt x="713368" y="40352"/>
                  </a:cubicBezTo>
                  <a:lnTo>
                    <a:pt x="644324" y="18919"/>
                  </a:lnTo>
                  <a:lnTo>
                    <a:pt x="653262" y="16621"/>
                  </a:lnTo>
                  <a:cubicBezTo>
                    <a:pt x="679892" y="11172"/>
                    <a:pt x="706993" y="7016"/>
                    <a:pt x="734496" y="4223"/>
                  </a:cubicBezTo>
                  <a:lnTo>
                    <a:pt x="818127" y="0"/>
                  </a:lnTo>
                  <a:lnTo>
                    <a:pt x="818147" y="1"/>
                  </a:lnTo>
                  <a:lnTo>
                    <a:pt x="818167" y="0"/>
                  </a:lnTo>
                  <a:lnTo>
                    <a:pt x="901798" y="4223"/>
                  </a:lnTo>
                  <a:cubicBezTo>
                    <a:pt x="1314355" y="46120"/>
                    <a:pt x="1636295" y="394537"/>
                    <a:pt x="1636295" y="818147"/>
                  </a:cubicBezTo>
                  <a:lnTo>
                    <a:pt x="1636295" y="163629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5" name="任意多边形 18"/>
            <p:cNvSpPr/>
            <p:nvPr/>
          </p:nvSpPr>
          <p:spPr>
            <a:xfrm flipH="1" flipV="1">
              <a:off x="6096000" y="2338388"/>
              <a:ext cx="1636713" cy="1636712"/>
            </a:xfrm>
            <a:custGeom>
              <a:avLst/>
              <a:gdLst>
                <a:gd name="connsiteX0" fmla="*/ 818147 w 1636295"/>
                <a:gd name="connsiteY0" fmla="*/ 1636295 h 1636295"/>
                <a:gd name="connsiteX1" fmla="*/ 0 w 1636295"/>
                <a:gd name="connsiteY1" fmla="*/ 1636295 h 1636295"/>
                <a:gd name="connsiteX2" fmla="*/ 0 w 1636295"/>
                <a:gd name="connsiteY2" fmla="*/ 818147 h 1636295"/>
                <a:gd name="connsiteX3" fmla="*/ 734497 w 1636295"/>
                <a:gd name="connsiteY3" fmla="*/ 4223 h 1636295"/>
                <a:gd name="connsiteX4" fmla="*/ 818128 w 1636295"/>
                <a:gd name="connsiteY4" fmla="*/ 0 h 1636295"/>
                <a:gd name="connsiteX5" fmla="*/ 818148 w 1636295"/>
                <a:gd name="connsiteY5" fmla="*/ 1 h 1636295"/>
                <a:gd name="connsiteX6" fmla="*/ 818168 w 1636295"/>
                <a:gd name="connsiteY6" fmla="*/ 0 h 1636295"/>
                <a:gd name="connsiteX7" fmla="*/ 901799 w 1636295"/>
                <a:gd name="connsiteY7" fmla="*/ 4223 h 1636295"/>
                <a:gd name="connsiteX8" fmla="*/ 983033 w 1636295"/>
                <a:gd name="connsiteY8" fmla="*/ 16621 h 1636295"/>
                <a:gd name="connsiteX9" fmla="*/ 991971 w 1636295"/>
                <a:gd name="connsiteY9" fmla="*/ 18919 h 1636295"/>
                <a:gd name="connsiteX10" fmla="*/ 922927 w 1636295"/>
                <a:gd name="connsiteY10" fmla="*/ 40352 h 1636295"/>
                <a:gd name="connsiteX11" fmla="*/ 609308 w 1636295"/>
                <a:gd name="connsiteY11" fmla="*/ 513493 h 1636295"/>
                <a:gd name="connsiteX12" fmla="*/ 609308 w 1636295"/>
                <a:gd name="connsiteY12" fmla="*/ 1026987 h 1636295"/>
                <a:gd name="connsiteX13" fmla="*/ 1122801 w 1636295"/>
                <a:gd name="connsiteY13" fmla="*/ 1026987 h 1636295"/>
                <a:gd name="connsiteX14" fmla="*/ 1595942 w 1636295"/>
                <a:gd name="connsiteY14" fmla="*/ 713368 h 1636295"/>
                <a:gd name="connsiteX15" fmla="*/ 1617375 w 1636295"/>
                <a:gd name="connsiteY15" fmla="*/ 644322 h 1636295"/>
                <a:gd name="connsiteX16" fmla="*/ 1619674 w 1636295"/>
                <a:gd name="connsiteY16" fmla="*/ 653262 h 1636295"/>
                <a:gd name="connsiteX17" fmla="*/ 1632072 w 1636295"/>
                <a:gd name="connsiteY17" fmla="*/ 734496 h 1636295"/>
                <a:gd name="connsiteX18" fmla="*/ 1636295 w 1636295"/>
                <a:gd name="connsiteY18" fmla="*/ 818127 h 1636295"/>
                <a:gd name="connsiteX19" fmla="*/ 1636294 w 1636295"/>
                <a:gd name="connsiteY19" fmla="*/ 818147 h 1636295"/>
                <a:gd name="connsiteX20" fmla="*/ 1636295 w 1636295"/>
                <a:gd name="connsiteY20" fmla="*/ 818147 h 1636295"/>
                <a:gd name="connsiteX21" fmla="*/ 818147 w 1636295"/>
                <a:gd name="connsiteY21" fmla="*/ 1636295 h 1636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36295" h="1636295">
                  <a:moveTo>
                    <a:pt x="818147" y="1636295"/>
                  </a:moveTo>
                  <a:lnTo>
                    <a:pt x="0" y="1636295"/>
                  </a:lnTo>
                  <a:lnTo>
                    <a:pt x="0" y="818147"/>
                  </a:lnTo>
                  <a:cubicBezTo>
                    <a:pt x="0" y="394537"/>
                    <a:pt x="321940" y="46120"/>
                    <a:pt x="734497" y="4223"/>
                  </a:cubicBezTo>
                  <a:lnTo>
                    <a:pt x="818128" y="0"/>
                  </a:lnTo>
                  <a:lnTo>
                    <a:pt x="818148" y="1"/>
                  </a:lnTo>
                  <a:lnTo>
                    <a:pt x="818168" y="0"/>
                  </a:lnTo>
                  <a:lnTo>
                    <a:pt x="901799" y="4223"/>
                  </a:lnTo>
                  <a:cubicBezTo>
                    <a:pt x="929302" y="7016"/>
                    <a:pt x="956403" y="11172"/>
                    <a:pt x="983033" y="16621"/>
                  </a:cubicBezTo>
                  <a:lnTo>
                    <a:pt x="991971" y="18919"/>
                  </a:lnTo>
                  <a:lnTo>
                    <a:pt x="922927" y="40352"/>
                  </a:lnTo>
                  <a:cubicBezTo>
                    <a:pt x="738626" y="118305"/>
                    <a:pt x="609308" y="300797"/>
                    <a:pt x="609308" y="513493"/>
                  </a:cubicBezTo>
                  <a:lnTo>
                    <a:pt x="609308" y="1026987"/>
                  </a:lnTo>
                  <a:lnTo>
                    <a:pt x="1122801" y="1026987"/>
                  </a:lnTo>
                  <a:cubicBezTo>
                    <a:pt x="1335497" y="1026987"/>
                    <a:pt x="1517989" y="897669"/>
                    <a:pt x="1595942" y="713368"/>
                  </a:cubicBezTo>
                  <a:lnTo>
                    <a:pt x="1617375" y="644322"/>
                  </a:lnTo>
                  <a:lnTo>
                    <a:pt x="1619674" y="653262"/>
                  </a:lnTo>
                  <a:cubicBezTo>
                    <a:pt x="1625123" y="679891"/>
                    <a:pt x="1629279" y="706992"/>
                    <a:pt x="1632072" y="734496"/>
                  </a:cubicBezTo>
                  <a:lnTo>
                    <a:pt x="1636295" y="818127"/>
                  </a:lnTo>
                  <a:lnTo>
                    <a:pt x="1636294" y="818147"/>
                  </a:lnTo>
                  <a:lnTo>
                    <a:pt x="1636295" y="818147"/>
                  </a:lnTo>
                  <a:cubicBezTo>
                    <a:pt x="1636295" y="1269998"/>
                    <a:pt x="1269998" y="1636295"/>
                    <a:pt x="818147" y="163629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6" name="任意多边形 15"/>
            <p:cNvSpPr/>
            <p:nvPr/>
          </p:nvSpPr>
          <p:spPr>
            <a:xfrm flipH="1" flipV="1">
              <a:off x="4459288" y="3975100"/>
              <a:ext cx="1636712" cy="1635125"/>
            </a:xfrm>
            <a:custGeom>
              <a:avLst/>
              <a:gdLst>
                <a:gd name="connsiteX0" fmla="*/ 818167 w 1636295"/>
                <a:gd name="connsiteY0" fmla="*/ 1636295 h 1636295"/>
                <a:gd name="connsiteX1" fmla="*/ 818147 w 1636295"/>
                <a:gd name="connsiteY1" fmla="*/ 1636294 h 1636295"/>
                <a:gd name="connsiteX2" fmla="*/ 818127 w 1636295"/>
                <a:gd name="connsiteY2" fmla="*/ 1636295 h 1636295"/>
                <a:gd name="connsiteX3" fmla="*/ 734496 w 1636295"/>
                <a:gd name="connsiteY3" fmla="*/ 1632072 h 1636295"/>
                <a:gd name="connsiteX4" fmla="*/ 653262 w 1636295"/>
                <a:gd name="connsiteY4" fmla="*/ 1619674 h 1636295"/>
                <a:gd name="connsiteX5" fmla="*/ 644324 w 1636295"/>
                <a:gd name="connsiteY5" fmla="*/ 1617376 h 1636295"/>
                <a:gd name="connsiteX6" fmla="*/ 713368 w 1636295"/>
                <a:gd name="connsiteY6" fmla="*/ 1595943 h 1636295"/>
                <a:gd name="connsiteX7" fmla="*/ 1026987 w 1636295"/>
                <a:gd name="connsiteY7" fmla="*/ 1122802 h 1636295"/>
                <a:gd name="connsiteX8" fmla="*/ 1026987 w 1636295"/>
                <a:gd name="connsiteY8" fmla="*/ 609308 h 1636295"/>
                <a:gd name="connsiteX9" fmla="*/ 513494 w 1636295"/>
                <a:gd name="connsiteY9" fmla="*/ 609308 h 1636295"/>
                <a:gd name="connsiteX10" fmla="*/ 40353 w 1636295"/>
                <a:gd name="connsiteY10" fmla="*/ 922927 h 1636295"/>
                <a:gd name="connsiteX11" fmla="*/ 18920 w 1636295"/>
                <a:gd name="connsiteY11" fmla="*/ 991973 h 1636295"/>
                <a:gd name="connsiteX12" fmla="*/ 16621 w 1636295"/>
                <a:gd name="connsiteY12" fmla="*/ 983033 h 1636295"/>
                <a:gd name="connsiteX13" fmla="*/ 4223 w 1636295"/>
                <a:gd name="connsiteY13" fmla="*/ 901799 h 1636295"/>
                <a:gd name="connsiteX14" fmla="*/ 0 w 1636295"/>
                <a:gd name="connsiteY14" fmla="*/ 818168 h 1636295"/>
                <a:gd name="connsiteX15" fmla="*/ 1 w 1636295"/>
                <a:gd name="connsiteY15" fmla="*/ 818148 h 1636295"/>
                <a:gd name="connsiteX16" fmla="*/ 0 w 1636295"/>
                <a:gd name="connsiteY16" fmla="*/ 818148 h 1636295"/>
                <a:gd name="connsiteX17" fmla="*/ 818148 w 1636295"/>
                <a:gd name="connsiteY17" fmla="*/ 0 h 1636295"/>
                <a:gd name="connsiteX18" fmla="*/ 1636295 w 1636295"/>
                <a:gd name="connsiteY18" fmla="*/ 0 h 1636295"/>
                <a:gd name="connsiteX19" fmla="*/ 1636295 w 1636295"/>
                <a:gd name="connsiteY19" fmla="*/ 818148 h 1636295"/>
                <a:gd name="connsiteX20" fmla="*/ 901798 w 1636295"/>
                <a:gd name="connsiteY20" fmla="*/ 1632072 h 1636295"/>
                <a:gd name="connsiteX21" fmla="*/ 818167 w 1636295"/>
                <a:gd name="connsiteY21" fmla="*/ 1636295 h 1636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36295" h="1636295">
                  <a:moveTo>
                    <a:pt x="818167" y="1636295"/>
                  </a:moveTo>
                  <a:lnTo>
                    <a:pt x="818147" y="1636294"/>
                  </a:lnTo>
                  <a:lnTo>
                    <a:pt x="818127" y="1636295"/>
                  </a:lnTo>
                  <a:lnTo>
                    <a:pt x="734496" y="1632072"/>
                  </a:lnTo>
                  <a:cubicBezTo>
                    <a:pt x="706993" y="1629279"/>
                    <a:pt x="679892" y="1625124"/>
                    <a:pt x="653262" y="1619674"/>
                  </a:cubicBezTo>
                  <a:lnTo>
                    <a:pt x="644324" y="1617376"/>
                  </a:lnTo>
                  <a:lnTo>
                    <a:pt x="713368" y="1595943"/>
                  </a:lnTo>
                  <a:cubicBezTo>
                    <a:pt x="897669" y="1517991"/>
                    <a:pt x="1026987" y="1335498"/>
                    <a:pt x="1026987" y="1122802"/>
                  </a:cubicBezTo>
                  <a:lnTo>
                    <a:pt x="1026987" y="609308"/>
                  </a:lnTo>
                  <a:lnTo>
                    <a:pt x="513494" y="609308"/>
                  </a:lnTo>
                  <a:cubicBezTo>
                    <a:pt x="300798" y="609308"/>
                    <a:pt x="118306" y="738626"/>
                    <a:pt x="40353" y="922927"/>
                  </a:cubicBezTo>
                  <a:lnTo>
                    <a:pt x="18920" y="991973"/>
                  </a:lnTo>
                  <a:lnTo>
                    <a:pt x="16621" y="983033"/>
                  </a:lnTo>
                  <a:cubicBezTo>
                    <a:pt x="11172" y="956404"/>
                    <a:pt x="7016" y="929303"/>
                    <a:pt x="4223" y="901799"/>
                  </a:cubicBezTo>
                  <a:lnTo>
                    <a:pt x="0" y="818168"/>
                  </a:lnTo>
                  <a:lnTo>
                    <a:pt x="1" y="818148"/>
                  </a:lnTo>
                  <a:lnTo>
                    <a:pt x="0" y="818148"/>
                  </a:lnTo>
                  <a:cubicBezTo>
                    <a:pt x="0" y="366297"/>
                    <a:pt x="366297" y="0"/>
                    <a:pt x="818148" y="0"/>
                  </a:cubicBezTo>
                  <a:lnTo>
                    <a:pt x="1636295" y="0"/>
                  </a:lnTo>
                  <a:lnTo>
                    <a:pt x="1636295" y="818148"/>
                  </a:lnTo>
                  <a:cubicBezTo>
                    <a:pt x="1636295" y="1241759"/>
                    <a:pt x="1314355" y="1590175"/>
                    <a:pt x="901798" y="1632072"/>
                  </a:cubicBezTo>
                  <a:lnTo>
                    <a:pt x="818167" y="163629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7" name="任意多边形 12"/>
            <p:cNvSpPr/>
            <p:nvPr/>
          </p:nvSpPr>
          <p:spPr>
            <a:xfrm flipH="1" flipV="1">
              <a:off x="6096000" y="3975100"/>
              <a:ext cx="1636713" cy="1635125"/>
            </a:xfrm>
            <a:custGeom>
              <a:avLst/>
              <a:gdLst>
                <a:gd name="connsiteX0" fmla="*/ 818168 w 1636295"/>
                <a:gd name="connsiteY0" fmla="*/ 1636295 h 1636295"/>
                <a:gd name="connsiteX1" fmla="*/ 818148 w 1636295"/>
                <a:gd name="connsiteY1" fmla="*/ 1636294 h 1636295"/>
                <a:gd name="connsiteX2" fmla="*/ 818128 w 1636295"/>
                <a:gd name="connsiteY2" fmla="*/ 1636295 h 1636295"/>
                <a:gd name="connsiteX3" fmla="*/ 734497 w 1636295"/>
                <a:gd name="connsiteY3" fmla="*/ 1632072 h 1636295"/>
                <a:gd name="connsiteX4" fmla="*/ 0 w 1636295"/>
                <a:gd name="connsiteY4" fmla="*/ 818148 h 1636295"/>
                <a:gd name="connsiteX5" fmla="*/ 0 w 1636295"/>
                <a:gd name="connsiteY5" fmla="*/ 0 h 1636295"/>
                <a:gd name="connsiteX6" fmla="*/ 818147 w 1636295"/>
                <a:gd name="connsiteY6" fmla="*/ 0 h 1636295"/>
                <a:gd name="connsiteX7" fmla="*/ 1636295 w 1636295"/>
                <a:gd name="connsiteY7" fmla="*/ 818148 h 1636295"/>
                <a:gd name="connsiteX8" fmla="*/ 1636294 w 1636295"/>
                <a:gd name="connsiteY8" fmla="*/ 818148 h 1636295"/>
                <a:gd name="connsiteX9" fmla="*/ 1636295 w 1636295"/>
                <a:gd name="connsiteY9" fmla="*/ 818168 h 1636295"/>
                <a:gd name="connsiteX10" fmla="*/ 1632072 w 1636295"/>
                <a:gd name="connsiteY10" fmla="*/ 901799 h 1636295"/>
                <a:gd name="connsiteX11" fmla="*/ 1619674 w 1636295"/>
                <a:gd name="connsiteY11" fmla="*/ 983033 h 1636295"/>
                <a:gd name="connsiteX12" fmla="*/ 1617375 w 1636295"/>
                <a:gd name="connsiteY12" fmla="*/ 991973 h 1636295"/>
                <a:gd name="connsiteX13" fmla="*/ 1595942 w 1636295"/>
                <a:gd name="connsiteY13" fmla="*/ 922927 h 1636295"/>
                <a:gd name="connsiteX14" fmla="*/ 1122801 w 1636295"/>
                <a:gd name="connsiteY14" fmla="*/ 609308 h 1636295"/>
                <a:gd name="connsiteX15" fmla="*/ 609308 w 1636295"/>
                <a:gd name="connsiteY15" fmla="*/ 609308 h 1636295"/>
                <a:gd name="connsiteX16" fmla="*/ 609308 w 1636295"/>
                <a:gd name="connsiteY16" fmla="*/ 1122802 h 1636295"/>
                <a:gd name="connsiteX17" fmla="*/ 922927 w 1636295"/>
                <a:gd name="connsiteY17" fmla="*/ 1595943 h 1636295"/>
                <a:gd name="connsiteX18" fmla="*/ 991971 w 1636295"/>
                <a:gd name="connsiteY18" fmla="*/ 1617376 h 1636295"/>
                <a:gd name="connsiteX19" fmla="*/ 983033 w 1636295"/>
                <a:gd name="connsiteY19" fmla="*/ 1619674 h 1636295"/>
                <a:gd name="connsiteX20" fmla="*/ 901799 w 1636295"/>
                <a:gd name="connsiteY20" fmla="*/ 1632072 h 1636295"/>
                <a:gd name="connsiteX21" fmla="*/ 818168 w 1636295"/>
                <a:gd name="connsiteY21" fmla="*/ 1636295 h 1636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36295" h="1636295">
                  <a:moveTo>
                    <a:pt x="818168" y="1636295"/>
                  </a:moveTo>
                  <a:lnTo>
                    <a:pt x="818148" y="1636294"/>
                  </a:lnTo>
                  <a:lnTo>
                    <a:pt x="818128" y="1636295"/>
                  </a:lnTo>
                  <a:lnTo>
                    <a:pt x="734497" y="1632072"/>
                  </a:lnTo>
                  <a:cubicBezTo>
                    <a:pt x="321940" y="1590175"/>
                    <a:pt x="0" y="1241759"/>
                    <a:pt x="0" y="818148"/>
                  </a:cubicBezTo>
                  <a:lnTo>
                    <a:pt x="0" y="0"/>
                  </a:lnTo>
                  <a:lnTo>
                    <a:pt x="818147" y="0"/>
                  </a:lnTo>
                  <a:cubicBezTo>
                    <a:pt x="1269998" y="0"/>
                    <a:pt x="1636295" y="366297"/>
                    <a:pt x="1636295" y="818148"/>
                  </a:cubicBezTo>
                  <a:lnTo>
                    <a:pt x="1636294" y="818148"/>
                  </a:lnTo>
                  <a:lnTo>
                    <a:pt x="1636295" y="818168"/>
                  </a:lnTo>
                  <a:lnTo>
                    <a:pt x="1632072" y="901799"/>
                  </a:lnTo>
                  <a:cubicBezTo>
                    <a:pt x="1629279" y="929303"/>
                    <a:pt x="1625123" y="956404"/>
                    <a:pt x="1619674" y="983033"/>
                  </a:cubicBezTo>
                  <a:lnTo>
                    <a:pt x="1617375" y="991973"/>
                  </a:lnTo>
                  <a:lnTo>
                    <a:pt x="1595942" y="922927"/>
                  </a:lnTo>
                  <a:cubicBezTo>
                    <a:pt x="1517989" y="738626"/>
                    <a:pt x="1335497" y="609308"/>
                    <a:pt x="1122801" y="609308"/>
                  </a:cubicBezTo>
                  <a:lnTo>
                    <a:pt x="609308" y="609308"/>
                  </a:lnTo>
                  <a:lnTo>
                    <a:pt x="609308" y="1122802"/>
                  </a:lnTo>
                  <a:cubicBezTo>
                    <a:pt x="609308" y="1335498"/>
                    <a:pt x="738626" y="1517991"/>
                    <a:pt x="922927" y="1595943"/>
                  </a:cubicBezTo>
                  <a:lnTo>
                    <a:pt x="991971" y="1617376"/>
                  </a:lnTo>
                  <a:lnTo>
                    <a:pt x="983033" y="1619674"/>
                  </a:lnTo>
                  <a:cubicBezTo>
                    <a:pt x="956403" y="1625124"/>
                    <a:pt x="929302" y="1629279"/>
                    <a:pt x="901799" y="1632072"/>
                  </a:cubicBezTo>
                  <a:lnTo>
                    <a:pt x="818168" y="163629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a:ea typeface="微软雅黑"/>
                <a:cs typeface="+mn-cs"/>
              </a:endParaRPr>
            </a:p>
          </p:txBody>
        </p:sp>
      </p:grpSp>
      <p:sp>
        <p:nvSpPr>
          <p:cNvPr id="9" name="矩形 8"/>
          <p:cNvSpPr/>
          <p:nvPr/>
        </p:nvSpPr>
        <p:spPr>
          <a:xfrm>
            <a:off x="7978775" y="1803400"/>
            <a:ext cx="22225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b="0" i="0" u="none" strike="noStrike" kern="1200" cap="none" spc="0" normalizeH="0" baseline="0" noProof="0" dirty="0" smtClean="0">
                <a:ln>
                  <a:noFill/>
                </a:ln>
                <a:effectLst/>
                <a:uLnTx/>
                <a:uFillTx/>
                <a:latin typeface="Arial"/>
                <a:ea typeface="微软雅黑"/>
                <a:cs typeface="+mn-cs"/>
              </a:rPr>
              <a:t>低保关系转移</a:t>
            </a:r>
            <a:endParaRPr kumimoji="0" lang="zh-CN" altLang="en-US" b="0" i="0" u="none" strike="noStrike" kern="1200" cap="none" spc="0" normalizeH="0" baseline="0" noProof="0" dirty="0">
              <a:ln>
                <a:noFill/>
              </a:ln>
              <a:effectLst/>
              <a:uLnTx/>
              <a:uFillTx/>
              <a:latin typeface="Arial"/>
              <a:ea typeface="微软雅黑"/>
              <a:cs typeface="+mn-cs"/>
            </a:endParaRPr>
          </a:p>
        </p:txBody>
      </p:sp>
      <p:sp>
        <p:nvSpPr>
          <p:cNvPr id="10" name="矩形 9"/>
          <p:cNvSpPr/>
          <p:nvPr/>
        </p:nvSpPr>
        <p:spPr>
          <a:xfrm>
            <a:off x="7978775" y="2160588"/>
            <a:ext cx="3165475" cy="1384995"/>
          </a:xfrm>
          <a:prstGeom prst="rect">
            <a:avLst/>
          </a:prstGeom>
        </p:spPr>
        <p:txBody>
          <a:bodyP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effectLst/>
                <a:uLnTx/>
                <a:uFillTx/>
                <a:latin typeface="+mn-ea"/>
                <a:cs typeface="+mn-cs"/>
              </a:rPr>
              <a:t>低保家庭因住所发生改变，应将保障关系转入现住所。在转移前，由原住所所在地先复核，复核通过后，由新住所所在地直接接收，并根据分类情况进行动态管理</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dirty="0">
              <a:ln>
                <a:noFill/>
              </a:ln>
              <a:effectLst/>
              <a:uLnTx/>
              <a:uFillTx/>
              <a:latin typeface="+mn-ea"/>
              <a:cs typeface="+mn-cs"/>
            </a:endParaRPr>
          </a:p>
        </p:txBody>
      </p:sp>
      <p:sp>
        <p:nvSpPr>
          <p:cNvPr id="11" name="矩形 10"/>
          <p:cNvSpPr/>
          <p:nvPr/>
        </p:nvSpPr>
        <p:spPr>
          <a:xfrm>
            <a:off x="7978775" y="4119146"/>
            <a:ext cx="248285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b="0" i="0" u="none" strike="noStrike" kern="1200" cap="none" spc="0" normalizeH="0" baseline="0" noProof="0" dirty="0" smtClean="0">
                <a:ln>
                  <a:noFill/>
                </a:ln>
                <a:effectLst/>
                <a:uLnTx/>
                <a:uFillTx/>
                <a:latin typeface="Arial"/>
                <a:ea typeface="微软雅黑"/>
                <a:cs typeface="+mn-cs"/>
              </a:rPr>
              <a:t>死亡人口核查</a:t>
            </a:r>
            <a:endParaRPr kumimoji="0" lang="zh-CN" altLang="en-US" b="0" i="0" u="none" strike="noStrike" kern="1200" cap="none" spc="0" normalizeH="0" baseline="0" noProof="0" dirty="0">
              <a:ln>
                <a:noFill/>
              </a:ln>
              <a:effectLst/>
              <a:uLnTx/>
              <a:uFillTx/>
              <a:latin typeface="Arial"/>
              <a:ea typeface="微软雅黑"/>
              <a:cs typeface="+mn-cs"/>
            </a:endParaRPr>
          </a:p>
        </p:txBody>
      </p:sp>
      <p:sp>
        <p:nvSpPr>
          <p:cNvPr id="12" name="矩形 11"/>
          <p:cNvSpPr/>
          <p:nvPr/>
        </p:nvSpPr>
        <p:spPr>
          <a:xfrm>
            <a:off x="7978775" y="4476334"/>
            <a:ext cx="3165475" cy="738664"/>
          </a:xfrm>
          <a:prstGeom prst="rect">
            <a:avLst/>
          </a:prstGeom>
        </p:spPr>
        <p:txBody>
          <a:bodyP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effectLst/>
                <a:uLnTx/>
                <a:uFillTx/>
                <a:latin typeface="+mn-ea"/>
                <a:cs typeface="+mn-cs"/>
              </a:rPr>
              <a:t>每月应当组织一次死亡人口是否在保信息核对</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dirty="0">
              <a:ln>
                <a:noFill/>
              </a:ln>
              <a:effectLst/>
              <a:uLnTx/>
              <a:uFillTx/>
              <a:latin typeface="+mn-ea"/>
              <a:cs typeface="+mn-cs"/>
            </a:endParaRPr>
          </a:p>
        </p:txBody>
      </p:sp>
      <p:sp>
        <p:nvSpPr>
          <p:cNvPr id="13" name="矩形 12"/>
          <p:cNvSpPr/>
          <p:nvPr/>
        </p:nvSpPr>
        <p:spPr>
          <a:xfrm>
            <a:off x="2085976" y="1803400"/>
            <a:ext cx="2127250" cy="369332"/>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zh-CN" altLang="en-US" b="0" i="0" u="none" strike="noStrike" kern="1200" cap="none" spc="0" normalizeH="0" baseline="0" noProof="0" dirty="0" smtClean="0">
                <a:ln>
                  <a:noFill/>
                </a:ln>
                <a:effectLst/>
                <a:uLnTx/>
                <a:uFillTx/>
                <a:latin typeface="Arial"/>
                <a:ea typeface="微软雅黑"/>
                <a:cs typeface="+mn-cs"/>
              </a:rPr>
              <a:t>复核</a:t>
            </a:r>
            <a:endParaRPr kumimoji="0" lang="zh-CN" altLang="en-US" b="0" i="0" u="none" strike="noStrike" kern="1200" cap="none" spc="0" normalizeH="0" baseline="0" noProof="0" dirty="0">
              <a:ln>
                <a:noFill/>
              </a:ln>
              <a:effectLst/>
              <a:uLnTx/>
              <a:uFillTx/>
              <a:latin typeface="Arial"/>
              <a:ea typeface="微软雅黑"/>
              <a:cs typeface="+mn-cs"/>
            </a:endParaRPr>
          </a:p>
        </p:txBody>
      </p:sp>
      <p:sp>
        <p:nvSpPr>
          <p:cNvPr id="14" name="矩形 13"/>
          <p:cNvSpPr/>
          <p:nvPr/>
        </p:nvSpPr>
        <p:spPr>
          <a:xfrm>
            <a:off x="1047750" y="2160588"/>
            <a:ext cx="3165475" cy="1815882"/>
          </a:xfrm>
          <a:prstGeom prst="rect">
            <a:avLst/>
          </a:prstGeom>
        </p:spPr>
        <p:txBody>
          <a:bodyP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effectLst/>
                <a:uLnTx/>
                <a:uFillTx/>
                <a:latin typeface="+mn-ea"/>
                <a:cs typeface="+mn-cs"/>
              </a:rPr>
              <a:t>对短期内经济状况变化不大的低保家庭，街道办事处（乡镇人民政府）每年核查一次；收入来源不固定、家庭成员有劳动能力的低保家庭，每半年核查一次。复核期内低保家庭经济状况没有明显变化的，不再调整低保金额度。</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dirty="0">
              <a:ln>
                <a:noFill/>
              </a:ln>
              <a:effectLst/>
              <a:uLnTx/>
              <a:uFillTx/>
              <a:latin typeface="+mn-ea"/>
              <a:cs typeface="+mn-cs"/>
            </a:endParaRPr>
          </a:p>
        </p:txBody>
      </p:sp>
      <p:sp>
        <p:nvSpPr>
          <p:cNvPr id="15" name="矩形 14"/>
          <p:cNvSpPr/>
          <p:nvPr/>
        </p:nvSpPr>
        <p:spPr>
          <a:xfrm>
            <a:off x="1743076" y="4119146"/>
            <a:ext cx="2470150" cy="369332"/>
          </a:xfrm>
          <a:prstGeom prst="rect">
            <a:avLst/>
          </a:prstGeom>
          <a:noFill/>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zh-CN" altLang="en-US" b="0" i="0" u="none" strike="noStrike" kern="1200" cap="none" spc="0" normalizeH="0" baseline="0" noProof="0" dirty="0" smtClean="0">
                <a:ln>
                  <a:noFill/>
                </a:ln>
                <a:effectLst/>
                <a:uLnTx/>
                <a:uFillTx/>
                <a:latin typeface="Arial"/>
                <a:ea typeface="微软雅黑"/>
                <a:cs typeface="+mn-cs"/>
              </a:rPr>
              <a:t>低保成员有劳动能力的</a:t>
            </a:r>
            <a:endParaRPr kumimoji="0" lang="zh-CN" altLang="en-US" b="0" i="0" u="none" strike="noStrike" kern="1200" cap="none" spc="0" normalizeH="0" baseline="0" noProof="0" dirty="0">
              <a:ln>
                <a:noFill/>
              </a:ln>
              <a:effectLst/>
              <a:uLnTx/>
              <a:uFillTx/>
              <a:latin typeface="Arial"/>
              <a:ea typeface="微软雅黑"/>
              <a:cs typeface="+mn-cs"/>
            </a:endParaRPr>
          </a:p>
        </p:txBody>
      </p:sp>
      <p:sp>
        <p:nvSpPr>
          <p:cNvPr id="16" name="矩形 15"/>
          <p:cNvSpPr/>
          <p:nvPr/>
        </p:nvSpPr>
        <p:spPr>
          <a:xfrm>
            <a:off x="1047750" y="4476334"/>
            <a:ext cx="3165475" cy="2031325"/>
          </a:xfrm>
          <a:prstGeom prst="rect">
            <a:avLst/>
          </a:prstGeom>
        </p:spPr>
        <p:txBody>
          <a:bodyP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effectLst/>
                <a:uLnTx/>
                <a:uFillTx/>
                <a:latin typeface="+mn-ea"/>
                <a:cs typeface="+mn-cs"/>
              </a:rPr>
              <a:t>低保家庭中有劳动能力但未就业的成员，应当接受公共就业服务机构提供的就业服务，积极寻求工作机会或参与产业帮扶项目。无正当理由，连续</a:t>
            </a:r>
            <a:r>
              <a:rPr kumimoji="0" lang="en-US" altLang="zh-CN" sz="1400" b="0" i="0" u="none" strike="noStrike" kern="1200" cap="none" spc="0" normalizeH="0" baseline="0" noProof="0" dirty="0">
                <a:ln>
                  <a:noFill/>
                </a:ln>
                <a:effectLst/>
                <a:uLnTx/>
                <a:uFillTx/>
                <a:latin typeface="+mn-ea"/>
                <a:cs typeface="+mn-cs"/>
              </a:rPr>
              <a:t>3</a:t>
            </a:r>
            <a:r>
              <a:rPr kumimoji="0" lang="zh-CN" altLang="en-US" sz="1400" b="0" i="0" u="none" strike="noStrike" kern="1200" cap="none" spc="0" normalizeH="0" baseline="0" noProof="0" dirty="0">
                <a:ln>
                  <a:noFill/>
                </a:ln>
                <a:effectLst/>
                <a:uLnTx/>
                <a:uFillTx/>
                <a:latin typeface="+mn-ea"/>
                <a:cs typeface="+mn-cs"/>
              </a:rPr>
              <a:t>次拒绝接受介绍的与其健康状况、劳动能力等相适应的工作的，区民政部门应当决定减发或者停发其本人的低保金</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noProof="0" dirty="0">
              <a:ln>
                <a:noFill/>
              </a:ln>
              <a:effectLst/>
              <a:uLnTx/>
              <a:uFillTx/>
              <a:latin typeface="+mn-ea"/>
              <a:cs typeface="+mn-cs"/>
            </a:endParaRPr>
          </a:p>
        </p:txBody>
      </p:sp>
      <p:grpSp>
        <p:nvGrpSpPr>
          <p:cNvPr id="20" name="Csoportba foglalás 35"/>
          <p:cNvGrpSpPr/>
          <p:nvPr/>
        </p:nvGrpSpPr>
        <p:grpSpPr>
          <a:xfrm>
            <a:off x="5780881" y="3472595"/>
            <a:ext cx="630238" cy="633413"/>
            <a:chOff x="9201151" y="6515101"/>
            <a:chExt cx="630238" cy="633413"/>
          </a:xfrm>
          <a:solidFill>
            <a:schemeClr val="accent2"/>
          </a:solidFill>
        </p:grpSpPr>
        <p:sp>
          <p:nvSpPr>
            <p:cNvPr id="21" name="Freeform 201"/>
            <p:cNvSpPr>
              <a:spLocks noEditPoints="1"/>
            </p:cNvSpPr>
            <p:nvPr/>
          </p:nvSpPr>
          <p:spPr bwMode="auto">
            <a:xfrm>
              <a:off x="9201151" y="6515101"/>
              <a:ext cx="630238" cy="633413"/>
            </a:xfrm>
            <a:custGeom>
              <a:avLst/>
              <a:gdLst>
                <a:gd name="T0" fmla="*/ 397 w 397"/>
                <a:gd name="T1" fmla="*/ 0 h 399"/>
                <a:gd name="T2" fmla="*/ 0 w 397"/>
                <a:gd name="T3" fmla="*/ 0 h 399"/>
                <a:gd name="T4" fmla="*/ 0 w 397"/>
                <a:gd name="T5" fmla="*/ 399 h 399"/>
                <a:gd name="T6" fmla="*/ 397 w 397"/>
                <a:gd name="T7" fmla="*/ 399 h 399"/>
                <a:gd name="T8" fmla="*/ 397 w 397"/>
                <a:gd name="T9" fmla="*/ 0 h 399"/>
                <a:gd name="T10" fmla="*/ 378 w 397"/>
                <a:gd name="T11" fmla="*/ 380 h 399"/>
                <a:gd name="T12" fmla="*/ 19 w 397"/>
                <a:gd name="T13" fmla="*/ 380 h 399"/>
                <a:gd name="T14" fmla="*/ 19 w 397"/>
                <a:gd name="T15" fmla="*/ 19 h 399"/>
                <a:gd name="T16" fmla="*/ 378 w 397"/>
                <a:gd name="T17" fmla="*/ 19 h 399"/>
                <a:gd name="T18" fmla="*/ 378 w 397"/>
                <a:gd name="T19" fmla="*/ 38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7" h="399">
                  <a:moveTo>
                    <a:pt x="397" y="0"/>
                  </a:moveTo>
                  <a:lnTo>
                    <a:pt x="0" y="0"/>
                  </a:lnTo>
                  <a:lnTo>
                    <a:pt x="0" y="399"/>
                  </a:lnTo>
                  <a:lnTo>
                    <a:pt x="397" y="399"/>
                  </a:lnTo>
                  <a:lnTo>
                    <a:pt x="397" y="0"/>
                  </a:lnTo>
                  <a:close/>
                  <a:moveTo>
                    <a:pt x="378" y="380"/>
                  </a:moveTo>
                  <a:lnTo>
                    <a:pt x="19" y="380"/>
                  </a:lnTo>
                  <a:lnTo>
                    <a:pt x="19" y="19"/>
                  </a:lnTo>
                  <a:lnTo>
                    <a:pt x="378" y="19"/>
                  </a:lnTo>
                  <a:lnTo>
                    <a:pt x="378" y="3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sp>
          <p:nvSpPr>
            <p:cNvPr id="22" name="Freeform 202"/>
            <p:cNvSpPr>
              <a:spLocks noEditPoints="1"/>
            </p:cNvSpPr>
            <p:nvPr/>
          </p:nvSpPr>
          <p:spPr bwMode="auto">
            <a:xfrm>
              <a:off x="9366251" y="6635751"/>
              <a:ext cx="360363" cy="354013"/>
            </a:xfrm>
            <a:custGeom>
              <a:avLst/>
              <a:gdLst>
                <a:gd name="T0" fmla="*/ 39 w 96"/>
                <a:gd name="T1" fmla="*/ 66 h 94"/>
                <a:gd name="T2" fmla="*/ 37 w 96"/>
                <a:gd name="T3" fmla="*/ 63 h 94"/>
                <a:gd name="T4" fmla="*/ 44 w 96"/>
                <a:gd name="T5" fmla="*/ 57 h 94"/>
                <a:gd name="T6" fmla="*/ 62 w 96"/>
                <a:gd name="T7" fmla="*/ 63 h 94"/>
                <a:gd name="T8" fmla="*/ 84 w 96"/>
                <a:gd name="T9" fmla="*/ 54 h 94"/>
                <a:gd name="T10" fmla="*/ 84 w 96"/>
                <a:gd name="T11" fmla="*/ 9 h 94"/>
                <a:gd name="T12" fmla="*/ 62 w 96"/>
                <a:gd name="T13" fmla="*/ 0 h 94"/>
                <a:gd name="T14" fmla="*/ 40 w 96"/>
                <a:gd name="T15" fmla="*/ 9 h 94"/>
                <a:gd name="T16" fmla="*/ 37 w 96"/>
                <a:gd name="T17" fmla="*/ 50 h 94"/>
                <a:gd name="T18" fmla="*/ 30 w 96"/>
                <a:gd name="T19" fmla="*/ 57 h 94"/>
                <a:gd name="T20" fmla="*/ 28 w 96"/>
                <a:gd name="T21" fmla="*/ 54 h 94"/>
                <a:gd name="T22" fmla="*/ 0 w 96"/>
                <a:gd name="T23" fmla="*/ 82 h 94"/>
                <a:gd name="T24" fmla="*/ 11 w 96"/>
                <a:gd name="T25" fmla="*/ 94 h 94"/>
                <a:gd name="T26" fmla="*/ 39 w 96"/>
                <a:gd name="T27" fmla="*/ 66 h 94"/>
                <a:gd name="T28" fmla="*/ 46 w 96"/>
                <a:gd name="T29" fmla="*/ 15 h 94"/>
                <a:gd name="T30" fmla="*/ 62 w 96"/>
                <a:gd name="T31" fmla="*/ 8 h 94"/>
                <a:gd name="T32" fmla="*/ 79 w 96"/>
                <a:gd name="T33" fmla="*/ 15 h 94"/>
                <a:gd name="T34" fmla="*/ 79 w 96"/>
                <a:gd name="T35" fmla="*/ 48 h 94"/>
                <a:gd name="T36" fmla="*/ 62 w 96"/>
                <a:gd name="T37" fmla="*/ 55 h 94"/>
                <a:gd name="T38" fmla="*/ 46 w 96"/>
                <a:gd name="T39" fmla="*/ 48 h 94"/>
                <a:gd name="T40" fmla="*/ 46 w 96"/>
                <a:gd name="T41" fmla="*/ 15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 h="94">
                  <a:moveTo>
                    <a:pt x="39" y="66"/>
                  </a:moveTo>
                  <a:cubicBezTo>
                    <a:pt x="37" y="63"/>
                    <a:pt x="37" y="63"/>
                    <a:pt x="37" y="63"/>
                  </a:cubicBezTo>
                  <a:cubicBezTo>
                    <a:pt x="44" y="57"/>
                    <a:pt x="44" y="57"/>
                    <a:pt x="44" y="57"/>
                  </a:cubicBezTo>
                  <a:cubicBezTo>
                    <a:pt x="49" y="61"/>
                    <a:pt x="55" y="63"/>
                    <a:pt x="62" y="63"/>
                  </a:cubicBezTo>
                  <a:cubicBezTo>
                    <a:pt x="70" y="63"/>
                    <a:pt x="78" y="60"/>
                    <a:pt x="84" y="54"/>
                  </a:cubicBezTo>
                  <a:cubicBezTo>
                    <a:pt x="96" y="42"/>
                    <a:pt x="96" y="22"/>
                    <a:pt x="84" y="9"/>
                  </a:cubicBezTo>
                  <a:cubicBezTo>
                    <a:pt x="78" y="4"/>
                    <a:pt x="70" y="0"/>
                    <a:pt x="62" y="0"/>
                  </a:cubicBezTo>
                  <a:cubicBezTo>
                    <a:pt x="54" y="0"/>
                    <a:pt x="46" y="4"/>
                    <a:pt x="40" y="9"/>
                  </a:cubicBezTo>
                  <a:cubicBezTo>
                    <a:pt x="29" y="21"/>
                    <a:pt x="28" y="38"/>
                    <a:pt x="37" y="50"/>
                  </a:cubicBezTo>
                  <a:cubicBezTo>
                    <a:pt x="30" y="57"/>
                    <a:pt x="30" y="57"/>
                    <a:pt x="30" y="57"/>
                  </a:cubicBezTo>
                  <a:cubicBezTo>
                    <a:pt x="28" y="54"/>
                    <a:pt x="28" y="54"/>
                    <a:pt x="28" y="54"/>
                  </a:cubicBezTo>
                  <a:cubicBezTo>
                    <a:pt x="0" y="82"/>
                    <a:pt x="0" y="82"/>
                    <a:pt x="0" y="82"/>
                  </a:cubicBezTo>
                  <a:cubicBezTo>
                    <a:pt x="11" y="94"/>
                    <a:pt x="11" y="94"/>
                    <a:pt x="11" y="94"/>
                  </a:cubicBezTo>
                  <a:lnTo>
                    <a:pt x="39" y="66"/>
                  </a:lnTo>
                  <a:close/>
                  <a:moveTo>
                    <a:pt x="46" y="15"/>
                  </a:moveTo>
                  <a:cubicBezTo>
                    <a:pt x="50" y="11"/>
                    <a:pt x="56" y="8"/>
                    <a:pt x="62" y="8"/>
                  </a:cubicBezTo>
                  <a:cubicBezTo>
                    <a:pt x="68" y="8"/>
                    <a:pt x="74" y="11"/>
                    <a:pt x="79" y="15"/>
                  </a:cubicBezTo>
                  <a:cubicBezTo>
                    <a:pt x="88" y="24"/>
                    <a:pt x="88" y="39"/>
                    <a:pt x="79" y="48"/>
                  </a:cubicBezTo>
                  <a:cubicBezTo>
                    <a:pt x="74" y="52"/>
                    <a:pt x="68" y="55"/>
                    <a:pt x="62" y="55"/>
                  </a:cubicBezTo>
                  <a:cubicBezTo>
                    <a:pt x="56" y="55"/>
                    <a:pt x="50" y="52"/>
                    <a:pt x="46" y="48"/>
                  </a:cubicBezTo>
                  <a:cubicBezTo>
                    <a:pt x="37" y="39"/>
                    <a:pt x="37" y="24"/>
                    <a:pt x="46"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微软雅黑"/>
                <a:cs typeface="+mn-cs"/>
              </a:endParaRPr>
            </a:p>
          </p:txBody>
        </p:sp>
      </p:grpSp>
    </p:spTree>
    <p:extLst>
      <p:ext uri="{BB962C8B-B14F-4D97-AF65-F5344CB8AC3E}">
        <p14:creationId xmlns:p14="http://schemas.microsoft.com/office/powerpoint/2010/main" val="974996980"/>
      </p:ext>
    </p:extLst>
  </p:cSld>
  <p:clrMapOvr>
    <a:masterClrMapping/>
  </p:clrMapOvr>
  <p:transition spd="slow" advClick="0" advTm="2000">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8"/>
          <p:cNvSpPr txBox="1"/>
          <p:nvPr/>
        </p:nvSpPr>
        <p:spPr>
          <a:xfrm>
            <a:off x="4671597" y="2930371"/>
            <a:ext cx="4689296" cy="76944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CN" altLang="en-US" sz="4400" b="1"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总则</a:t>
            </a:r>
            <a:endParaRPr kumimoji="1" lang="zh-CN" altLang="en-US" sz="4400" b="1"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cxnSp>
        <p:nvCxnSpPr>
          <p:cNvPr id="4" name="直接连接符 3"/>
          <p:cNvCxnSpPr/>
          <p:nvPr/>
        </p:nvCxnSpPr>
        <p:spPr>
          <a:xfrm>
            <a:off x="4416441" y="2757714"/>
            <a:ext cx="0" cy="1128585"/>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2699658" y="2485638"/>
            <a:ext cx="1547892" cy="1573583"/>
            <a:chOff x="2498710" y="2311467"/>
            <a:chExt cx="1748840" cy="1777866"/>
          </a:xfrm>
        </p:grpSpPr>
        <p:sp>
          <p:nvSpPr>
            <p:cNvPr id="6" name="椭圆 5"/>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8000" b="0" i="0" u="none" strike="noStrike" kern="1200" cap="none" spc="0" normalizeH="0" baseline="0" noProof="0" dirty="0">
                  <a:ln>
                    <a:noFill/>
                  </a:ln>
                  <a:solidFill>
                    <a:prstClr val="white"/>
                  </a:solidFill>
                  <a:effectLst/>
                  <a:uLnTx/>
                  <a:uFillTx/>
                  <a:latin typeface="微软雅黑"/>
                  <a:ea typeface="微软雅黑"/>
                  <a:cs typeface="+mn-cs"/>
                </a:rPr>
                <a:t>1</a:t>
              </a:r>
              <a:endParaRPr kumimoji="0" lang="zh-CN" altLang="en-US" sz="80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7" name="椭圆 6"/>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8" name="椭圆 7"/>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9" name="椭圆 8"/>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11" name="矩形 10"/>
          <p:cNvSpPr/>
          <p:nvPr/>
        </p:nvSpPr>
        <p:spPr>
          <a:xfrm>
            <a:off x="0" y="6590321"/>
            <a:ext cx="775136" cy="2308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模板下载：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www.1ppt.com/moban/     </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行业</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模板：</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www.1ppt.com/hangye/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节日</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模板：</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www.1ppt.com/jieri/           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素材下载：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www.1ppt.com/sucai/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背景图片：</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www.1ppt.com/beijing/      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图表下载：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www.1ppt.com/tubiao/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优秀</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www.1ppt.com/xiazai/        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教程： </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www.1ppt.com/powerpoint/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Word</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教程： </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www.1ppt.com/word/              Excel</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教程：</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www.1ppt.com/excel/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资料下载：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www.1ppt.com/ziliao/                PPT</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课件下载：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www.1ppt.com/kejian/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范文下载：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www.1ppt.com/fanwen/             </a:t>
            </a: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试卷下载：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www.1ppt.com/shiti/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rPr>
              <a:t>教案下载：</a:t>
            </a: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www.1ppt.com/jiaoan/  </a:t>
            </a:r>
            <a:r>
              <a:rPr kumimoji="0" lang="en-US" altLang="zh-CN" sz="100" b="0" i="0" u="none" strike="noStrike" kern="0" cap="none" spc="0" normalizeH="0" baseline="0" noProof="0" dirty="0" smtClean="0">
                <a:ln>
                  <a:noFill/>
                </a:ln>
                <a:solidFill>
                  <a:prstClr val="white">
                    <a:lumMod val="95000"/>
                  </a:prstClr>
                </a:solidFill>
                <a:effectLst/>
                <a:uLnTx/>
                <a:uFillTx/>
                <a:latin typeface="微软雅黑"/>
                <a:ea typeface="微软雅黑"/>
                <a:cs typeface="+mn-cs"/>
              </a:rPr>
              <a:t>      PPT</a:t>
            </a:r>
            <a:r>
              <a:rPr kumimoji="0" lang="zh-CN" altLang="en-US" sz="100" b="0" i="0" u="none" strike="noStrike" kern="0" cap="none" spc="0" normalizeH="0" baseline="0" noProof="0" dirty="0" smtClean="0">
                <a:ln>
                  <a:noFill/>
                </a:ln>
                <a:solidFill>
                  <a:prstClr val="white">
                    <a:lumMod val="95000"/>
                  </a:prstClr>
                </a:solidFill>
                <a:effectLst/>
                <a:uLnTx/>
                <a:uFillTx/>
                <a:latin typeface="微软雅黑"/>
                <a:ea typeface="微软雅黑"/>
                <a:cs typeface="+mn-cs"/>
              </a:rPr>
              <a:t>论坛：</a:t>
            </a:r>
            <a:r>
              <a:rPr kumimoji="0" lang="en-US" altLang="zh-CN" sz="100" b="0" i="0" u="none" strike="noStrike" kern="0" cap="none" spc="0" normalizeH="0" baseline="0" noProof="0" dirty="0" smtClean="0">
                <a:ln>
                  <a:noFill/>
                </a:ln>
                <a:solidFill>
                  <a:prstClr val="white">
                    <a:lumMod val="95000"/>
                  </a:prstClr>
                </a:solidFill>
                <a:effectLst/>
                <a:uLnTx/>
                <a:uFillTx/>
                <a:latin typeface="微软雅黑"/>
                <a:ea typeface="微软雅黑"/>
                <a:cs typeface="+mn-cs"/>
              </a:rPr>
              <a:t>www.1ppt.cn</a:t>
            </a:r>
            <a:endPar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lumMod val="95000"/>
                  </a:prstClr>
                </a:solidFill>
                <a:effectLst/>
                <a:uLnTx/>
                <a:uFillTx/>
                <a:latin typeface="微软雅黑"/>
                <a:ea typeface="微软雅黑"/>
                <a:cs typeface="+mn-cs"/>
              </a:rPr>
              <a:t> </a:t>
            </a:r>
            <a:endParaRPr kumimoji="0" lang="zh-CN" altLang="en-US" sz="100" b="0" i="0" u="none" strike="noStrike" kern="0" cap="none" spc="0" normalizeH="0" baseline="0" noProof="0" dirty="0">
              <a:ln>
                <a:noFill/>
              </a:ln>
              <a:solidFill>
                <a:prstClr val="white">
                  <a:lumMod val="95000"/>
                </a:prstClr>
              </a:solidFill>
              <a:effectLst/>
              <a:uLnTx/>
              <a:uFillTx/>
              <a:latin typeface="微软雅黑"/>
              <a:ea typeface="微软雅黑"/>
              <a:cs typeface="+mn-cs"/>
            </a:endParaRPr>
          </a:p>
        </p:txBody>
      </p:sp>
    </p:spTree>
    <p:extLst>
      <p:ext uri="{BB962C8B-B14F-4D97-AF65-F5344CB8AC3E}">
        <p14:creationId xmlns:p14="http://schemas.microsoft.com/office/powerpoint/2010/main" val="3141056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zh-CN" altLang="en-US" dirty="0" smtClean="0">
                <a:latin typeface="+mn-lt"/>
                <a:ea typeface="+mn-ea"/>
                <a:cs typeface="+mn-ea"/>
                <a:sym typeface="+mn-lt"/>
              </a:rPr>
              <a:t>总则</a:t>
            </a:r>
            <a:endParaRPr lang="zh-CN" altLang="en-US" dirty="0">
              <a:latin typeface="+mn-lt"/>
              <a:ea typeface="+mn-ea"/>
              <a:cs typeface="+mn-ea"/>
              <a:sym typeface="+mn-lt"/>
            </a:endParaRPr>
          </a:p>
        </p:txBody>
      </p:sp>
      <p:sp>
        <p:nvSpPr>
          <p:cNvPr id="32" name="Oval 21"/>
          <p:cNvSpPr/>
          <p:nvPr/>
        </p:nvSpPr>
        <p:spPr>
          <a:xfrm>
            <a:off x="3507506" y="1913929"/>
            <a:ext cx="1149590" cy="109483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54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sp>
        <p:nvSpPr>
          <p:cNvPr id="35" name="Text Placeholder 33"/>
          <p:cNvSpPr txBox="1"/>
          <p:nvPr/>
        </p:nvSpPr>
        <p:spPr>
          <a:xfrm>
            <a:off x="5456493" y="2070341"/>
            <a:ext cx="4523117" cy="1706705"/>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endParaRPr kumimoji="0" lang="en-US" altLang="zh-CN" sz="1600" b="0"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grpSp>
        <p:nvGrpSpPr>
          <p:cNvPr id="57" name="Group 8"/>
          <p:cNvGrpSpPr>
            <a:grpSpLocks noChangeAspect="1"/>
          </p:cNvGrpSpPr>
          <p:nvPr/>
        </p:nvGrpSpPr>
        <p:grpSpPr bwMode="auto">
          <a:xfrm>
            <a:off x="2475016" y="1834432"/>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zh-CN" sz="18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grpSp>
      <p:grpSp>
        <p:nvGrpSpPr>
          <p:cNvPr id="60" name="Group 8"/>
          <p:cNvGrpSpPr/>
          <p:nvPr/>
        </p:nvGrpSpPr>
        <p:grpSpPr>
          <a:xfrm>
            <a:off x="3895155" y="2245018"/>
            <a:ext cx="377491" cy="489503"/>
            <a:chOff x="2767013" y="609600"/>
            <a:chExt cx="561975" cy="765176"/>
          </a:xfrm>
          <a:solidFill>
            <a:schemeClr val="bg1"/>
          </a:solidFill>
        </p:grpSpPr>
        <p:sp>
          <p:nvSpPr>
            <p:cNvPr id="61" name="Freeform 5"/>
            <p:cNvSpPr>
              <a:spLocks noEditPoints="1"/>
            </p:cNvSpPr>
            <p:nvPr/>
          </p:nvSpPr>
          <p:spPr bwMode="auto">
            <a:xfrm>
              <a:off x="2767013" y="609600"/>
              <a:ext cx="561975" cy="609600"/>
            </a:xfrm>
            <a:custGeom>
              <a:avLst/>
              <a:gdLst>
                <a:gd name="T0" fmla="*/ 100 w 147"/>
                <a:gd name="T1" fmla="*/ 160 h 160"/>
                <a:gd name="T2" fmla="*/ 143 w 147"/>
                <a:gd name="T3" fmla="*/ 59 h 160"/>
                <a:gd name="T4" fmla="*/ 73 w 147"/>
                <a:gd name="T5" fmla="*/ 0 h 160"/>
                <a:gd name="T6" fmla="*/ 3 w 147"/>
                <a:gd name="T7" fmla="*/ 59 h 160"/>
                <a:gd name="T8" fmla="*/ 46 w 147"/>
                <a:gd name="T9" fmla="*/ 160 h 160"/>
                <a:gd name="T10" fmla="*/ 100 w 147"/>
                <a:gd name="T11" fmla="*/ 160 h 160"/>
                <a:gd name="T12" fmla="*/ 19 w 147"/>
                <a:gd name="T13" fmla="*/ 60 h 160"/>
                <a:gd name="T14" fmla="*/ 73 w 147"/>
                <a:gd name="T15" fmla="*/ 16 h 160"/>
                <a:gd name="T16" fmla="*/ 127 w 147"/>
                <a:gd name="T17" fmla="*/ 60 h 160"/>
                <a:gd name="T18" fmla="*/ 110 w 147"/>
                <a:gd name="T19" fmla="*/ 100 h 160"/>
                <a:gd name="T20" fmla="*/ 86 w 147"/>
                <a:gd name="T21" fmla="*/ 144 h 160"/>
                <a:gd name="T22" fmla="*/ 79 w 147"/>
                <a:gd name="T23" fmla="*/ 144 h 160"/>
                <a:gd name="T24" fmla="*/ 79 w 147"/>
                <a:gd name="T25" fmla="*/ 87 h 160"/>
                <a:gd name="T26" fmla="*/ 88 w 147"/>
                <a:gd name="T27" fmla="*/ 87 h 160"/>
                <a:gd name="T28" fmla="*/ 100 w 147"/>
                <a:gd name="T29" fmla="*/ 75 h 160"/>
                <a:gd name="T30" fmla="*/ 88 w 147"/>
                <a:gd name="T31" fmla="*/ 63 h 160"/>
                <a:gd name="T32" fmla="*/ 76 w 147"/>
                <a:gd name="T33" fmla="*/ 75 h 160"/>
                <a:gd name="T34" fmla="*/ 76 w 147"/>
                <a:gd name="T35" fmla="*/ 75 h 160"/>
                <a:gd name="T36" fmla="*/ 71 w 147"/>
                <a:gd name="T37" fmla="*/ 75 h 160"/>
                <a:gd name="T38" fmla="*/ 71 w 147"/>
                <a:gd name="T39" fmla="*/ 75 h 160"/>
                <a:gd name="T40" fmla="*/ 59 w 147"/>
                <a:gd name="T41" fmla="*/ 63 h 160"/>
                <a:gd name="T42" fmla="*/ 47 w 147"/>
                <a:gd name="T43" fmla="*/ 75 h 160"/>
                <a:gd name="T44" fmla="*/ 59 w 147"/>
                <a:gd name="T45" fmla="*/ 87 h 160"/>
                <a:gd name="T46" fmla="*/ 67 w 147"/>
                <a:gd name="T47" fmla="*/ 87 h 160"/>
                <a:gd name="T48" fmla="*/ 67 w 147"/>
                <a:gd name="T49" fmla="*/ 144 h 160"/>
                <a:gd name="T50" fmla="*/ 60 w 147"/>
                <a:gd name="T51" fmla="*/ 144 h 160"/>
                <a:gd name="T52" fmla="*/ 37 w 147"/>
                <a:gd name="T53" fmla="*/ 100 h 160"/>
                <a:gd name="T54" fmla="*/ 19 w 147"/>
                <a:gd name="T55" fmla="*/ 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160">
                  <a:moveTo>
                    <a:pt x="100" y="160"/>
                  </a:moveTo>
                  <a:cubicBezTo>
                    <a:pt x="100" y="116"/>
                    <a:pt x="147" y="102"/>
                    <a:pt x="143" y="59"/>
                  </a:cubicBezTo>
                  <a:cubicBezTo>
                    <a:pt x="141" y="31"/>
                    <a:pt x="122" y="0"/>
                    <a:pt x="73" y="0"/>
                  </a:cubicBezTo>
                  <a:cubicBezTo>
                    <a:pt x="24" y="0"/>
                    <a:pt x="5" y="31"/>
                    <a:pt x="3" y="59"/>
                  </a:cubicBezTo>
                  <a:cubicBezTo>
                    <a:pt x="0" y="102"/>
                    <a:pt x="46" y="116"/>
                    <a:pt x="46" y="160"/>
                  </a:cubicBezTo>
                  <a:lnTo>
                    <a:pt x="100" y="160"/>
                  </a:lnTo>
                  <a:close/>
                  <a:moveTo>
                    <a:pt x="19" y="60"/>
                  </a:moveTo>
                  <a:cubicBezTo>
                    <a:pt x="20" y="47"/>
                    <a:pt x="28" y="16"/>
                    <a:pt x="73" y="16"/>
                  </a:cubicBezTo>
                  <a:cubicBezTo>
                    <a:pt x="119" y="16"/>
                    <a:pt x="126" y="47"/>
                    <a:pt x="127" y="60"/>
                  </a:cubicBezTo>
                  <a:cubicBezTo>
                    <a:pt x="128" y="75"/>
                    <a:pt x="121" y="85"/>
                    <a:pt x="110" y="100"/>
                  </a:cubicBezTo>
                  <a:cubicBezTo>
                    <a:pt x="100" y="112"/>
                    <a:pt x="90" y="126"/>
                    <a:pt x="86" y="144"/>
                  </a:cubicBezTo>
                  <a:cubicBezTo>
                    <a:pt x="79" y="144"/>
                    <a:pt x="79" y="144"/>
                    <a:pt x="79" y="144"/>
                  </a:cubicBezTo>
                  <a:cubicBezTo>
                    <a:pt x="79" y="87"/>
                    <a:pt x="79" y="87"/>
                    <a:pt x="79" y="87"/>
                  </a:cubicBezTo>
                  <a:cubicBezTo>
                    <a:pt x="88" y="87"/>
                    <a:pt x="88" y="87"/>
                    <a:pt x="88" y="87"/>
                  </a:cubicBezTo>
                  <a:cubicBezTo>
                    <a:pt x="94" y="87"/>
                    <a:pt x="100" y="82"/>
                    <a:pt x="100" y="75"/>
                  </a:cubicBezTo>
                  <a:cubicBezTo>
                    <a:pt x="100" y="68"/>
                    <a:pt x="94" y="63"/>
                    <a:pt x="88" y="63"/>
                  </a:cubicBezTo>
                  <a:cubicBezTo>
                    <a:pt x="81" y="63"/>
                    <a:pt x="76" y="68"/>
                    <a:pt x="76" y="75"/>
                  </a:cubicBezTo>
                  <a:cubicBezTo>
                    <a:pt x="76" y="75"/>
                    <a:pt x="76" y="75"/>
                    <a:pt x="76" y="75"/>
                  </a:cubicBezTo>
                  <a:cubicBezTo>
                    <a:pt x="71" y="75"/>
                    <a:pt x="71" y="75"/>
                    <a:pt x="71" y="75"/>
                  </a:cubicBezTo>
                  <a:cubicBezTo>
                    <a:pt x="71" y="75"/>
                    <a:pt x="71" y="75"/>
                    <a:pt x="71" y="75"/>
                  </a:cubicBezTo>
                  <a:cubicBezTo>
                    <a:pt x="71" y="68"/>
                    <a:pt x="65" y="63"/>
                    <a:pt x="59" y="63"/>
                  </a:cubicBezTo>
                  <a:cubicBezTo>
                    <a:pt x="52" y="63"/>
                    <a:pt x="47" y="68"/>
                    <a:pt x="47" y="75"/>
                  </a:cubicBezTo>
                  <a:cubicBezTo>
                    <a:pt x="47" y="82"/>
                    <a:pt x="52" y="87"/>
                    <a:pt x="59" y="87"/>
                  </a:cubicBezTo>
                  <a:cubicBezTo>
                    <a:pt x="67" y="87"/>
                    <a:pt x="67" y="87"/>
                    <a:pt x="67" y="87"/>
                  </a:cubicBezTo>
                  <a:cubicBezTo>
                    <a:pt x="67" y="144"/>
                    <a:pt x="67" y="144"/>
                    <a:pt x="67" y="144"/>
                  </a:cubicBezTo>
                  <a:cubicBezTo>
                    <a:pt x="60" y="144"/>
                    <a:pt x="60" y="144"/>
                    <a:pt x="60" y="144"/>
                  </a:cubicBezTo>
                  <a:cubicBezTo>
                    <a:pt x="56" y="126"/>
                    <a:pt x="46" y="112"/>
                    <a:pt x="37" y="100"/>
                  </a:cubicBezTo>
                  <a:cubicBezTo>
                    <a:pt x="25" y="85"/>
                    <a:pt x="18" y="75"/>
                    <a:pt x="19"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sp>
          <p:nvSpPr>
            <p:cNvPr id="63" name="Freeform 6"/>
            <p:cNvSpPr>
              <a:spLocks/>
            </p:cNvSpPr>
            <p:nvPr/>
          </p:nvSpPr>
          <p:spPr bwMode="auto">
            <a:xfrm>
              <a:off x="2938463" y="1265238"/>
              <a:ext cx="214313" cy="109538"/>
            </a:xfrm>
            <a:custGeom>
              <a:avLst/>
              <a:gdLst>
                <a:gd name="T0" fmla="*/ 0 w 56"/>
                <a:gd name="T1" fmla="*/ 21 h 29"/>
                <a:gd name="T2" fmla="*/ 28 w 56"/>
                <a:gd name="T3" fmla="*/ 29 h 29"/>
                <a:gd name="T4" fmla="*/ 56 w 56"/>
                <a:gd name="T5" fmla="*/ 21 h 29"/>
                <a:gd name="T6" fmla="*/ 56 w 56"/>
                <a:gd name="T7" fmla="*/ 0 h 29"/>
                <a:gd name="T8" fmla="*/ 0 w 56"/>
                <a:gd name="T9" fmla="*/ 0 h 29"/>
                <a:gd name="T10" fmla="*/ 0 w 56"/>
                <a:gd name="T11" fmla="*/ 21 h 29"/>
              </a:gdLst>
              <a:ahLst/>
              <a:cxnLst>
                <a:cxn ang="0">
                  <a:pos x="T0" y="T1"/>
                </a:cxn>
                <a:cxn ang="0">
                  <a:pos x="T2" y="T3"/>
                </a:cxn>
                <a:cxn ang="0">
                  <a:pos x="T4" y="T5"/>
                </a:cxn>
                <a:cxn ang="0">
                  <a:pos x="T6" y="T7"/>
                </a:cxn>
                <a:cxn ang="0">
                  <a:pos x="T8" y="T9"/>
                </a:cxn>
                <a:cxn ang="0">
                  <a:pos x="T10" y="T11"/>
                </a:cxn>
              </a:cxnLst>
              <a:rect l="0" t="0" r="r" b="b"/>
              <a:pathLst>
                <a:path w="56" h="29">
                  <a:moveTo>
                    <a:pt x="0" y="21"/>
                  </a:moveTo>
                  <a:cubicBezTo>
                    <a:pt x="8" y="26"/>
                    <a:pt x="17" y="29"/>
                    <a:pt x="28" y="29"/>
                  </a:cubicBezTo>
                  <a:cubicBezTo>
                    <a:pt x="39" y="29"/>
                    <a:pt x="48" y="26"/>
                    <a:pt x="56" y="21"/>
                  </a:cubicBezTo>
                  <a:cubicBezTo>
                    <a:pt x="56" y="0"/>
                    <a:pt x="56" y="0"/>
                    <a:pt x="56" y="0"/>
                  </a:cubicBezTo>
                  <a:cubicBezTo>
                    <a:pt x="0" y="0"/>
                    <a:pt x="0" y="0"/>
                    <a:pt x="0" y="0"/>
                  </a:cubicBezTo>
                  <a:lnTo>
                    <a:pt x="0"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grpSp>
      <p:sp>
        <p:nvSpPr>
          <p:cNvPr id="64" name="Text Placeholder 32"/>
          <p:cNvSpPr txBox="1"/>
          <p:nvPr/>
        </p:nvSpPr>
        <p:spPr>
          <a:xfrm>
            <a:off x="6208184" y="2287449"/>
            <a:ext cx="2190156"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50000"/>
              </a:lnSpc>
              <a:spcBef>
                <a:spcPts val="75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sp>
        <p:nvSpPr>
          <p:cNvPr id="27" name="Text Placeholder 32"/>
          <p:cNvSpPr txBox="1"/>
          <p:nvPr/>
        </p:nvSpPr>
        <p:spPr>
          <a:xfrm>
            <a:off x="5028690" y="3615794"/>
            <a:ext cx="5742942"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zh-CN" sz="1600" b="0" i="0" u="none" strike="noStrike" kern="1200" cap="none" spc="0" normalizeH="0" baseline="0" noProof="0" dirty="0" smtClean="0">
                <a:ln>
                  <a:noFill/>
                </a:ln>
                <a:solidFill>
                  <a:srgbClr val="3F3F3F"/>
                </a:solidFill>
                <a:effectLst/>
                <a:uLnTx/>
                <a:uFillTx/>
                <a:latin typeface="Neris Thin" panose="00000300000000000000" pitchFamily="50" charset="0"/>
                <a:ea typeface="微软雅黑"/>
                <a:cs typeface="+mn-ea"/>
              </a:rPr>
              <a:t>明确</a:t>
            </a:r>
            <a:r>
              <a:rPr kumimoji="0" lang="zh-CN" altLang="zh-CN" sz="1600" b="0" i="0" u="none" strike="noStrike" kern="1200" cap="none" spc="0" normalizeH="0" baseline="0" noProof="0" dirty="0">
                <a:ln>
                  <a:noFill/>
                </a:ln>
                <a:solidFill>
                  <a:srgbClr val="3F3F3F"/>
                </a:solidFill>
                <a:effectLst/>
                <a:uLnTx/>
                <a:uFillTx/>
                <a:latin typeface="Neris Thin" panose="00000300000000000000" pitchFamily="50" charset="0"/>
                <a:ea typeface="微软雅黑"/>
                <a:cs typeface="+mn-ea"/>
              </a:rPr>
              <a:t>了居（村）民委员会、街道办事处（乡镇人民政府）、区民政部门，在低保审核确认环节相应的职责。强调了行政权力下放的区，区民政部门对街道办事处（乡镇人民政府）的监督指导关系</a:t>
            </a:r>
            <a:endParaRPr kumimoji="0" lang="en-US" altLang="zh-CN" sz="1600" b="0" i="0" u="none" strike="noStrike" kern="1200" cap="none" spc="0" normalizeH="0" baseline="0" noProof="0" dirty="0">
              <a:ln>
                <a:noFill/>
              </a:ln>
              <a:solidFill>
                <a:srgbClr val="3F3F3F"/>
              </a:solidFill>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grpSp>
        <p:nvGrpSpPr>
          <p:cNvPr id="29" name="Csoportba foglalás 171"/>
          <p:cNvGrpSpPr/>
          <p:nvPr/>
        </p:nvGrpSpPr>
        <p:grpSpPr>
          <a:xfrm>
            <a:off x="3562720" y="3569267"/>
            <a:ext cx="1110668" cy="880667"/>
            <a:chOff x="3673475" y="3113088"/>
            <a:chExt cx="630238" cy="631825"/>
          </a:xfrm>
          <a:solidFill>
            <a:schemeClr val="accent2"/>
          </a:solidFill>
        </p:grpSpPr>
        <p:sp>
          <p:nvSpPr>
            <p:cNvPr id="31" name="Freeform 62"/>
            <p:cNvSpPr>
              <a:spLocks noEditPoints="1"/>
            </p:cNvSpPr>
            <p:nvPr/>
          </p:nvSpPr>
          <p:spPr bwMode="auto">
            <a:xfrm>
              <a:off x="3673475" y="3113088"/>
              <a:ext cx="630238" cy="631825"/>
            </a:xfrm>
            <a:custGeom>
              <a:avLst/>
              <a:gdLst>
                <a:gd name="T0" fmla="*/ 397 w 397"/>
                <a:gd name="T1" fmla="*/ 0 h 398"/>
                <a:gd name="T2" fmla="*/ 0 w 397"/>
                <a:gd name="T3" fmla="*/ 0 h 398"/>
                <a:gd name="T4" fmla="*/ 0 w 397"/>
                <a:gd name="T5" fmla="*/ 398 h 398"/>
                <a:gd name="T6" fmla="*/ 397 w 397"/>
                <a:gd name="T7" fmla="*/ 398 h 398"/>
                <a:gd name="T8" fmla="*/ 397 w 397"/>
                <a:gd name="T9" fmla="*/ 0 h 398"/>
                <a:gd name="T10" fmla="*/ 378 w 397"/>
                <a:gd name="T11" fmla="*/ 379 h 398"/>
                <a:gd name="T12" fmla="*/ 18 w 397"/>
                <a:gd name="T13" fmla="*/ 379 h 398"/>
                <a:gd name="T14" fmla="*/ 18 w 397"/>
                <a:gd name="T15" fmla="*/ 19 h 398"/>
                <a:gd name="T16" fmla="*/ 378 w 397"/>
                <a:gd name="T17" fmla="*/ 19 h 398"/>
                <a:gd name="T18" fmla="*/ 378 w 397"/>
                <a:gd name="T19" fmla="*/ 379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7" h="398">
                  <a:moveTo>
                    <a:pt x="397" y="0"/>
                  </a:moveTo>
                  <a:lnTo>
                    <a:pt x="0" y="0"/>
                  </a:lnTo>
                  <a:lnTo>
                    <a:pt x="0" y="398"/>
                  </a:lnTo>
                  <a:lnTo>
                    <a:pt x="397" y="398"/>
                  </a:lnTo>
                  <a:lnTo>
                    <a:pt x="397" y="0"/>
                  </a:lnTo>
                  <a:close/>
                  <a:moveTo>
                    <a:pt x="378" y="379"/>
                  </a:moveTo>
                  <a:lnTo>
                    <a:pt x="18" y="379"/>
                  </a:lnTo>
                  <a:lnTo>
                    <a:pt x="18" y="19"/>
                  </a:lnTo>
                  <a:lnTo>
                    <a:pt x="378" y="19"/>
                  </a:lnTo>
                  <a:lnTo>
                    <a:pt x="378" y="3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34" name="Freeform 63"/>
            <p:cNvSpPr>
              <a:spLocks noEditPoints="1"/>
            </p:cNvSpPr>
            <p:nvPr/>
          </p:nvSpPr>
          <p:spPr bwMode="auto">
            <a:xfrm>
              <a:off x="3875088" y="3228976"/>
              <a:ext cx="225425" cy="400050"/>
            </a:xfrm>
            <a:custGeom>
              <a:avLst/>
              <a:gdLst>
                <a:gd name="T0" fmla="*/ 60 w 60"/>
                <a:gd name="T1" fmla="*/ 30 h 106"/>
                <a:gd name="T2" fmla="*/ 30 w 60"/>
                <a:gd name="T3" fmla="*/ 0 h 106"/>
                <a:gd name="T4" fmla="*/ 0 w 60"/>
                <a:gd name="T5" fmla="*/ 30 h 106"/>
                <a:gd name="T6" fmla="*/ 30 w 60"/>
                <a:gd name="T7" fmla="*/ 106 h 106"/>
                <a:gd name="T8" fmla="*/ 60 w 60"/>
                <a:gd name="T9" fmla="*/ 30 h 106"/>
                <a:gd name="T10" fmla="*/ 13 w 60"/>
                <a:gd name="T11" fmla="*/ 30 h 106"/>
                <a:gd name="T12" fmla="*/ 30 w 60"/>
                <a:gd name="T13" fmla="*/ 12 h 106"/>
                <a:gd name="T14" fmla="*/ 48 w 60"/>
                <a:gd name="T15" fmla="*/ 30 h 106"/>
                <a:gd name="T16" fmla="*/ 30 w 60"/>
                <a:gd name="T17" fmla="*/ 47 h 106"/>
                <a:gd name="T18" fmla="*/ 13 w 60"/>
                <a:gd name="T19" fmla="*/ 3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106">
                  <a:moveTo>
                    <a:pt x="60" y="30"/>
                  </a:moveTo>
                  <a:cubicBezTo>
                    <a:pt x="60" y="13"/>
                    <a:pt x="47" y="0"/>
                    <a:pt x="30" y="0"/>
                  </a:cubicBezTo>
                  <a:cubicBezTo>
                    <a:pt x="14" y="0"/>
                    <a:pt x="0" y="13"/>
                    <a:pt x="0" y="30"/>
                  </a:cubicBezTo>
                  <a:cubicBezTo>
                    <a:pt x="0" y="46"/>
                    <a:pt x="30" y="106"/>
                    <a:pt x="30" y="106"/>
                  </a:cubicBezTo>
                  <a:cubicBezTo>
                    <a:pt x="30" y="106"/>
                    <a:pt x="60" y="46"/>
                    <a:pt x="60" y="30"/>
                  </a:cubicBezTo>
                  <a:close/>
                  <a:moveTo>
                    <a:pt x="13" y="30"/>
                  </a:moveTo>
                  <a:cubicBezTo>
                    <a:pt x="13" y="20"/>
                    <a:pt x="20" y="12"/>
                    <a:pt x="30" y="12"/>
                  </a:cubicBezTo>
                  <a:cubicBezTo>
                    <a:pt x="40" y="12"/>
                    <a:pt x="48" y="20"/>
                    <a:pt x="48" y="30"/>
                  </a:cubicBezTo>
                  <a:cubicBezTo>
                    <a:pt x="48" y="40"/>
                    <a:pt x="40" y="47"/>
                    <a:pt x="30" y="47"/>
                  </a:cubicBezTo>
                  <a:cubicBezTo>
                    <a:pt x="20" y="47"/>
                    <a:pt x="13" y="40"/>
                    <a:pt x="13"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微软雅黑"/>
                <a:ea typeface="微软雅黑"/>
                <a:cs typeface="+mn-cs"/>
              </a:endParaRPr>
            </a:p>
          </p:txBody>
        </p:sp>
      </p:grpSp>
      <p:sp>
        <p:nvSpPr>
          <p:cNvPr id="2" name="矩形 1"/>
          <p:cNvSpPr/>
          <p:nvPr/>
        </p:nvSpPr>
        <p:spPr>
          <a:xfrm>
            <a:off x="4905057" y="1913929"/>
            <a:ext cx="6003735" cy="12003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3F3F3F"/>
                </a:solidFill>
                <a:effectLst/>
                <a:uLnTx/>
                <a:uFillTx/>
                <a:latin typeface="微软雅黑"/>
                <a:ea typeface="微软雅黑"/>
                <a:cs typeface="+mn-ea"/>
                <a:sym typeface="+mn-lt"/>
              </a:rPr>
              <a:t>区民政部门以及街道办事处（乡镇人民政府），依据本细则开展低保审核确认工作，居（村）民委员会协助做好相关工作。区民政部门可以将低保审核确认权限下放街道办事处（乡镇</a:t>
            </a:r>
            <a:r>
              <a:rPr kumimoji="0" lang="zh-CN" altLang="en-US" sz="1800" b="0" i="0" u="none" strike="noStrike" kern="1200" cap="none" spc="0" normalizeH="0" baseline="0" noProof="0" dirty="0" smtClean="0">
                <a:ln>
                  <a:noFill/>
                </a:ln>
                <a:solidFill>
                  <a:srgbClr val="3F3F3F"/>
                </a:solidFill>
                <a:effectLst/>
                <a:uLnTx/>
                <a:uFillTx/>
                <a:latin typeface="微软雅黑"/>
                <a:ea typeface="微软雅黑"/>
                <a:cs typeface="+mn-ea"/>
                <a:sym typeface="+mn-lt"/>
              </a:rPr>
              <a:t>人民政府</a:t>
            </a:r>
            <a:r>
              <a:rPr kumimoji="0" lang="zh-CN" altLang="en-US" sz="1800" b="0" i="0" u="none" strike="noStrike" kern="1200" cap="none" spc="0" normalizeH="0" baseline="0" noProof="0" dirty="0">
                <a:ln>
                  <a:noFill/>
                </a:ln>
                <a:solidFill>
                  <a:srgbClr val="3F3F3F"/>
                </a:solidFill>
                <a:effectLst/>
                <a:uLnTx/>
                <a:uFillTx/>
                <a:latin typeface="微软雅黑"/>
                <a:ea typeface="微软雅黑"/>
                <a:cs typeface="+mn-ea"/>
                <a:sym typeface="+mn-lt"/>
              </a:rPr>
              <a:t>）</a:t>
            </a:r>
            <a:endParaRPr kumimoji="0" lang="zh-CN" altLang="en-US" sz="1800" b="0" i="0" u="none" strike="noStrike" kern="1200" cap="none" spc="0" normalizeH="0" baseline="0" noProof="0" dirty="0">
              <a:ln>
                <a:noFill/>
              </a:ln>
              <a:solidFill>
                <a:prstClr val="black"/>
              </a:solidFill>
              <a:effectLst/>
              <a:uLnTx/>
              <a:uFillTx/>
              <a:latin typeface="微软雅黑"/>
              <a:ea typeface="微软雅黑"/>
              <a:cs typeface="+mn-cs"/>
            </a:endParaRPr>
          </a:p>
        </p:txBody>
      </p:sp>
    </p:spTree>
    <p:extLst>
      <p:ext uri="{BB962C8B-B14F-4D97-AF65-F5344CB8AC3E}">
        <p14:creationId xmlns:p14="http://schemas.microsoft.com/office/powerpoint/2010/main" val="3247575228"/>
      </p:ext>
    </p:extLst>
  </p:cSld>
  <p:clrMapOvr>
    <a:masterClrMapping/>
  </p:clrMapOvr>
  <p:transition spd="slow" advClick="0" advTm="2000">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文本框 8"/>
          <p:cNvSpPr txBox="1"/>
          <p:nvPr/>
        </p:nvSpPr>
        <p:spPr>
          <a:xfrm>
            <a:off x="4585333" y="2937285"/>
            <a:ext cx="4689296" cy="76944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CN" altLang="en-US" sz="4400" b="1" i="0" u="none" strike="noStrike" kern="1200" cap="none" spc="0" normalizeH="0" baseline="0" noProof="0" dirty="0" smtClean="0">
                <a:ln>
                  <a:noFill/>
                </a:ln>
                <a:solidFill>
                  <a:prstClr val="black">
                    <a:lumMod val="75000"/>
                    <a:lumOff val="25000"/>
                  </a:prstClr>
                </a:solidFill>
                <a:effectLst/>
                <a:uLnTx/>
                <a:uFillTx/>
                <a:latin typeface="微软雅黑"/>
                <a:ea typeface="微软雅黑"/>
                <a:cs typeface="+mn-ea"/>
                <a:sym typeface="+mn-lt"/>
              </a:rPr>
              <a:t>申请及受理</a:t>
            </a:r>
            <a:endParaRPr kumimoji="1" lang="zh-CN" altLang="en-US" sz="4400" b="1" i="0" u="none" strike="noStrike" kern="1200" cap="none" spc="0" normalizeH="0" baseline="0" noProof="0" dirty="0">
              <a:ln>
                <a:noFill/>
              </a:ln>
              <a:solidFill>
                <a:prstClr val="black">
                  <a:lumMod val="75000"/>
                  <a:lumOff val="25000"/>
                </a:prstClr>
              </a:solidFill>
              <a:effectLst/>
              <a:uLnTx/>
              <a:uFillTx/>
              <a:latin typeface="微软雅黑"/>
              <a:ea typeface="微软雅黑"/>
              <a:cs typeface="+mn-ea"/>
              <a:sym typeface="+mn-lt"/>
            </a:endParaRPr>
          </a:p>
        </p:txBody>
      </p:sp>
      <p:cxnSp>
        <p:nvCxnSpPr>
          <p:cNvPr id="13" name="直接连接符 12"/>
          <p:cNvCxnSpPr/>
          <p:nvPr/>
        </p:nvCxnSpPr>
        <p:spPr>
          <a:xfrm>
            <a:off x="4416441" y="2757714"/>
            <a:ext cx="0" cy="1128585"/>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2699658" y="2485638"/>
            <a:ext cx="1547892" cy="1573583"/>
            <a:chOff x="2498710" y="2311467"/>
            <a:chExt cx="1748840" cy="1777866"/>
          </a:xfrm>
        </p:grpSpPr>
        <p:sp>
          <p:nvSpPr>
            <p:cNvPr id="2" name="椭圆 1"/>
            <p:cNvSpPr/>
            <p:nvPr/>
          </p:nvSpPr>
          <p:spPr>
            <a:xfrm>
              <a:off x="2644792" y="2457549"/>
              <a:ext cx="1456676" cy="14566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8000" b="0" i="0" u="none" strike="noStrike" kern="1200" cap="none" spc="0" normalizeH="0" baseline="0" noProof="0" dirty="0">
                  <a:ln>
                    <a:noFill/>
                  </a:ln>
                  <a:solidFill>
                    <a:prstClr val="white"/>
                  </a:solidFill>
                  <a:effectLst/>
                  <a:uLnTx/>
                  <a:uFillTx/>
                  <a:latin typeface="微软雅黑"/>
                  <a:ea typeface="微软雅黑"/>
                  <a:cs typeface="+mn-cs"/>
                </a:rPr>
                <a:t>2</a:t>
              </a:r>
              <a:endParaRPr kumimoji="0" lang="zh-CN" altLang="en-US" sz="80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22" name="椭圆 21"/>
            <p:cNvSpPr/>
            <p:nvPr/>
          </p:nvSpPr>
          <p:spPr>
            <a:xfrm>
              <a:off x="2498710" y="2311467"/>
              <a:ext cx="1748840" cy="1748840"/>
            </a:xfrm>
            <a:prstGeom prst="ellipse">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0" b="0" i="0" u="none" strike="noStrike" kern="1200" cap="none" spc="0" normalizeH="0" baseline="0" noProof="0" dirty="0">
                <a:ln>
                  <a:noFill/>
                </a:ln>
                <a:solidFill>
                  <a:prstClr val="white"/>
                </a:solidFill>
                <a:effectLst/>
                <a:uLnTx/>
                <a:uFillTx/>
                <a:latin typeface="微软雅黑"/>
                <a:ea typeface="微软雅黑"/>
                <a:cs typeface="+mn-cs"/>
              </a:endParaRPr>
            </a:p>
          </p:txBody>
        </p:sp>
        <p:sp>
          <p:nvSpPr>
            <p:cNvPr id="12" name="椭圆 11"/>
            <p:cNvSpPr/>
            <p:nvPr/>
          </p:nvSpPr>
          <p:spPr>
            <a:xfrm>
              <a:off x="3758995" y="3683265"/>
              <a:ext cx="406068" cy="4060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21" name="椭圆 20"/>
            <p:cNvSpPr/>
            <p:nvPr/>
          </p:nvSpPr>
          <p:spPr>
            <a:xfrm>
              <a:off x="2644791" y="2350267"/>
              <a:ext cx="255468" cy="255468"/>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Tree>
    <p:extLst>
      <p:ext uri="{BB962C8B-B14F-4D97-AF65-F5344CB8AC3E}">
        <p14:creationId xmlns:p14="http://schemas.microsoft.com/office/powerpoint/2010/main" val="4063255236"/>
      </p:ext>
    </p:extLst>
  </p:cSld>
  <p:clrMapOvr>
    <a:masterClrMapping/>
  </p:clrMapOvr>
  <p:transition spd="slow" advClick="0" advTm="2000">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7"/>
          <p:cNvSpPr/>
          <p:nvPr/>
        </p:nvSpPr>
        <p:spPr>
          <a:xfrm>
            <a:off x="436906" y="1627029"/>
            <a:ext cx="5305526" cy="2868478"/>
          </a:xfrm>
          <a:prstGeom prst="rect">
            <a:avLst/>
          </a:prstGeom>
        </p:spPr>
        <p:txBody>
          <a:bodyPr wrap="square">
            <a:spAutoFit/>
          </a:bodyPr>
          <a:lstStyle/>
          <a:p>
            <a:pPr marL="0" marR="0" lvl="0" indent="0" algn="l" defTabSz="685800" rtl="0" eaLnBrk="1" fontAlgn="auto" latinLnBrk="0" hangingPunct="1">
              <a:lnSpc>
                <a:spcPct val="130000"/>
              </a:lnSpc>
              <a:spcBef>
                <a:spcPts val="0"/>
              </a:spcBef>
              <a:spcAft>
                <a:spcPts val="0"/>
              </a:spcAft>
              <a:buClrTx/>
              <a:buSzTx/>
              <a:buFontTx/>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rPr>
              <a:t>→本</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rPr>
              <a:t>市户籍居民申请低保应当以家庭为单位，由申请家庭确定一名共同生活的家庭成员作为申请人，向住所所在地街道办事处（乡镇人民政府）提交书面</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rPr>
              <a:t>申请。有</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rPr>
              <a:t>困难的，可以委托居（村）民委员会或者其他人员代为提出</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rPr>
              <a:t>申请</a:t>
            </a:r>
            <a:endParaRPr kumimoji="0" lang="en-US" altLang="zh-CN" sz="16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endParaRPr>
          </a:p>
          <a:p>
            <a:pPr marL="0" marR="0" lvl="0" indent="0" algn="l" defTabSz="685800" rtl="0" eaLnBrk="1" fontAlgn="auto" latinLnBrk="0" hangingPunct="1">
              <a:lnSpc>
                <a:spcPct val="13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endParaRPr>
          </a:p>
          <a:p>
            <a:pPr marL="0" marR="0" lvl="0" indent="0" algn="l" defTabSz="685800" rtl="0" eaLnBrk="1" fontAlgn="auto" latinLnBrk="0" hangingPunct="1">
              <a:lnSpc>
                <a:spcPct val="130000"/>
              </a:lnSpc>
              <a:spcBef>
                <a:spcPts val="0"/>
              </a:spcBef>
              <a:spcAft>
                <a:spcPts val="0"/>
              </a:spcAft>
              <a:buClrTx/>
              <a:buSzTx/>
              <a:buFontTx/>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rPr>
              <a:t>→对</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rPr>
              <a:t>不属于本区、本街道办事处（乡镇人民政府）范围内审核确认的申请，应先行受理，然后转到申请人住所地审核</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rPr>
              <a:t>确认</a:t>
            </a:r>
            <a:endParaRPr kumimoji="0" lang="zh-CN" altLang="en-US" sz="16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endParaRPr>
          </a:p>
        </p:txBody>
      </p:sp>
      <p:sp>
        <p:nvSpPr>
          <p:cNvPr id="5" name="Rectangle 48"/>
          <p:cNvSpPr/>
          <p:nvPr/>
        </p:nvSpPr>
        <p:spPr>
          <a:xfrm>
            <a:off x="0" y="121891"/>
            <a:ext cx="4713393"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1"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sym typeface="+mn-lt"/>
              </a:rPr>
              <a:t> 低保申请</a:t>
            </a:r>
            <a:endParaRPr kumimoji="0" lang="en-US" sz="2000" b="1"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endParaRPr>
          </a:p>
        </p:txBody>
      </p:sp>
      <p:sp>
        <p:nvSpPr>
          <p:cNvPr id="6" name="Text Placeholder 32"/>
          <p:cNvSpPr txBox="1"/>
          <p:nvPr/>
        </p:nvSpPr>
        <p:spPr>
          <a:xfrm>
            <a:off x="7190097" y="1956157"/>
            <a:ext cx="3895156" cy="73602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4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sym typeface="+mn-lt"/>
              </a:rPr>
              <a:t>本市</a:t>
            </a:r>
            <a:r>
              <a:rPr kumimoji="0" lang="zh-CN" altLang="en-US" sz="14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rPr>
              <a:t>户籍</a:t>
            </a:r>
            <a:r>
              <a:rPr kumimoji="0" lang="zh-CN" altLang="en-US" sz="14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sym typeface="+mn-lt"/>
              </a:rPr>
              <a:t>居民</a:t>
            </a:r>
            <a:endParaRPr kumimoji="0" lang="en-US" sz="14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endParaRPr>
          </a:p>
        </p:txBody>
      </p:sp>
      <p:sp>
        <p:nvSpPr>
          <p:cNvPr id="7" name="Text Placeholder 33"/>
          <p:cNvSpPr txBox="1"/>
          <p:nvPr/>
        </p:nvSpPr>
        <p:spPr>
          <a:xfrm>
            <a:off x="7190099" y="1709441"/>
            <a:ext cx="3895154" cy="186753"/>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b="1" i="0" u="none" strike="noStrike" kern="1200" cap="none" spc="0" normalizeH="0" baseline="0" noProof="0" dirty="0">
                <a:ln>
                  <a:noFill/>
                </a:ln>
                <a:solidFill>
                  <a:srgbClr val="3F3F3F"/>
                </a:solidFill>
                <a:effectLst/>
                <a:uLnTx/>
                <a:uFillTx/>
                <a:latin typeface="Neris Thin" panose="00000300000000000000" pitchFamily="50" charset="0"/>
                <a:ea typeface="微软雅黑"/>
                <a:cs typeface="+mn-ea"/>
                <a:sym typeface="+mn-lt"/>
              </a:rPr>
              <a:t>户籍状况</a:t>
            </a:r>
            <a:endParaRPr kumimoji="0" lang="en-AU" sz="1400" b="1" i="0" u="none" strike="noStrike" kern="1200" cap="none" spc="0" normalizeH="0" baseline="0" noProof="0" dirty="0">
              <a:ln>
                <a:noFill/>
              </a:ln>
              <a:solidFill>
                <a:srgbClr val="3F3F3F"/>
              </a:solidFill>
              <a:effectLst/>
              <a:uLnTx/>
              <a:uFillTx/>
              <a:latin typeface="Neris Thin" panose="00000300000000000000" pitchFamily="50" charset="0"/>
              <a:ea typeface="微软雅黑"/>
              <a:cs typeface="+mn-ea"/>
              <a:sym typeface="+mn-lt"/>
            </a:endParaRPr>
          </a:p>
        </p:txBody>
      </p:sp>
      <p:sp>
        <p:nvSpPr>
          <p:cNvPr id="8" name="Text Placeholder 32"/>
          <p:cNvSpPr txBox="1"/>
          <p:nvPr/>
        </p:nvSpPr>
        <p:spPr>
          <a:xfrm>
            <a:off x="7190096" y="2910723"/>
            <a:ext cx="4250255" cy="73602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rPr>
              <a:t>共同生活的家庭成员人均月可支配收入低于本市城乡低保</a:t>
            </a:r>
            <a:r>
              <a:rPr kumimoji="0" lang="zh-CN" altLang="en-US" sz="14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sym typeface="+mn-lt"/>
              </a:rPr>
              <a:t>标准（</a:t>
            </a:r>
            <a:r>
              <a:rPr kumimoji="0" lang="en-US" altLang="zh-CN" sz="14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sym typeface="+mn-lt"/>
              </a:rPr>
              <a:t>830/680</a:t>
            </a:r>
            <a:r>
              <a:rPr kumimoji="0" lang="zh-CN" altLang="en-US" sz="1400" b="0" i="0" u="none" strike="noStrike" kern="1200" cap="none" spc="0" normalizeH="0" baseline="0" noProof="0" dirty="0" smtClean="0">
                <a:ln>
                  <a:noFill/>
                </a:ln>
                <a:solidFill>
                  <a:prstClr val="black">
                    <a:lumMod val="65000"/>
                    <a:lumOff val="35000"/>
                  </a:prstClr>
                </a:solidFill>
                <a:effectLst/>
                <a:uLnTx/>
                <a:uFillTx/>
                <a:latin typeface="微软雅黑"/>
                <a:ea typeface="微软雅黑"/>
                <a:cs typeface="+mn-ea"/>
                <a:sym typeface="+mn-lt"/>
              </a:rPr>
              <a:t>）</a:t>
            </a:r>
            <a:endParaRPr kumimoji="0" lang="en-US" sz="14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endParaRPr>
          </a:p>
        </p:txBody>
      </p:sp>
      <p:sp>
        <p:nvSpPr>
          <p:cNvPr id="9" name="Text Placeholder 33"/>
          <p:cNvSpPr txBox="1"/>
          <p:nvPr/>
        </p:nvSpPr>
        <p:spPr>
          <a:xfrm>
            <a:off x="7190099" y="2664007"/>
            <a:ext cx="3895154" cy="186753"/>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b="1" i="0" u="none" strike="noStrike" kern="1200" cap="none" spc="0" normalizeH="0" baseline="0" noProof="0" dirty="0" smtClean="0">
                <a:ln>
                  <a:noFill/>
                </a:ln>
                <a:solidFill>
                  <a:srgbClr val="3F3F3F"/>
                </a:solidFill>
                <a:effectLst/>
                <a:uLnTx/>
                <a:uFillTx/>
                <a:latin typeface="Neris Thin" panose="00000300000000000000" pitchFamily="50" charset="0"/>
                <a:ea typeface="微软雅黑"/>
                <a:cs typeface="+mn-ea"/>
                <a:sym typeface="+mn-lt"/>
              </a:rPr>
              <a:t>家庭</a:t>
            </a:r>
            <a:r>
              <a:rPr kumimoji="0" lang="zh-CN" altLang="en-US" sz="1400" b="1" i="0" u="none" strike="noStrike" kern="1200" cap="none" spc="0" normalizeH="0" baseline="0" noProof="0" dirty="0">
                <a:ln>
                  <a:noFill/>
                </a:ln>
                <a:solidFill>
                  <a:srgbClr val="3F3F3F"/>
                </a:solidFill>
                <a:effectLst/>
                <a:uLnTx/>
                <a:uFillTx/>
                <a:latin typeface="Neris Thin" panose="00000300000000000000" pitchFamily="50" charset="0"/>
                <a:ea typeface="微软雅黑"/>
                <a:cs typeface="+mn-ea"/>
                <a:sym typeface="+mn-lt"/>
              </a:rPr>
              <a:t>收入</a:t>
            </a:r>
            <a:endParaRPr kumimoji="0" lang="en-AU" altLang="zh-CN" sz="1400" b="1" i="0" u="none" strike="noStrike" kern="1200" cap="none" spc="0" normalizeH="0" baseline="0" noProof="0" dirty="0">
              <a:ln>
                <a:noFill/>
              </a:ln>
              <a:solidFill>
                <a:srgbClr val="3F3F3F"/>
              </a:solidFill>
              <a:effectLst/>
              <a:uLnTx/>
              <a:uFillTx/>
              <a:latin typeface="Neris Thin" panose="00000300000000000000" pitchFamily="50" charset="0"/>
              <a:ea typeface="微软雅黑"/>
              <a:cs typeface="+mn-ea"/>
              <a:sym typeface="+mn-lt"/>
            </a:endParaRPr>
          </a:p>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endParaRPr kumimoji="0" lang="en-AU" sz="1400" b="0"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sp>
        <p:nvSpPr>
          <p:cNvPr id="10" name="Text Placeholder 32"/>
          <p:cNvSpPr txBox="1"/>
          <p:nvPr/>
        </p:nvSpPr>
        <p:spPr>
          <a:xfrm>
            <a:off x="7190097" y="3911192"/>
            <a:ext cx="3895156" cy="73602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rPr>
              <a:t>家庭财产状况符合规定条件的</a:t>
            </a:r>
            <a:endParaRPr kumimoji="0" lang="en-US" sz="1400" b="0" i="0" u="none" strike="noStrike" kern="1200" cap="none" spc="0" normalizeH="0" baseline="0" noProof="0" dirty="0">
              <a:ln>
                <a:noFill/>
              </a:ln>
              <a:solidFill>
                <a:prstClr val="black">
                  <a:lumMod val="65000"/>
                  <a:lumOff val="35000"/>
                </a:prstClr>
              </a:solidFill>
              <a:effectLst/>
              <a:uLnTx/>
              <a:uFillTx/>
              <a:latin typeface="微软雅黑"/>
              <a:ea typeface="微软雅黑"/>
              <a:cs typeface="+mn-ea"/>
              <a:sym typeface="+mn-lt"/>
            </a:endParaRPr>
          </a:p>
        </p:txBody>
      </p:sp>
      <p:sp>
        <p:nvSpPr>
          <p:cNvPr id="11" name="Text Placeholder 33"/>
          <p:cNvSpPr txBox="1"/>
          <p:nvPr/>
        </p:nvSpPr>
        <p:spPr>
          <a:xfrm>
            <a:off x="7190099" y="3664476"/>
            <a:ext cx="3895154" cy="186753"/>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400" b="1" i="0" u="none" strike="noStrike" kern="1200" cap="none" spc="0" normalizeH="0" baseline="0" noProof="0" dirty="0">
                <a:ln>
                  <a:noFill/>
                </a:ln>
                <a:solidFill>
                  <a:srgbClr val="3F3F3F"/>
                </a:solidFill>
                <a:effectLst/>
                <a:uLnTx/>
                <a:uFillTx/>
                <a:latin typeface="Neris Thin" panose="00000300000000000000" pitchFamily="50" charset="0"/>
                <a:ea typeface="微软雅黑"/>
                <a:cs typeface="+mn-ea"/>
                <a:sym typeface="+mn-lt"/>
              </a:rPr>
              <a:t>家庭财产</a:t>
            </a:r>
            <a:endParaRPr kumimoji="0" lang="en-AU" altLang="zh-CN" sz="1400" b="0"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grpSp>
        <p:nvGrpSpPr>
          <p:cNvPr id="13" name="组合 12"/>
          <p:cNvGrpSpPr/>
          <p:nvPr/>
        </p:nvGrpSpPr>
        <p:grpSpPr>
          <a:xfrm>
            <a:off x="6452784" y="1709441"/>
            <a:ext cx="551992" cy="551992"/>
            <a:chOff x="6636986" y="2554201"/>
            <a:chExt cx="551992" cy="551992"/>
          </a:xfrm>
        </p:grpSpPr>
        <p:sp>
          <p:nvSpPr>
            <p:cNvPr id="14" name="Oval 53"/>
            <p:cNvSpPr>
              <a:spLocks noChangeAspect="1"/>
            </p:cNvSpPr>
            <p:nvPr/>
          </p:nvSpPr>
          <p:spPr>
            <a:xfrm>
              <a:off x="6636986" y="2554201"/>
              <a:ext cx="551992" cy="551992"/>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sp>
          <p:nvSpPr>
            <p:cNvPr id="15" name="Freeform 224"/>
            <p:cNvSpPr>
              <a:spLocks noEditPoints="1" noChangeArrowheads="1"/>
            </p:cNvSpPr>
            <p:nvPr/>
          </p:nvSpPr>
          <p:spPr bwMode="auto">
            <a:xfrm>
              <a:off x="6764434" y="2681662"/>
              <a:ext cx="297096" cy="297071"/>
            </a:xfrm>
            <a:custGeom>
              <a:avLst/>
              <a:gdLst>
                <a:gd name="T0" fmla="*/ 3 w 47"/>
                <a:gd name="T1" fmla="*/ 0 h 47"/>
                <a:gd name="T2" fmla="*/ 21 w 47"/>
                <a:gd name="T3" fmla="*/ 0 h 47"/>
                <a:gd name="T4" fmla="*/ 21 w 47"/>
                <a:gd name="T5" fmla="*/ 3 h 47"/>
                <a:gd name="T6" fmla="*/ 3 w 47"/>
                <a:gd name="T7" fmla="*/ 3 h 47"/>
                <a:gd name="T8" fmla="*/ 3 w 47"/>
                <a:gd name="T9" fmla="*/ 0 h 47"/>
                <a:gd name="T10" fmla="*/ 26 w 47"/>
                <a:gd name="T11" fmla="*/ 0 h 47"/>
                <a:gd name="T12" fmla="*/ 44 w 47"/>
                <a:gd name="T13" fmla="*/ 0 h 47"/>
                <a:gd name="T14" fmla="*/ 44 w 47"/>
                <a:gd name="T15" fmla="*/ 3 h 47"/>
                <a:gd name="T16" fmla="*/ 26 w 47"/>
                <a:gd name="T17" fmla="*/ 3 h 47"/>
                <a:gd name="T18" fmla="*/ 26 w 47"/>
                <a:gd name="T19" fmla="*/ 0 h 47"/>
                <a:gd name="T20" fmla="*/ 43 w 47"/>
                <a:gd name="T21" fmla="*/ 15 h 47"/>
                <a:gd name="T22" fmla="*/ 41 w 47"/>
                <a:gd name="T23" fmla="*/ 15 h 47"/>
                <a:gd name="T24" fmla="*/ 41 w 47"/>
                <a:gd name="T25" fmla="*/ 3 h 47"/>
                <a:gd name="T26" fmla="*/ 29 w 47"/>
                <a:gd name="T27" fmla="*/ 3 h 47"/>
                <a:gd name="T28" fmla="*/ 29 w 47"/>
                <a:gd name="T29" fmla="*/ 15 h 47"/>
                <a:gd name="T30" fmla="*/ 18 w 47"/>
                <a:gd name="T31" fmla="*/ 15 h 47"/>
                <a:gd name="T32" fmla="*/ 18 w 47"/>
                <a:gd name="T33" fmla="*/ 3 h 47"/>
                <a:gd name="T34" fmla="*/ 6 w 47"/>
                <a:gd name="T35" fmla="*/ 3 h 47"/>
                <a:gd name="T36" fmla="*/ 6 w 47"/>
                <a:gd name="T37" fmla="*/ 15 h 47"/>
                <a:gd name="T38" fmla="*/ 4 w 47"/>
                <a:gd name="T39" fmla="*/ 15 h 47"/>
                <a:gd name="T40" fmla="*/ 0 w 47"/>
                <a:gd name="T41" fmla="*/ 18 h 47"/>
                <a:gd name="T42" fmla="*/ 0 w 47"/>
                <a:gd name="T43" fmla="*/ 44 h 47"/>
                <a:gd name="T44" fmla="*/ 4 w 47"/>
                <a:gd name="T45" fmla="*/ 47 h 47"/>
                <a:gd name="T46" fmla="*/ 17 w 47"/>
                <a:gd name="T47" fmla="*/ 47 h 47"/>
                <a:gd name="T48" fmla="*/ 21 w 47"/>
                <a:gd name="T49" fmla="*/ 44 h 47"/>
                <a:gd name="T50" fmla="*/ 21 w 47"/>
                <a:gd name="T51" fmla="*/ 27 h 47"/>
                <a:gd name="T52" fmla="*/ 26 w 47"/>
                <a:gd name="T53" fmla="*/ 27 h 47"/>
                <a:gd name="T54" fmla="*/ 26 w 47"/>
                <a:gd name="T55" fmla="*/ 44 h 47"/>
                <a:gd name="T56" fmla="*/ 30 w 47"/>
                <a:gd name="T57" fmla="*/ 47 h 47"/>
                <a:gd name="T58" fmla="*/ 43 w 47"/>
                <a:gd name="T59" fmla="*/ 47 h 47"/>
                <a:gd name="T60" fmla="*/ 47 w 47"/>
                <a:gd name="T61" fmla="*/ 44 h 47"/>
                <a:gd name="T62" fmla="*/ 47 w 47"/>
                <a:gd name="T63" fmla="*/ 18 h 47"/>
                <a:gd name="T64" fmla="*/ 43 w 47"/>
                <a:gd name="T65" fmla="*/ 15 h 47"/>
                <a:gd name="T66" fmla="*/ 16 w 47"/>
                <a:gd name="T67" fmla="*/ 44 h 47"/>
                <a:gd name="T68" fmla="*/ 5 w 47"/>
                <a:gd name="T69" fmla="*/ 44 h 47"/>
                <a:gd name="T70" fmla="*/ 3 w 47"/>
                <a:gd name="T71" fmla="*/ 42 h 47"/>
                <a:gd name="T72" fmla="*/ 5 w 47"/>
                <a:gd name="T73" fmla="*/ 41 h 47"/>
                <a:gd name="T74" fmla="*/ 16 w 47"/>
                <a:gd name="T75" fmla="*/ 41 h 47"/>
                <a:gd name="T76" fmla="*/ 18 w 47"/>
                <a:gd name="T77" fmla="*/ 42 h 47"/>
                <a:gd name="T78" fmla="*/ 16 w 47"/>
                <a:gd name="T79" fmla="*/ 44 h 47"/>
                <a:gd name="T80" fmla="*/ 25 w 47"/>
                <a:gd name="T81" fmla="*/ 24 h 47"/>
                <a:gd name="T82" fmla="*/ 22 w 47"/>
                <a:gd name="T83" fmla="*/ 24 h 47"/>
                <a:gd name="T84" fmla="*/ 21 w 47"/>
                <a:gd name="T85" fmla="*/ 22 h 47"/>
                <a:gd name="T86" fmla="*/ 22 w 47"/>
                <a:gd name="T87" fmla="*/ 21 h 47"/>
                <a:gd name="T88" fmla="*/ 25 w 47"/>
                <a:gd name="T89" fmla="*/ 21 h 47"/>
                <a:gd name="T90" fmla="*/ 26 w 47"/>
                <a:gd name="T91" fmla="*/ 22 h 47"/>
                <a:gd name="T92" fmla="*/ 25 w 47"/>
                <a:gd name="T93" fmla="*/ 24 h 47"/>
                <a:gd name="T94" fmla="*/ 42 w 47"/>
                <a:gd name="T95" fmla="*/ 44 h 47"/>
                <a:gd name="T96" fmla="*/ 31 w 47"/>
                <a:gd name="T97" fmla="*/ 44 h 47"/>
                <a:gd name="T98" fmla="*/ 29 w 47"/>
                <a:gd name="T99" fmla="*/ 42 h 47"/>
                <a:gd name="T100" fmla="*/ 31 w 47"/>
                <a:gd name="T101" fmla="*/ 41 h 47"/>
                <a:gd name="T102" fmla="*/ 42 w 47"/>
                <a:gd name="T103" fmla="*/ 41 h 47"/>
                <a:gd name="T104" fmla="*/ 44 w 47"/>
                <a:gd name="T105" fmla="*/ 42 h 47"/>
                <a:gd name="T106" fmla="*/ 42 w 47"/>
                <a:gd name="T107" fmla="*/ 44 h 4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7"/>
                <a:gd name="T163" fmla="*/ 0 h 47"/>
                <a:gd name="T164" fmla="*/ 47 w 47"/>
                <a:gd name="T165" fmla="*/ 47 h 4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7" h="47">
                  <a:moveTo>
                    <a:pt x="3" y="0"/>
                  </a:moveTo>
                  <a:cubicBezTo>
                    <a:pt x="21" y="0"/>
                    <a:pt x="21" y="0"/>
                    <a:pt x="21" y="0"/>
                  </a:cubicBezTo>
                  <a:cubicBezTo>
                    <a:pt x="21" y="3"/>
                    <a:pt x="21" y="3"/>
                    <a:pt x="21" y="3"/>
                  </a:cubicBezTo>
                  <a:cubicBezTo>
                    <a:pt x="3" y="3"/>
                    <a:pt x="3" y="3"/>
                    <a:pt x="3" y="3"/>
                  </a:cubicBezTo>
                  <a:lnTo>
                    <a:pt x="3" y="0"/>
                  </a:lnTo>
                  <a:close/>
                  <a:moveTo>
                    <a:pt x="26" y="0"/>
                  </a:moveTo>
                  <a:cubicBezTo>
                    <a:pt x="44" y="0"/>
                    <a:pt x="44" y="0"/>
                    <a:pt x="44" y="0"/>
                  </a:cubicBezTo>
                  <a:cubicBezTo>
                    <a:pt x="44" y="3"/>
                    <a:pt x="44" y="3"/>
                    <a:pt x="44" y="3"/>
                  </a:cubicBezTo>
                  <a:cubicBezTo>
                    <a:pt x="26" y="3"/>
                    <a:pt x="26" y="3"/>
                    <a:pt x="26" y="3"/>
                  </a:cubicBezTo>
                  <a:lnTo>
                    <a:pt x="26" y="0"/>
                  </a:lnTo>
                  <a:close/>
                  <a:moveTo>
                    <a:pt x="43" y="15"/>
                  </a:moveTo>
                  <a:cubicBezTo>
                    <a:pt x="41" y="15"/>
                    <a:pt x="41" y="15"/>
                    <a:pt x="41" y="15"/>
                  </a:cubicBezTo>
                  <a:cubicBezTo>
                    <a:pt x="41" y="3"/>
                    <a:pt x="41" y="3"/>
                    <a:pt x="41" y="3"/>
                  </a:cubicBezTo>
                  <a:cubicBezTo>
                    <a:pt x="29" y="3"/>
                    <a:pt x="29" y="3"/>
                    <a:pt x="29" y="3"/>
                  </a:cubicBezTo>
                  <a:cubicBezTo>
                    <a:pt x="29" y="15"/>
                    <a:pt x="29" y="15"/>
                    <a:pt x="29" y="15"/>
                  </a:cubicBezTo>
                  <a:cubicBezTo>
                    <a:pt x="18" y="15"/>
                    <a:pt x="18" y="15"/>
                    <a:pt x="18" y="15"/>
                  </a:cubicBezTo>
                  <a:cubicBezTo>
                    <a:pt x="18" y="3"/>
                    <a:pt x="18" y="3"/>
                    <a:pt x="18" y="3"/>
                  </a:cubicBezTo>
                  <a:cubicBezTo>
                    <a:pt x="6" y="3"/>
                    <a:pt x="6" y="3"/>
                    <a:pt x="6" y="3"/>
                  </a:cubicBezTo>
                  <a:cubicBezTo>
                    <a:pt x="6" y="15"/>
                    <a:pt x="6" y="15"/>
                    <a:pt x="6" y="15"/>
                  </a:cubicBezTo>
                  <a:cubicBezTo>
                    <a:pt x="4" y="15"/>
                    <a:pt x="4" y="15"/>
                    <a:pt x="4" y="15"/>
                  </a:cubicBezTo>
                  <a:cubicBezTo>
                    <a:pt x="2" y="15"/>
                    <a:pt x="0" y="16"/>
                    <a:pt x="0" y="18"/>
                  </a:cubicBezTo>
                  <a:cubicBezTo>
                    <a:pt x="0" y="44"/>
                    <a:pt x="0" y="44"/>
                    <a:pt x="0" y="44"/>
                  </a:cubicBezTo>
                  <a:cubicBezTo>
                    <a:pt x="0" y="45"/>
                    <a:pt x="2" y="47"/>
                    <a:pt x="4" y="47"/>
                  </a:cubicBezTo>
                  <a:cubicBezTo>
                    <a:pt x="17" y="47"/>
                    <a:pt x="17" y="47"/>
                    <a:pt x="17" y="47"/>
                  </a:cubicBezTo>
                  <a:cubicBezTo>
                    <a:pt x="19" y="47"/>
                    <a:pt x="21" y="45"/>
                    <a:pt x="21" y="44"/>
                  </a:cubicBezTo>
                  <a:cubicBezTo>
                    <a:pt x="21" y="27"/>
                    <a:pt x="21" y="27"/>
                    <a:pt x="21" y="27"/>
                  </a:cubicBezTo>
                  <a:cubicBezTo>
                    <a:pt x="26" y="27"/>
                    <a:pt x="26" y="27"/>
                    <a:pt x="26" y="27"/>
                  </a:cubicBezTo>
                  <a:cubicBezTo>
                    <a:pt x="26" y="44"/>
                    <a:pt x="26" y="44"/>
                    <a:pt x="26" y="44"/>
                  </a:cubicBezTo>
                  <a:cubicBezTo>
                    <a:pt x="26" y="45"/>
                    <a:pt x="28" y="47"/>
                    <a:pt x="30" y="47"/>
                  </a:cubicBezTo>
                  <a:cubicBezTo>
                    <a:pt x="43" y="47"/>
                    <a:pt x="43" y="47"/>
                    <a:pt x="43" y="47"/>
                  </a:cubicBezTo>
                  <a:cubicBezTo>
                    <a:pt x="45" y="47"/>
                    <a:pt x="47" y="45"/>
                    <a:pt x="47" y="44"/>
                  </a:cubicBezTo>
                  <a:cubicBezTo>
                    <a:pt x="47" y="18"/>
                    <a:pt x="47" y="18"/>
                    <a:pt x="47" y="18"/>
                  </a:cubicBezTo>
                  <a:cubicBezTo>
                    <a:pt x="47" y="16"/>
                    <a:pt x="45" y="15"/>
                    <a:pt x="43" y="15"/>
                  </a:cubicBezTo>
                  <a:close/>
                  <a:moveTo>
                    <a:pt x="16" y="44"/>
                  </a:moveTo>
                  <a:cubicBezTo>
                    <a:pt x="5" y="44"/>
                    <a:pt x="5" y="44"/>
                    <a:pt x="5" y="44"/>
                  </a:cubicBezTo>
                  <a:cubicBezTo>
                    <a:pt x="4" y="44"/>
                    <a:pt x="3" y="43"/>
                    <a:pt x="3" y="42"/>
                  </a:cubicBezTo>
                  <a:cubicBezTo>
                    <a:pt x="3" y="42"/>
                    <a:pt x="4" y="41"/>
                    <a:pt x="5" y="41"/>
                  </a:cubicBezTo>
                  <a:cubicBezTo>
                    <a:pt x="16" y="41"/>
                    <a:pt x="16" y="41"/>
                    <a:pt x="16" y="41"/>
                  </a:cubicBezTo>
                  <a:cubicBezTo>
                    <a:pt x="17" y="41"/>
                    <a:pt x="18" y="42"/>
                    <a:pt x="18" y="42"/>
                  </a:cubicBezTo>
                  <a:cubicBezTo>
                    <a:pt x="18" y="43"/>
                    <a:pt x="17" y="44"/>
                    <a:pt x="16" y="44"/>
                  </a:cubicBezTo>
                  <a:close/>
                  <a:moveTo>
                    <a:pt x="25" y="24"/>
                  </a:moveTo>
                  <a:cubicBezTo>
                    <a:pt x="22" y="24"/>
                    <a:pt x="22" y="24"/>
                    <a:pt x="22" y="24"/>
                  </a:cubicBezTo>
                  <a:cubicBezTo>
                    <a:pt x="21" y="24"/>
                    <a:pt x="21" y="23"/>
                    <a:pt x="21" y="22"/>
                  </a:cubicBezTo>
                  <a:cubicBezTo>
                    <a:pt x="21" y="21"/>
                    <a:pt x="21" y="21"/>
                    <a:pt x="22" y="21"/>
                  </a:cubicBezTo>
                  <a:cubicBezTo>
                    <a:pt x="25" y="21"/>
                    <a:pt x="25" y="21"/>
                    <a:pt x="25" y="21"/>
                  </a:cubicBezTo>
                  <a:cubicBezTo>
                    <a:pt x="26" y="21"/>
                    <a:pt x="26" y="21"/>
                    <a:pt x="26" y="22"/>
                  </a:cubicBezTo>
                  <a:cubicBezTo>
                    <a:pt x="26" y="23"/>
                    <a:pt x="26" y="24"/>
                    <a:pt x="25" y="24"/>
                  </a:cubicBezTo>
                  <a:close/>
                  <a:moveTo>
                    <a:pt x="42" y="44"/>
                  </a:moveTo>
                  <a:cubicBezTo>
                    <a:pt x="31" y="44"/>
                    <a:pt x="31" y="44"/>
                    <a:pt x="31" y="44"/>
                  </a:cubicBezTo>
                  <a:cubicBezTo>
                    <a:pt x="30" y="44"/>
                    <a:pt x="29" y="43"/>
                    <a:pt x="29" y="42"/>
                  </a:cubicBezTo>
                  <a:cubicBezTo>
                    <a:pt x="29" y="42"/>
                    <a:pt x="30" y="41"/>
                    <a:pt x="31" y="41"/>
                  </a:cubicBezTo>
                  <a:cubicBezTo>
                    <a:pt x="42" y="41"/>
                    <a:pt x="42" y="41"/>
                    <a:pt x="42" y="41"/>
                  </a:cubicBezTo>
                  <a:cubicBezTo>
                    <a:pt x="43" y="41"/>
                    <a:pt x="44" y="42"/>
                    <a:pt x="44" y="42"/>
                  </a:cubicBezTo>
                  <a:cubicBezTo>
                    <a:pt x="44" y="43"/>
                    <a:pt x="43" y="44"/>
                    <a:pt x="42" y="44"/>
                  </a:cubicBezTo>
                  <a:close/>
                </a:path>
              </a:pathLst>
            </a:custGeom>
            <a:solidFill>
              <a:srgbClr val="FFFFFF"/>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微软雅黑"/>
                <a:ea typeface="微软雅黑"/>
                <a:cs typeface="+mn-ea"/>
                <a:sym typeface="+mn-lt"/>
              </a:endParaRPr>
            </a:p>
          </p:txBody>
        </p:sp>
      </p:grpSp>
      <p:grpSp>
        <p:nvGrpSpPr>
          <p:cNvPr id="16" name="组合 15"/>
          <p:cNvGrpSpPr/>
          <p:nvPr/>
        </p:nvGrpSpPr>
        <p:grpSpPr>
          <a:xfrm>
            <a:off x="6452784" y="2650910"/>
            <a:ext cx="551992" cy="551992"/>
            <a:chOff x="6636986" y="3739165"/>
            <a:chExt cx="551992" cy="551992"/>
          </a:xfrm>
        </p:grpSpPr>
        <p:sp>
          <p:nvSpPr>
            <p:cNvPr id="17" name="Oval 54"/>
            <p:cNvSpPr>
              <a:spLocks noChangeAspect="1"/>
            </p:cNvSpPr>
            <p:nvPr/>
          </p:nvSpPr>
          <p:spPr>
            <a:xfrm>
              <a:off x="6636986" y="3739165"/>
              <a:ext cx="551992"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sp>
          <p:nvSpPr>
            <p:cNvPr id="18" name="Freeform 205"/>
            <p:cNvSpPr>
              <a:spLocks noEditPoints="1" noChangeArrowheads="1"/>
            </p:cNvSpPr>
            <p:nvPr/>
          </p:nvSpPr>
          <p:spPr bwMode="auto">
            <a:xfrm>
              <a:off x="6748948" y="3832395"/>
              <a:ext cx="328069" cy="365533"/>
            </a:xfrm>
            <a:custGeom>
              <a:avLst/>
              <a:gdLst>
                <a:gd name="T0" fmla="*/ 34 w 43"/>
                <a:gd name="T1" fmla="*/ 15 h 48"/>
                <a:gd name="T2" fmla="*/ 36 w 43"/>
                <a:gd name="T3" fmla="*/ 12 h 48"/>
                <a:gd name="T4" fmla="*/ 39 w 43"/>
                <a:gd name="T5" fmla="*/ 7 h 48"/>
                <a:gd name="T6" fmla="*/ 38 w 43"/>
                <a:gd name="T7" fmla="*/ 1 h 48"/>
                <a:gd name="T8" fmla="*/ 34 w 43"/>
                <a:gd name="T9" fmla="*/ 0 h 48"/>
                <a:gd name="T10" fmla="*/ 27 w 43"/>
                <a:gd name="T11" fmla="*/ 3 h 48"/>
                <a:gd name="T12" fmla="*/ 21 w 43"/>
                <a:gd name="T13" fmla="*/ 14 h 48"/>
                <a:gd name="T14" fmla="*/ 16 w 43"/>
                <a:gd name="T15" fmla="*/ 3 h 48"/>
                <a:gd name="T16" fmla="*/ 10 w 43"/>
                <a:gd name="T17" fmla="*/ 1 h 48"/>
                <a:gd name="T18" fmla="*/ 6 w 43"/>
                <a:gd name="T19" fmla="*/ 3 h 48"/>
                <a:gd name="T20" fmla="*/ 7 w 43"/>
                <a:gd name="T21" fmla="*/ 12 h 48"/>
                <a:gd name="T22" fmla="*/ 10 w 43"/>
                <a:gd name="T23" fmla="*/ 15 h 48"/>
                <a:gd name="T24" fmla="*/ 0 w 43"/>
                <a:gd name="T25" fmla="*/ 15 h 48"/>
                <a:gd name="T26" fmla="*/ 0 w 43"/>
                <a:gd name="T27" fmla="*/ 27 h 48"/>
                <a:gd name="T28" fmla="*/ 3 w 43"/>
                <a:gd name="T29" fmla="*/ 27 h 48"/>
                <a:gd name="T30" fmla="*/ 3 w 43"/>
                <a:gd name="T31" fmla="*/ 48 h 48"/>
                <a:gd name="T32" fmla="*/ 40 w 43"/>
                <a:gd name="T33" fmla="*/ 48 h 48"/>
                <a:gd name="T34" fmla="*/ 40 w 43"/>
                <a:gd name="T35" fmla="*/ 27 h 48"/>
                <a:gd name="T36" fmla="*/ 43 w 43"/>
                <a:gd name="T37" fmla="*/ 27 h 48"/>
                <a:gd name="T38" fmla="*/ 43 w 43"/>
                <a:gd name="T39" fmla="*/ 15 h 48"/>
                <a:gd name="T40" fmla="*/ 34 w 43"/>
                <a:gd name="T41" fmla="*/ 15 h 48"/>
                <a:gd name="T42" fmla="*/ 29 w 43"/>
                <a:gd name="T43" fmla="*/ 5 h 48"/>
                <a:gd name="T44" fmla="*/ 34 w 43"/>
                <a:gd name="T45" fmla="*/ 3 h 48"/>
                <a:gd name="T46" fmla="*/ 35 w 43"/>
                <a:gd name="T47" fmla="*/ 4 h 48"/>
                <a:gd name="T48" fmla="*/ 34 w 43"/>
                <a:gd name="T49" fmla="*/ 10 h 48"/>
                <a:gd name="T50" fmla="*/ 27 w 43"/>
                <a:gd name="T51" fmla="*/ 15 h 48"/>
                <a:gd name="T52" fmla="*/ 24 w 43"/>
                <a:gd name="T53" fmla="*/ 15 h 48"/>
                <a:gd name="T54" fmla="*/ 29 w 43"/>
                <a:gd name="T55" fmla="*/ 5 h 48"/>
                <a:gd name="T56" fmla="*/ 8 w 43"/>
                <a:gd name="T57" fmla="*/ 7 h 48"/>
                <a:gd name="T58" fmla="*/ 9 w 43"/>
                <a:gd name="T59" fmla="*/ 5 h 48"/>
                <a:gd name="T60" fmla="*/ 10 w 43"/>
                <a:gd name="T61" fmla="*/ 4 h 48"/>
                <a:gd name="T62" fmla="*/ 10 w 43"/>
                <a:gd name="T63" fmla="*/ 4 h 48"/>
                <a:gd name="T64" fmla="*/ 13 w 43"/>
                <a:gd name="T65" fmla="*/ 6 h 48"/>
                <a:gd name="T66" fmla="*/ 17 w 43"/>
                <a:gd name="T67" fmla="*/ 13 h 48"/>
                <a:gd name="T68" fmla="*/ 17 w 43"/>
                <a:gd name="T69" fmla="*/ 13 h 48"/>
                <a:gd name="T70" fmla="*/ 17 w 43"/>
                <a:gd name="T71" fmla="*/ 13 h 48"/>
                <a:gd name="T72" fmla="*/ 9 w 43"/>
                <a:gd name="T73" fmla="*/ 10 h 48"/>
                <a:gd name="T74" fmla="*/ 8 w 43"/>
                <a:gd name="T75" fmla="*/ 7 h 48"/>
                <a:gd name="T76" fmla="*/ 18 w 43"/>
                <a:gd name="T77" fmla="*/ 45 h 48"/>
                <a:gd name="T78" fmla="*/ 6 w 43"/>
                <a:gd name="T79" fmla="*/ 45 h 48"/>
                <a:gd name="T80" fmla="*/ 6 w 43"/>
                <a:gd name="T81" fmla="*/ 25 h 48"/>
                <a:gd name="T82" fmla="*/ 18 w 43"/>
                <a:gd name="T83" fmla="*/ 25 h 48"/>
                <a:gd name="T84" fmla="*/ 18 w 43"/>
                <a:gd name="T85" fmla="*/ 45 h 48"/>
                <a:gd name="T86" fmla="*/ 18 w 43"/>
                <a:gd name="T87" fmla="*/ 24 h 48"/>
                <a:gd name="T88" fmla="*/ 3 w 43"/>
                <a:gd name="T89" fmla="*/ 24 h 48"/>
                <a:gd name="T90" fmla="*/ 3 w 43"/>
                <a:gd name="T91" fmla="*/ 18 h 48"/>
                <a:gd name="T92" fmla="*/ 18 w 43"/>
                <a:gd name="T93" fmla="*/ 18 h 48"/>
                <a:gd name="T94" fmla="*/ 18 w 43"/>
                <a:gd name="T95" fmla="*/ 24 h 48"/>
                <a:gd name="T96" fmla="*/ 37 w 43"/>
                <a:gd name="T97" fmla="*/ 45 h 48"/>
                <a:gd name="T98" fmla="*/ 25 w 43"/>
                <a:gd name="T99" fmla="*/ 45 h 48"/>
                <a:gd name="T100" fmla="*/ 25 w 43"/>
                <a:gd name="T101" fmla="*/ 25 h 48"/>
                <a:gd name="T102" fmla="*/ 37 w 43"/>
                <a:gd name="T103" fmla="*/ 25 h 48"/>
                <a:gd name="T104" fmla="*/ 37 w 43"/>
                <a:gd name="T105" fmla="*/ 45 h 48"/>
                <a:gd name="T106" fmla="*/ 40 w 43"/>
                <a:gd name="T107" fmla="*/ 24 h 48"/>
                <a:gd name="T108" fmla="*/ 25 w 43"/>
                <a:gd name="T109" fmla="*/ 24 h 48"/>
                <a:gd name="T110" fmla="*/ 25 w 43"/>
                <a:gd name="T111" fmla="*/ 18 h 48"/>
                <a:gd name="T112" fmla="*/ 40 w 43"/>
                <a:gd name="T113" fmla="*/ 18 h 48"/>
                <a:gd name="T114" fmla="*/ 40 w 43"/>
                <a:gd name="T115" fmla="*/ 24 h 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3"/>
                <a:gd name="T175" fmla="*/ 0 h 48"/>
                <a:gd name="T176" fmla="*/ 43 w 43"/>
                <a:gd name="T177" fmla="*/ 48 h 4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3" h="48">
                  <a:moveTo>
                    <a:pt x="34" y="15"/>
                  </a:moveTo>
                  <a:cubicBezTo>
                    <a:pt x="35" y="14"/>
                    <a:pt x="36" y="13"/>
                    <a:pt x="36" y="12"/>
                  </a:cubicBezTo>
                  <a:cubicBezTo>
                    <a:pt x="38" y="11"/>
                    <a:pt x="39" y="9"/>
                    <a:pt x="39" y="7"/>
                  </a:cubicBezTo>
                  <a:cubicBezTo>
                    <a:pt x="40" y="5"/>
                    <a:pt x="39" y="3"/>
                    <a:pt x="38" y="1"/>
                  </a:cubicBezTo>
                  <a:cubicBezTo>
                    <a:pt x="37" y="0"/>
                    <a:pt x="35" y="0"/>
                    <a:pt x="34" y="0"/>
                  </a:cubicBezTo>
                  <a:cubicBezTo>
                    <a:pt x="31" y="0"/>
                    <a:pt x="29" y="1"/>
                    <a:pt x="27" y="3"/>
                  </a:cubicBezTo>
                  <a:cubicBezTo>
                    <a:pt x="24" y="6"/>
                    <a:pt x="22" y="10"/>
                    <a:pt x="21" y="14"/>
                  </a:cubicBezTo>
                  <a:cubicBezTo>
                    <a:pt x="20" y="10"/>
                    <a:pt x="19" y="6"/>
                    <a:pt x="16" y="3"/>
                  </a:cubicBezTo>
                  <a:cubicBezTo>
                    <a:pt x="14" y="2"/>
                    <a:pt x="12" y="1"/>
                    <a:pt x="10" y="1"/>
                  </a:cubicBezTo>
                  <a:cubicBezTo>
                    <a:pt x="9" y="1"/>
                    <a:pt x="7" y="1"/>
                    <a:pt x="6" y="3"/>
                  </a:cubicBezTo>
                  <a:cubicBezTo>
                    <a:pt x="4" y="5"/>
                    <a:pt x="4" y="9"/>
                    <a:pt x="7" y="12"/>
                  </a:cubicBezTo>
                  <a:cubicBezTo>
                    <a:pt x="8" y="13"/>
                    <a:pt x="9" y="14"/>
                    <a:pt x="10" y="15"/>
                  </a:cubicBezTo>
                  <a:cubicBezTo>
                    <a:pt x="0" y="15"/>
                    <a:pt x="0" y="15"/>
                    <a:pt x="0" y="15"/>
                  </a:cubicBezTo>
                  <a:cubicBezTo>
                    <a:pt x="0" y="27"/>
                    <a:pt x="0" y="27"/>
                    <a:pt x="0" y="27"/>
                  </a:cubicBezTo>
                  <a:cubicBezTo>
                    <a:pt x="3" y="27"/>
                    <a:pt x="3" y="27"/>
                    <a:pt x="3" y="27"/>
                  </a:cubicBezTo>
                  <a:cubicBezTo>
                    <a:pt x="3" y="48"/>
                    <a:pt x="3" y="48"/>
                    <a:pt x="3" y="48"/>
                  </a:cubicBezTo>
                  <a:cubicBezTo>
                    <a:pt x="40" y="48"/>
                    <a:pt x="40" y="48"/>
                    <a:pt x="40" y="48"/>
                  </a:cubicBezTo>
                  <a:cubicBezTo>
                    <a:pt x="40" y="27"/>
                    <a:pt x="40" y="27"/>
                    <a:pt x="40" y="27"/>
                  </a:cubicBezTo>
                  <a:cubicBezTo>
                    <a:pt x="43" y="27"/>
                    <a:pt x="43" y="27"/>
                    <a:pt x="43" y="27"/>
                  </a:cubicBezTo>
                  <a:cubicBezTo>
                    <a:pt x="43" y="15"/>
                    <a:pt x="43" y="15"/>
                    <a:pt x="43" y="15"/>
                  </a:cubicBezTo>
                  <a:lnTo>
                    <a:pt x="34" y="15"/>
                  </a:lnTo>
                  <a:close/>
                  <a:moveTo>
                    <a:pt x="29" y="5"/>
                  </a:moveTo>
                  <a:cubicBezTo>
                    <a:pt x="31" y="4"/>
                    <a:pt x="32" y="3"/>
                    <a:pt x="34" y="3"/>
                  </a:cubicBezTo>
                  <a:cubicBezTo>
                    <a:pt x="34" y="3"/>
                    <a:pt x="35" y="3"/>
                    <a:pt x="35" y="4"/>
                  </a:cubicBezTo>
                  <a:cubicBezTo>
                    <a:pt x="37" y="5"/>
                    <a:pt x="36" y="8"/>
                    <a:pt x="34" y="10"/>
                  </a:cubicBezTo>
                  <a:cubicBezTo>
                    <a:pt x="32" y="12"/>
                    <a:pt x="29" y="14"/>
                    <a:pt x="27" y="15"/>
                  </a:cubicBezTo>
                  <a:cubicBezTo>
                    <a:pt x="24" y="15"/>
                    <a:pt x="24" y="15"/>
                    <a:pt x="24" y="15"/>
                  </a:cubicBezTo>
                  <a:cubicBezTo>
                    <a:pt x="25" y="12"/>
                    <a:pt x="27" y="8"/>
                    <a:pt x="29" y="5"/>
                  </a:cubicBezTo>
                  <a:close/>
                  <a:moveTo>
                    <a:pt x="8" y="7"/>
                  </a:moveTo>
                  <a:cubicBezTo>
                    <a:pt x="8" y="6"/>
                    <a:pt x="8" y="6"/>
                    <a:pt x="9" y="5"/>
                  </a:cubicBezTo>
                  <a:cubicBezTo>
                    <a:pt x="9" y="5"/>
                    <a:pt x="10" y="4"/>
                    <a:pt x="10" y="4"/>
                  </a:cubicBezTo>
                  <a:cubicBezTo>
                    <a:pt x="10" y="4"/>
                    <a:pt x="10" y="4"/>
                    <a:pt x="10" y="4"/>
                  </a:cubicBezTo>
                  <a:cubicBezTo>
                    <a:pt x="11" y="4"/>
                    <a:pt x="12" y="5"/>
                    <a:pt x="13" y="6"/>
                  </a:cubicBezTo>
                  <a:cubicBezTo>
                    <a:pt x="15" y="7"/>
                    <a:pt x="16" y="10"/>
                    <a:pt x="17" y="13"/>
                  </a:cubicBezTo>
                  <a:cubicBezTo>
                    <a:pt x="17" y="13"/>
                    <a:pt x="17" y="13"/>
                    <a:pt x="17" y="13"/>
                  </a:cubicBezTo>
                  <a:cubicBezTo>
                    <a:pt x="17" y="13"/>
                    <a:pt x="17" y="13"/>
                    <a:pt x="17" y="13"/>
                  </a:cubicBezTo>
                  <a:cubicBezTo>
                    <a:pt x="14" y="13"/>
                    <a:pt x="11" y="11"/>
                    <a:pt x="9" y="10"/>
                  </a:cubicBezTo>
                  <a:cubicBezTo>
                    <a:pt x="9" y="9"/>
                    <a:pt x="8" y="8"/>
                    <a:pt x="8" y="7"/>
                  </a:cubicBezTo>
                  <a:close/>
                  <a:moveTo>
                    <a:pt x="18" y="45"/>
                  </a:moveTo>
                  <a:cubicBezTo>
                    <a:pt x="6" y="45"/>
                    <a:pt x="6" y="45"/>
                    <a:pt x="6" y="45"/>
                  </a:cubicBezTo>
                  <a:cubicBezTo>
                    <a:pt x="6" y="25"/>
                    <a:pt x="6" y="25"/>
                    <a:pt x="6" y="25"/>
                  </a:cubicBezTo>
                  <a:cubicBezTo>
                    <a:pt x="18" y="25"/>
                    <a:pt x="18" y="25"/>
                    <a:pt x="18" y="25"/>
                  </a:cubicBezTo>
                  <a:lnTo>
                    <a:pt x="18" y="45"/>
                  </a:lnTo>
                  <a:close/>
                  <a:moveTo>
                    <a:pt x="18" y="24"/>
                  </a:moveTo>
                  <a:cubicBezTo>
                    <a:pt x="3" y="24"/>
                    <a:pt x="3" y="24"/>
                    <a:pt x="3" y="24"/>
                  </a:cubicBezTo>
                  <a:cubicBezTo>
                    <a:pt x="3" y="18"/>
                    <a:pt x="3" y="18"/>
                    <a:pt x="3" y="18"/>
                  </a:cubicBezTo>
                  <a:cubicBezTo>
                    <a:pt x="18" y="18"/>
                    <a:pt x="18" y="18"/>
                    <a:pt x="18" y="18"/>
                  </a:cubicBezTo>
                  <a:lnTo>
                    <a:pt x="18" y="24"/>
                  </a:lnTo>
                  <a:close/>
                  <a:moveTo>
                    <a:pt x="37" y="45"/>
                  </a:moveTo>
                  <a:cubicBezTo>
                    <a:pt x="25" y="45"/>
                    <a:pt x="25" y="45"/>
                    <a:pt x="25" y="45"/>
                  </a:cubicBezTo>
                  <a:cubicBezTo>
                    <a:pt x="25" y="25"/>
                    <a:pt x="25" y="25"/>
                    <a:pt x="25" y="25"/>
                  </a:cubicBezTo>
                  <a:cubicBezTo>
                    <a:pt x="37" y="25"/>
                    <a:pt x="37" y="25"/>
                    <a:pt x="37" y="25"/>
                  </a:cubicBezTo>
                  <a:lnTo>
                    <a:pt x="37" y="45"/>
                  </a:lnTo>
                  <a:close/>
                  <a:moveTo>
                    <a:pt x="40" y="24"/>
                  </a:moveTo>
                  <a:cubicBezTo>
                    <a:pt x="25" y="24"/>
                    <a:pt x="25" y="24"/>
                    <a:pt x="25" y="24"/>
                  </a:cubicBezTo>
                  <a:cubicBezTo>
                    <a:pt x="25" y="18"/>
                    <a:pt x="25" y="18"/>
                    <a:pt x="25" y="18"/>
                  </a:cubicBezTo>
                  <a:cubicBezTo>
                    <a:pt x="40" y="18"/>
                    <a:pt x="40" y="18"/>
                    <a:pt x="40" y="18"/>
                  </a:cubicBezTo>
                  <a:lnTo>
                    <a:pt x="40" y="24"/>
                  </a:lnTo>
                  <a:close/>
                </a:path>
              </a:pathLst>
            </a:custGeom>
            <a:solidFill>
              <a:schemeClr val="bg1"/>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微软雅黑"/>
                <a:ea typeface="微软雅黑"/>
                <a:cs typeface="+mn-ea"/>
                <a:sym typeface="+mn-lt"/>
              </a:endParaRPr>
            </a:p>
          </p:txBody>
        </p:sp>
      </p:grpSp>
      <p:grpSp>
        <p:nvGrpSpPr>
          <p:cNvPr id="19" name="组合 18"/>
          <p:cNvGrpSpPr/>
          <p:nvPr/>
        </p:nvGrpSpPr>
        <p:grpSpPr>
          <a:xfrm>
            <a:off x="6452784" y="3651379"/>
            <a:ext cx="551992" cy="551992"/>
            <a:chOff x="6636986" y="4948697"/>
            <a:chExt cx="551992" cy="551992"/>
          </a:xfrm>
        </p:grpSpPr>
        <p:sp>
          <p:nvSpPr>
            <p:cNvPr id="20" name="Oval 57"/>
            <p:cNvSpPr>
              <a:spLocks noChangeAspect="1"/>
            </p:cNvSpPr>
            <p:nvPr/>
          </p:nvSpPr>
          <p:spPr>
            <a:xfrm>
              <a:off x="6636986" y="4948697"/>
              <a:ext cx="551992"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33745"/>
                </a:solidFill>
                <a:effectLst/>
                <a:uLnTx/>
                <a:uFillTx/>
                <a:latin typeface="微软雅黑"/>
                <a:ea typeface="微软雅黑"/>
                <a:cs typeface="+mn-ea"/>
                <a:sym typeface="+mn-lt"/>
              </a:endParaRPr>
            </a:p>
          </p:txBody>
        </p:sp>
        <p:sp>
          <p:nvSpPr>
            <p:cNvPr id="21" name="Freeform 129"/>
            <p:cNvSpPr>
              <a:spLocks noEditPoints="1" noChangeArrowheads="1"/>
            </p:cNvSpPr>
            <p:nvPr/>
          </p:nvSpPr>
          <p:spPr bwMode="auto">
            <a:xfrm>
              <a:off x="6694764" y="5130119"/>
              <a:ext cx="436437" cy="189148"/>
            </a:xfrm>
            <a:custGeom>
              <a:avLst/>
              <a:gdLst>
                <a:gd name="T0" fmla="*/ 188 w 216"/>
                <a:gd name="T1" fmla="*/ 41 h 94"/>
                <a:gd name="T2" fmla="*/ 178 w 216"/>
                <a:gd name="T3" fmla="*/ 43 h 94"/>
                <a:gd name="T4" fmla="*/ 129 w 216"/>
                <a:gd name="T5" fmla="*/ 0 h 94"/>
                <a:gd name="T6" fmla="*/ 111 w 216"/>
                <a:gd name="T7" fmla="*/ 3 h 94"/>
                <a:gd name="T8" fmla="*/ 108 w 216"/>
                <a:gd name="T9" fmla="*/ 6 h 94"/>
                <a:gd name="T10" fmla="*/ 108 w 216"/>
                <a:gd name="T11" fmla="*/ 91 h 94"/>
                <a:gd name="T12" fmla="*/ 111 w 216"/>
                <a:gd name="T13" fmla="*/ 94 h 94"/>
                <a:gd name="T14" fmla="*/ 188 w 216"/>
                <a:gd name="T15" fmla="*/ 94 h 94"/>
                <a:gd name="T16" fmla="*/ 216 w 216"/>
                <a:gd name="T17" fmla="*/ 68 h 94"/>
                <a:gd name="T18" fmla="*/ 188 w 216"/>
                <a:gd name="T19" fmla="*/ 41 h 94"/>
                <a:gd name="T20" fmla="*/ 85 w 216"/>
                <a:gd name="T21" fmla="*/ 94 h 94"/>
                <a:gd name="T22" fmla="*/ 91 w 216"/>
                <a:gd name="T23" fmla="*/ 94 h 94"/>
                <a:gd name="T24" fmla="*/ 95 w 216"/>
                <a:gd name="T25" fmla="*/ 47 h 94"/>
                <a:gd name="T26" fmla="*/ 91 w 216"/>
                <a:gd name="T27" fmla="*/ 0 h 94"/>
                <a:gd name="T28" fmla="*/ 85 w 216"/>
                <a:gd name="T29" fmla="*/ 0 h 94"/>
                <a:gd name="T30" fmla="*/ 81 w 216"/>
                <a:gd name="T31" fmla="*/ 47 h 94"/>
                <a:gd name="T32" fmla="*/ 85 w 216"/>
                <a:gd name="T33" fmla="*/ 94 h 94"/>
                <a:gd name="T34" fmla="*/ 64 w 216"/>
                <a:gd name="T35" fmla="*/ 94 h 94"/>
                <a:gd name="T36" fmla="*/ 58 w 216"/>
                <a:gd name="T37" fmla="*/ 94 h 94"/>
                <a:gd name="T38" fmla="*/ 54 w 216"/>
                <a:gd name="T39" fmla="*/ 60 h 94"/>
                <a:gd name="T40" fmla="*/ 58 w 216"/>
                <a:gd name="T41" fmla="*/ 27 h 94"/>
                <a:gd name="T42" fmla="*/ 64 w 216"/>
                <a:gd name="T43" fmla="*/ 27 h 94"/>
                <a:gd name="T44" fmla="*/ 68 w 216"/>
                <a:gd name="T45" fmla="*/ 61 h 94"/>
                <a:gd name="T46" fmla="*/ 64 w 216"/>
                <a:gd name="T47" fmla="*/ 94 h 94"/>
                <a:gd name="T48" fmla="*/ 31 w 216"/>
                <a:gd name="T49" fmla="*/ 94 h 94"/>
                <a:gd name="T50" fmla="*/ 37 w 216"/>
                <a:gd name="T51" fmla="*/ 94 h 94"/>
                <a:gd name="T52" fmla="*/ 41 w 216"/>
                <a:gd name="T53" fmla="*/ 67 h 94"/>
                <a:gd name="T54" fmla="*/ 37 w 216"/>
                <a:gd name="T55" fmla="*/ 40 h 94"/>
                <a:gd name="T56" fmla="*/ 31 w 216"/>
                <a:gd name="T57" fmla="*/ 40 h 94"/>
                <a:gd name="T58" fmla="*/ 27 w 216"/>
                <a:gd name="T59" fmla="*/ 67 h 94"/>
                <a:gd name="T60" fmla="*/ 31 w 216"/>
                <a:gd name="T61" fmla="*/ 94 h 94"/>
                <a:gd name="T62" fmla="*/ 4 w 216"/>
                <a:gd name="T63" fmla="*/ 81 h 94"/>
                <a:gd name="T64" fmla="*/ 10 w 216"/>
                <a:gd name="T65" fmla="*/ 81 h 94"/>
                <a:gd name="T66" fmla="*/ 14 w 216"/>
                <a:gd name="T67" fmla="*/ 67 h 94"/>
                <a:gd name="T68" fmla="*/ 10 w 216"/>
                <a:gd name="T69" fmla="*/ 54 h 94"/>
                <a:gd name="T70" fmla="*/ 4 w 216"/>
                <a:gd name="T71" fmla="*/ 54 h 94"/>
                <a:gd name="T72" fmla="*/ 0 w 216"/>
                <a:gd name="T73" fmla="*/ 67 h 94"/>
                <a:gd name="T74" fmla="*/ 4 w 216"/>
                <a:gd name="T75" fmla="*/ 81 h 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6"/>
                <a:gd name="T115" fmla="*/ 0 h 94"/>
                <a:gd name="T116" fmla="*/ 216 w 216"/>
                <a:gd name="T117" fmla="*/ 94 h 9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FFFFFF"/>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微软雅黑"/>
                <a:ea typeface="微软雅黑"/>
                <a:cs typeface="+mn-ea"/>
                <a:sym typeface="+mn-lt"/>
              </a:endParaRPr>
            </a:p>
          </p:txBody>
        </p:sp>
      </p:grpSp>
    </p:spTree>
    <p:extLst>
      <p:ext uri="{BB962C8B-B14F-4D97-AF65-F5344CB8AC3E}">
        <p14:creationId xmlns:p14="http://schemas.microsoft.com/office/powerpoint/2010/main" val="325513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p:cNvSpPr/>
          <p:nvPr/>
        </p:nvSpPr>
        <p:spPr>
          <a:xfrm>
            <a:off x="1926814" y="1518852"/>
            <a:ext cx="1041106" cy="1041106"/>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grpSp>
        <p:nvGrpSpPr>
          <p:cNvPr id="2" name="Group 1"/>
          <p:cNvGrpSpPr/>
          <p:nvPr/>
        </p:nvGrpSpPr>
        <p:grpSpPr>
          <a:xfrm>
            <a:off x="3153371" y="1518852"/>
            <a:ext cx="7163821" cy="1041106"/>
            <a:chOff x="2620180" y="1489122"/>
            <a:chExt cx="5935521" cy="1041106"/>
          </a:xfrm>
        </p:grpSpPr>
        <p:sp>
          <p:nvSpPr>
            <p:cNvPr id="3" name="Rounded Rectangle 2"/>
            <p:cNvSpPr/>
            <p:nvPr/>
          </p:nvSpPr>
          <p:spPr>
            <a:xfrm>
              <a:off x="2670565" y="1489122"/>
              <a:ext cx="5885136" cy="1041106"/>
            </a:xfrm>
            <a:prstGeom prst="roundRect">
              <a:avLst>
                <a:gd name="adj" fmla="val 50000"/>
              </a:avLst>
            </a:prstGeom>
            <a:solidFill>
              <a:srgbClr val="F23B48"/>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4" name="Rectangle 3"/>
            <p:cNvSpPr/>
            <p:nvPr/>
          </p:nvSpPr>
          <p:spPr>
            <a:xfrm rot="2700000">
              <a:off x="2620180" y="1911689"/>
              <a:ext cx="195972" cy="195972"/>
            </a:xfrm>
            <a:prstGeom prst="rect">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grpSp>
        <p:nvGrpSpPr>
          <p:cNvPr id="5" name="Group 4"/>
          <p:cNvGrpSpPr/>
          <p:nvPr/>
        </p:nvGrpSpPr>
        <p:grpSpPr>
          <a:xfrm>
            <a:off x="3112783" y="2666470"/>
            <a:ext cx="7333806" cy="1041106"/>
            <a:chOff x="3658852" y="2636740"/>
            <a:chExt cx="5935521" cy="1041106"/>
          </a:xfrm>
          <a:solidFill>
            <a:schemeClr val="accent2"/>
          </a:solidFill>
        </p:grpSpPr>
        <p:sp>
          <p:nvSpPr>
            <p:cNvPr id="6" name="Rounded Rectangle 5"/>
            <p:cNvSpPr/>
            <p:nvPr/>
          </p:nvSpPr>
          <p:spPr>
            <a:xfrm flipH="1">
              <a:off x="3658852" y="2636740"/>
              <a:ext cx="5885136" cy="1041106"/>
            </a:xfrm>
            <a:prstGeom prst="roundRect">
              <a:avLst>
                <a:gd name="adj" fmla="val 50000"/>
              </a:avLst>
            </a:prstGeom>
            <a:grp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7" name="Rectangle 6"/>
            <p:cNvSpPr/>
            <p:nvPr/>
          </p:nvSpPr>
          <p:spPr>
            <a:xfrm rot="18900000" flipH="1">
              <a:off x="9398401" y="3059307"/>
              <a:ext cx="195972" cy="1959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grpSp>
        <p:nvGrpSpPr>
          <p:cNvPr id="8" name="Group 7"/>
          <p:cNvGrpSpPr/>
          <p:nvPr/>
        </p:nvGrpSpPr>
        <p:grpSpPr>
          <a:xfrm>
            <a:off x="3153371" y="3818706"/>
            <a:ext cx="7327045" cy="1041106"/>
            <a:chOff x="2620180" y="3788976"/>
            <a:chExt cx="5935521" cy="1041106"/>
          </a:xfrm>
          <a:solidFill>
            <a:schemeClr val="accent1"/>
          </a:solidFill>
        </p:grpSpPr>
        <p:sp>
          <p:nvSpPr>
            <p:cNvPr id="9" name="Rounded Rectangle 8"/>
            <p:cNvSpPr/>
            <p:nvPr/>
          </p:nvSpPr>
          <p:spPr>
            <a:xfrm>
              <a:off x="2670565" y="3788976"/>
              <a:ext cx="5885136" cy="1041106"/>
            </a:xfrm>
            <a:prstGeom prst="roundRect">
              <a:avLst>
                <a:gd name="adj" fmla="val 50000"/>
              </a:avLst>
            </a:prstGeom>
            <a:grp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10" name="Rectangle 9"/>
            <p:cNvSpPr/>
            <p:nvPr/>
          </p:nvSpPr>
          <p:spPr>
            <a:xfrm rot="2700000">
              <a:off x="2620180" y="4211543"/>
              <a:ext cx="195972" cy="1959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grpSp>
      <p:sp>
        <p:nvSpPr>
          <p:cNvPr id="15" name="Text Placeholder 32"/>
          <p:cNvSpPr txBox="1"/>
          <p:nvPr/>
        </p:nvSpPr>
        <p:spPr>
          <a:xfrm>
            <a:off x="4599589" y="1721964"/>
            <a:ext cx="5027490" cy="92603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en-US" sz="1800" b="0" i="0" u="none" strike="noStrike" kern="1200" cap="none" spc="0" normalizeH="0" baseline="0" noProof="0" dirty="0">
                <a:ln>
                  <a:noFill/>
                </a:ln>
                <a:solidFill>
                  <a:prstClr val="white"/>
                </a:solidFill>
                <a:effectLst/>
                <a:uLnTx/>
                <a:uFillTx/>
                <a:latin typeface="微软雅黑"/>
                <a:ea typeface="微软雅黑"/>
                <a:cs typeface="+mn-ea"/>
                <a:sym typeface="+mn-lt"/>
              </a:rPr>
              <a:t>申请人共同生活的家庭成员分别属于城镇人口和农村人口的，一般以家庭为单位申请，可以按居住地确定统一标准或者按户籍类别分别确认标准</a:t>
            </a:r>
            <a:endParaRPr kumimoji="0" lang="en-US" sz="1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sp>
        <p:nvSpPr>
          <p:cNvPr id="16" name="Text Placeholder 32"/>
          <p:cNvSpPr txBox="1"/>
          <p:nvPr/>
        </p:nvSpPr>
        <p:spPr>
          <a:xfrm>
            <a:off x="3472831" y="1826943"/>
            <a:ext cx="745246" cy="39003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en-US" sz="3400" b="0" i="0" u="none" strike="noStrike" kern="1200" cap="none" spc="0" normalizeH="0" baseline="0" noProof="0" dirty="0">
                <a:ln>
                  <a:noFill/>
                </a:ln>
                <a:solidFill>
                  <a:prstClr val="white"/>
                </a:solidFill>
                <a:effectLst/>
                <a:uLnTx/>
                <a:uFillTx/>
                <a:latin typeface="微软雅黑"/>
                <a:ea typeface="微软雅黑"/>
                <a:cs typeface="+mn-ea"/>
                <a:sym typeface="+mn-lt"/>
              </a:rPr>
              <a:t>01</a:t>
            </a:r>
          </a:p>
        </p:txBody>
      </p:sp>
      <p:sp>
        <p:nvSpPr>
          <p:cNvPr id="20" name="Text Placeholder 32"/>
          <p:cNvSpPr txBox="1"/>
          <p:nvPr/>
        </p:nvSpPr>
        <p:spPr>
          <a:xfrm>
            <a:off x="4666891" y="4014742"/>
            <a:ext cx="4960187" cy="77573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en-US" sz="1800" b="0" i="0" u="none" strike="noStrike" kern="1200" cap="none" spc="0" normalizeH="0" baseline="0" noProof="0" dirty="0">
                <a:ln>
                  <a:noFill/>
                </a:ln>
                <a:solidFill>
                  <a:prstClr val="white"/>
                </a:solidFill>
                <a:effectLst/>
                <a:uLnTx/>
                <a:uFillTx/>
                <a:latin typeface="微软雅黑"/>
                <a:ea typeface="微软雅黑"/>
                <a:cs typeface="+mn-ea"/>
                <a:sym typeface="+mn-lt"/>
              </a:rPr>
              <a:t>非本市户籍但与本市户籍居民为共同生活家庭成员，且在原户籍地未纳入低保范围的，可以与共同生活的本市户籍居民一并提出申请</a:t>
            </a:r>
            <a:endParaRPr kumimoji="0" lang="en-US" sz="1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sp>
        <p:nvSpPr>
          <p:cNvPr id="21" name="Text Placeholder 32"/>
          <p:cNvSpPr txBox="1"/>
          <p:nvPr/>
        </p:nvSpPr>
        <p:spPr>
          <a:xfrm>
            <a:off x="3500994" y="4134488"/>
            <a:ext cx="745246" cy="39003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en-US" sz="3400" b="0" i="0" u="none" strike="noStrike" kern="1200" cap="none" spc="0" normalizeH="0" baseline="0" noProof="0" dirty="0">
                <a:ln>
                  <a:noFill/>
                </a:ln>
                <a:solidFill>
                  <a:prstClr val="white"/>
                </a:solidFill>
                <a:effectLst/>
                <a:uLnTx/>
                <a:uFillTx/>
                <a:latin typeface="微软雅黑"/>
                <a:ea typeface="微软雅黑"/>
                <a:cs typeface="+mn-ea"/>
                <a:sym typeface="+mn-lt"/>
              </a:rPr>
              <a:t>03</a:t>
            </a:r>
          </a:p>
        </p:txBody>
      </p:sp>
      <p:sp>
        <p:nvSpPr>
          <p:cNvPr id="22" name="Text Placeholder 32"/>
          <p:cNvSpPr txBox="1"/>
          <p:nvPr/>
        </p:nvSpPr>
        <p:spPr>
          <a:xfrm>
            <a:off x="4554796" y="2872957"/>
            <a:ext cx="5167174" cy="92603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en-US" sz="1800" b="0" i="0" u="none" strike="noStrike" kern="1200" cap="none" spc="0" normalizeH="0" baseline="0" noProof="0" dirty="0">
                <a:ln>
                  <a:noFill/>
                </a:ln>
                <a:solidFill>
                  <a:prstClr val="white"/>
                </a:solidFill>
                <a:effectLst/>
                <a:uLnTx/>
                <a:uFillTx/>
                <a:latin typeface="微软雅黑"/>
                <a:ea typeface="微软雅黑"/>
                <a:cs typeface="+mn-ea"/>
                <a:sym typeface="+mn-lt"/>
              </a:rPr>
              <a:t>户籍类别相同但家庭成员户口不在一起的家庭，可指定其中一个家庭成员作为申请人提出申请</a:t>
            </a:r>
            <a:endParaRPr kumimoji="0" lang="en-US" sz="1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sp>
        <p:nvSpPr>
          <p:cNvPr id="23" name="Text Placeholder 32"/>
          <p:cNvSpPr txBox="1"/>
          <p:nvPr/>
        </p:nvSpPr>
        <p:spPr>
          <a:xfrm>
            <a:off x="3461167" y="2977936"/>
            <a:ext cx="745246" cy="39003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en-US" sz="3400" b="0" i="0" u="none" strike="noStrike" kern="1200" cap="none" spc="0" normalizeH="0" baseline="0" noProof="0" dirty="0">
                <a:ln>
                  <a:noFill/>
                </a:ln>
                <a:solidFill>
                  <a:prstClr val="white"/>
                </a:solidFill>
                <a:effectLst/>
                <a:uLnTx/>
                <a:uFillTx/>
                <a:latin typeface="微软雅黑"/>
                <a:ea typeface="微软雅黑"/>
                <a:cs typeface="+mn-ea"/>
                <a:sym typeface="+mn-lt"/>
              </a:rPr>
              <a:t>02</a:t>
            </a:r>
          </a:p>
        </p:txBody>
      </p:sp>
      <p:sp>
        <p:nvSpPr>
          <p:cNvPr id="28" name="Oval 27"/>
          <p:cNvSpPr/>
          <p:nvPr/>
        </p:nvSpPr>
        <p:spPr>
          <a:xfrm>
            <a:off x="1926814" y="3818706"/>
            <a:ext cx="1041106" cy="104110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sp>
        <p:nvSpPr>
          <p:cNvPr id="29" name="Oval 28"/>
          <p:cNvSpPr/>
          <p:nvPr/>
        </p:nvSpPr>
        <p:spPr>
          <a:xfrm>
            <a:off x="1914077" y="2678334"/>
            <a:ext cx="1041106" cy="104110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0" i="0" u="none" strike="noStrike" kern="1200" cap="none" spc="0" normalizeH="0" baseline="0" noProof="0" dirty="0">
              <a:ln>
                <a:noFill/>
              </a:ln>
              <a:solidFill>
                <a:prstClr val="white"/>
              </a:solidFill>
              <a:effectLst/>
              <a:uLnTx/>
              <a:uFillTx/>
              <a:latin typeface="微软雅黑"/>
              <a:ea typeface="微软雅黑"/>
              <a:cs typeface="+mn-ea"/>
              <a:sym typeface="+mn-lt"/>
            </a:endParaRPr>
          </a:p>
        </p:txBody>
      </p:sp>
      <p:sp>
        <p:nvSpPr>
          <p:cNvPr id="31" name="任意多边形 30"/>
          <p:cNvSpPr/>
          <p:nvPr/>
        </p:nvSpPr>
        <p:spPr>
          <a:xfrm>
            <a:off x="2247533" y="4128957"/>
            <a:ext cx="442282" cy="379100"/>
          </a:xfrm>
          <a:custGeom>
            <a:avLst/>
            <a:gdLst/>
            <a:ahLst/>
            <a:cxnLst/>
            <a:rect l="l" t="t" r="r" b="b"/>
            <a:pathLst>
              <a:path w="228600" h="195943">
                <a:moveTo>
                  <a:pt x="97972" y="114300"/>
                </a:moveTo>
                <a:lnTo>
                  <a:pt x="130629" y="114300"/>
                </a:lnTo>
                <a:lnTo>
                  <a:pt x="130629" y="130628"/>
                </a:lnTo>
                <a:lnTo>
                  <a:pt x="97972" y="130628"/>
                </a:lnTo>
                <a:close/>
                <a:moveTo>
                  <a:pt x="0" y="114300"/>
                </a:moveTo>
                <a:lnTo>
                  <a:pt x="85725" y="114300"/>
                </a:lnTo>
                <a:lnTo>
                  <a:pt x="85725" y="134711"/>
                </a:lnTo>
                <a:cubicBezTo>
                  <a:pt x="85725" y="136922"/>
                  <a:pt x="86533" y="138835"/>
                  <a:pt x="88149" y="140451"/>
                </a:cubicBezTo>
                <a:cubicBezTo>
                  <a:pt x="89765" y="142067"/>
                  <a:pt x="91678" y="142875"/>
                  <a:pt x="93889" y="142875"/>
                </a:cubicBezTo>
                <a:lnTo>
                  <a:pt x="134711" y="142875"/>
                </a:lnTo>
                <a:cubicBezTo>
                  <a:pt x="136922" y="142875"/>
                  <a:pt x="138836" y="142067"/>
                  <a:pt x="140451" y="140451"/>
                </a:cubicBezTo>
                <a:cubicBezTo>
                  <a:pt x="142067" y="138835"/>
                  <a:pt x="142875" y="136922"/>
                  <a:pt x="142875" y="134711"/>
                </a:cubicBezTo>
                <a:lnTo>
                  <a:pt x="142875" y="114300"/>
                </a:lnTo>
                <a:lnTo>
                  <a:pt x="228600" y="114300"/>
                </a:lnTo>
                <a:lnTo>
                  <a:pt x="228600" y="175532"/>
                </a:lnTo>
                <a:cubicBezTo>
                  <a:pt x="228600" y="181145"/>
                  <a:pt x="226602" y="185950"/>
                  <a:pt x="222605" y="189947"/>
                </a:cubicBezTo>
                <a:cubicBezTo>
                  <a:pt x="218607" y="193944"/>
                  <a:pt x="213802" y="195943"/>
                  <a:pt x="208189" y="195943"/>
                </a:cubicBezTo>
                <a:lnTo>
                  <a:pt x="20411" y="195943"/>
                </a:lnTo>
                <a:cubicBezTo>
                  <a:pt x="14798" y="195943"/>
                  <a:pt x="9993" y="193944"/>
                  <a:pt x="5996" y="189947"/>
                </a:cubicBezTo>
                <a:cubicBezTo>
                  <a:pt x="1999" y="185950"/>
                  <a:pt x="0" y="181145"/>
                  <a:pt x="0" y="175532"/>
                </a:cubicBezTo>
                <a:close/>
                <a:moveTo>
                  <a:pt x="81643" y="16328"/>
                </a:moveTo>
                <a:lnTo>
                  <a:pt x="81643" y="32657"/>
                </a:lnTo>
                <a:lnTo>
                  <a:pt x="146957" y="32657"/>
                </a:lnTo>
                <a:lnTo>
                  <a:pt x="146957" y="16328"/>
                </a:lnTo>
                <a:close/>
                <a:moveTo>
                  <a:pt x="77561" y="0"/>
                </a:moveTo>
                <a:lnTo>
                  <a:pt x="151039" y="0"/>
                </a:lnTo>
                <a:cubicBezTo>
                  <a:pt x="154441" y="0"/>
                  <a:pt x="157333" y="1190"/>
                  <a:pt x="159714" y="3572"/>
                </a:cubicBezTo>
                <a:cubicBezTo>
                  <a:pt x="162095" y="5953"/>
                  <a:pt x="163286" y="8844"/>
                  <a:pt x="163286" y="12246"/>
                </a:cubicBezTo>
                <a:lnTo>
                  <a:pt x="163286" y="32657"/>
                </a:lnTo>
                <a:lnTo>
                  <a:pt x="208189" y="32657"/>
                </a:lnTo>
                <a:cubicBezTo>
                  <a:pt x="213802" y="32657"/>
                  <a:pt x="218607" y="34656"/>
                  <a:pt x="222605" y="38653"/>
                </a:cubicBezTo>
                <a:cubicBezTo>
                  <a:pt x="226602" y="42650"/>
                  <a:pt x="228600" y="47455"/>
                  <a:pt x="228600" y="53068"/>
                </a:cubicBezTo>
                <a:lnTo>
                  <a:pt x="228600" y="102053"/>
                </a:lnTo>
                <a:lnTo>
                  <a:pt x="0" y="102053"/>
                </a:lnTo>
                <a:lnTo>
                  <a:pt x="0" y="53068"/>
                </a:lnTo>
                <a:cubicBezTo>
                  <a:pt x="0" y="47455"/>
                  <a:pt x="1999" y="42650"/>
                  <a:pt x="5996" y="38653"/>
                </a:cubicBezTo>
                <a:cubicBezTo>
                  <a:pt x="9993" y="34656"/>
                  <a:pt x="14798" y="32657"/>
                  <a:pt x="20411" y="32657"/>
                </a:cubicBezTo>
                <a:lnTo>
                  <a:pt x="65314" y="32657"/>
                </a:lnTo>
                <a:lnTo>
                  <a:pt x="65314" y="12246"/>
                </a:lnTo>
                <a:cubicBezTo>
                  <a:pt x="65314" y="8844"/>
                  <a:pt x="66505" y="5953"/>
                  <a:pt x="68886" y="3572"/>
                </a:cubicBezTo>
                <a:cubicBezTo>
                  <a:pt x="71268" y="1190"/>
                  <a:pt x="74159" y="0"/>
                  <a:pt x="77561"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微软雅黑"/>
              <a:ea typeface="微软雅黑"/>
              <a:cs typeface="+mn-ea"/>
              <a:sym typeface="+mn-lt"/>
            </a:endParaRPr>
          </a:p>
        </p:txBody>
      </p:sp>
      <p:sp>
        <p:nvSpPr>
          <p:cNvPr id="32" name="任意多边形 31"/>
          <p:cNvSpPr/>
          <p:nvPr/>
        </p:nvSpPr>
        <p:spPr>
          <a:xfrm>
            <a:off x="2268980" y="3052414"/>
            <a:ext cx="463754" cy="347506"/>
          </a:xfrm>
          <a:custGeom>
            <a:avLst/>
            <a:gdLst/>
            <a:ahLst/>
            <a:cxnLst/>
            <a:rect l="l" t="t" r="r" b="b"/>
            <a:pathLst>
              <a:path w="239698" h="179614">
                <a:moveTo>
                  <a:pt x="89807" y="97971"/>
                </a:moveTo>
                <a:lnTo>
                  <a:pt x="228600" y="97971"/>
                </a:lnTo>
                <a:cubicBezTo>
                  <a:pt x="231491" y="97971"/>
                  <a:pt x="234064" y="98524"/>
                  <a:pt x="236317" y="99630"/>
                </a:cubicBezTo>
                <a:cubicBezTo>
                  <a:pt x="238571" y="100735"/>
                  <a:pt x="239698" y="102564"/>
                  <a:pt x="239698" y="105115"/>
                </a:cubicBezTo>
                <a:cubicBezTo>
                  <a:pt x="239698" y="107752"/>
                  <a:pt x="238380" y="110558"/>
                  <a:pt x="235743" y="113535"/>
                </a:cubicBezTo>
                <a:lnTo>
                  <a:pt x="192881" y="164051"/>
                </a:lnTo>
                <a:cubicBezTo>
                  <a:pt x="189224" y="168388"/>
                  <a:pt x="184100" y="172067"/>
                  <a:pt x="177509" y="175086"/>
                </a:cubicBezTo>
                <a:cubicBezTo>
                  <a:pt x="170918" y="178105"/>
                  <a:pt x="164816" y="179614"/>
                  <a:pt x="159203" y="179614"/>
                </a:cubicBezTo>
                <a:lnTo>
                  <a:pt x="20410" y="179614"/>
                </a:lnTo>
                <a:cubicBezTo>
                  <a:pt x="17519" y="179614"/>
                  <a:pt x="14946" y="179061"/>
                  <a:pt x="12693" y="177956"/>
                </a:cubicBezTo>
                <a:cubicBezTo>
                  <a:pt x="10439" y="176850"/>
                  <a:pt x="9312" y="175022"/>
                  <a:pt x="9312" y="172470"/>
                </a:cubicBezTo>
                <a:cubicBezTo>
                  <a:pt x="9312" y="169834"/>
                  <a:pt x="10630" y="167028"/>
                  <a:pt x="13267" y="164051"/>
                </a:cubicBezTo>
                <a:lnTo>
                  <a:pt x="56129" y="113535"/>
                </a:lnTo>
                <a:cubicBezTo>
                  <a:pt x="59786" y="109197"/>
                  <a:pt x="64910" y="105519"/>
                  <a:pt x="71501" y="102500"/>
                </a:cubicBezTo>
                <a:cubicBezTo>
                  <a:pt x="78092" y="99481"/>
                  <a:pt x="84194" y="97971"/>
                  <a:pt x="89807" y="97971"/>
                </a:cubicBezTo>
                <a:close/>
                <a:moveTo>
                  <a:pt x="28575" y="0"/>
                </a:moveTo>
                <a:lnTo>
                  <a:pt x="69396" y="0"/>
                </a:lnTo>
                <a:cubicBezTo>
                  <a:pt x="77220" y="0"/>
                  <a:pt x="83939" y="2806"/>
                  <a:pt x="89552" y="8419"/>
                </a:cubicBezTo>
                <a:cubicBezTo>
                  <a:pt x="95165" y="14032"/>
                  <a:pt x="97971" y="20751"/>
                  <a:pt x="97971" y="28575"/>
                </a:cubicBezTo>
                <a:lnTo>
                  <a:pt x="97971" y="32657"/>
                </a:lnTo>
                <a:lnTo>
                  <a:pt x="167367" y="32657"/>
                </a:lnTo>
                <a:cubicBezTo>
                  <a:pt x="175192" y="32657"/>
                  <a:pt x="181910" y="35464"/>
                  <a:pt x="187523" y="41077"/>
                </a:cubicBezTo>
                <a:cubicBezTo>
                  <a:pt x="193136" y="46689"/>
                  <a:pt x="195942" y="53408"/>
                  <a:pt x="195942" y="61232"/>
                </a:cubicBezTo>
                <a:lnTo>
                  <a:pt x="195942" y="81643"/>
                </a:lnTo>
                <a:lnTo>
                  <a:pt x="89807" y="81643"/>
                </a:lnTo>
                <a:cubicBezTo>
                  <a:pt x="81813" y="81643"/>
                  <a:pt x="73436" y="83663"/>
                  <a:pt x="64676" y="87702"/>
                </a:cubicBezTo>
                <a:cubicBezTo>
                  <a:pt x="55916" y="91742"/>
                  <a:pt x="48943" y="96823"/>
                  <a:pt x="43755" y="102946"/>
                </a:cubicBezTo>
                <a:lnTo>
                  <a:pt x="765" y="153463"/>
                </a:lnTo>
                <a:lnTo>
                  <a:pt x="127" y="154228"/>
                </a:lnTo>
                <a:cubicBezTo>
                  <a:pt x="127" y="153888"/>
                  <a:pt x="106" y="153357"/>
                  <a:pt x="63" y="152634"/>
                </a:cubicBezTo>
                <a:cubicBezTo>
                  <a:pt x="21" y="151911"/>
                  <a:pt x="0" y="151379"/>
                  <a:pt x="0" y="151039"/>
                </a:cubicBezTo>
                <a:lnTo>
                  <a:pt x="0" y="28575"/>
                </a:lnTo>
                <a:cubicBezTo>
                  <a:pt x="0" y="20751"/>
                  <a:pt x="2806" y="14032"/>
                  <a:pt x="8419" y="8419"/>
                </a:cubicBezTo>
                <a:cubicBezTo>
                  <a:pt x="14032" y="2806"/>
                  <a:pt x="20751" y="0"/>
                  <a:pt x="28575"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微软雅黑"/>
              <a:ea typeface="微软雅黑"/>
              <a:cs typeface="+mn-ea"/>
              <a:sym typeface="+mn-lt"/>
            </a:endParaRPr>
          </a:p>
        </p:txBody>
      </p:sp>
      <p:sp>
        <p:nvSpPr>
          <p:cNvPr id="33" name="任意多边形 32"/>
          <p:cNvSpPr/>
          <p:nvPr/>
        </p:nvSpPr>
        <p:spPr>
          <a:xfrm>
            <a:off x="2177319" y="1826943"/>
            <a:ext cx="487190" cy="449714"/>
          </a:xfrm>
          <a:custGeom>
            <a:avLst/>
            <a:gdLst/>
            <a:ahLst/>
            <a:cxnLst/>
            <a:rect l="l" t="t" r="r" b="b"/>
            <a:pathLst>
              <a:path w="212271" h="195943">
                <a:moveTo>
                  <a:pt x="163285" y="48986"/>
                </a:moveTo>
                <a:cubicBezTo>
                  <a:pt x="163285" y="66760"/>
                  <a:pt x="160139" y="82536"/>
                  <a:pt x="153845" y="96313"/>
                </a:cubicBezTo>
                <a:cubicBezTo>
                  <a:pt x="165837" y="93847"/>
                  <a:pt x="175851" y="89042"/>
                  <a:pt x="183887" y="81898"/>
                </a:cubicBezTo>
                <a:cubicBezTo>
                  <a:pt x="191924" y="74754"/>
                  <a:pt x="195942" y="67865"/>
                  <a:pt x="195942" y="61232"/>
                </a:cubicBezTo>
                <a:lnTo>
                  <a:pt x="195942" y="48986"/>
                </a:lnTo>
                <a:close/>
                <a:moveTo>
                  <a:pt x="16328" y="48986"/>
                </a:moveTo>
                <a:lnTo>
                  <a:pt x="16328" y="61232"/>
                </a:lnTo>
                <a:cubicBezTo>
                  <a:pt x="16328" y="67865"/>
                  <a:pt x="20346" y="74754"/>
                  <a:pt x="28383" y="81898"/>
                </a:cubicBezTo>
                <a:cubicBezTo>
                  <a:pt x="36420" y="89042"/>
                  <a:pt x="46434" y="93847"/>
                  <a:pt x="58425" y="96313"/>
                </a:cubicBezTo>
                <a:cubicBezTo>
                  <a:pt x="52132" y="82536"/>
                  <a:pt x="48985" y="66760"/>
                  <a:pt x="48985" y="48986"/>
                </a:cubicBezTo>
                <a:close/>
                <a:moveTo>
                  <a:pt x="69396" y="0"/>
                </a:moveTo>
                <a:lnTo>
                  <a:pt x="142875" y="0"/>
                </a:lnTo>
                <a:cubicBezTo>
                  <a:pt x="148487" y="0"/>
                  <a:pt x="153292" y="1998"/>
                  <a:pt x="157290" y="5995"/>
                </a:cubicBezTo>
                <a:cubicBezTo>
                  <a:pt x="161287" y="9993"/>
                  <a:pt x="163285" y="14798"/>
                  <a:pt x="163285" y="20411"/>
                </a:cubicBezTo>
                <a:lnTo>
                  <a:pt x="163285" y="32657"/>
                </a:lnTo>
                <a:lnTo>
                  <a:pt x="200025" y="32657"/>
                </a:lnTo>
                <a:cubicBezTo>
                  <a:pt x="203426" y="32657"/>
                  <a:pt x="206318" y="33848"/>
                  <a:pt x="208699" y="36229"/>
                </a:cubicBezTo>
                <a:cubicBezTo>
                  <a:pt x="211080" y="38610"/>
                  <a:pt x="212271" y="41502"/>
                  <a:pt x="212271" y="44903"/>
                </a:cubicBezTo>
                <a:lnTo>
                  <a:pt x="212271" y="61232"/>
                </a:lnTo>
                <a:cubicBezTo>
                  <a:pt x="212271" y="67270"/>
                  <a:pt x="210506" y="73351"/>
                  <a:pt x="206977" y="79474"/>
                </a:cubicBezTo>
                <a:cubicBezTo>
                  <a:pt x="203448" y="85597"/>
                  <a:pt x="198685" y="91125"/>
                  <a:pt x="192689" y="96058"/>
                </a:cubicBezTo>
                <a:cubicBezTo>
                  <a:pt x="186694" y="100990"/>
                  <a:pt x="179337" y="105136"/>
                  <a:pt x="170620" y="108496"/>
                </a:cubicBezTo>
                <a:cubicBezTo>
                  <a:pt x="161903" y="111855"/>
                  <a:pt x="152740" y="113747"/>
                  <a:pt x="143130" y="114172"/>
                </a:cubicBezTo>
                <a:cubicBezTo>
                  <a:pt x="139558" y="118765"/>
                  <a:pt x="135518" y="122804"/>
                  <a:pt x="131011" y="126291"/>
                </a:cubicBezTo>
                <a:cubicBezTo>
                  <a:pt x="127779" y="129183"/>
                  <a:pt x="125547" y="132266"/>
                  <a:pt x="124314" y="135540"/>
                </a:cubicBezTo>
                <a:cubicBezTo>
                  <a:pt x="123080" y="138814"/>
                  <a:pt x="122464" y="142620"/>
                  <a:pt x="122464" y="146957"/>
                </a:cubicBezTo>
                <a:cubicBezTo>
                  <a:pt x="122464" y="151549"/>
                  <a:pt x="123761" y="155419"/>
                  <a:pt x="126355" y="158566"/>
                </a:cubicBezTo>
                <a:cubicBezTo>
                  <a:pt x="128948" y="161712"/>
                  <a:pt x="133094" y="163286"/>
                  <a:pt x="138792" y="163286"/>
                </a:cubicBezTo>
                <a:cubicBezTo>
                  <a:pt x="145171" y="163286"/>
                  <a:pt x="150847" y="165220"/>
                  <a:pt x="155823" y="169090"/>
                </a:cubicBezTo>
                <a:cubicBezTo>
                  <a:pt x="160798" y="172959"/>
                  <a:pt x="163285" y="177828"/>
                  <a:pt x="163285" y="183696"/>
                </a:cubicBezTo>
                <a:lnTo>
                  <a:pt x="163285" y="191861"/>
                </a:lnTo>
                <a:cubicBezTo>
                  <a:pt x="163285" y="193051"/>
                  <a:pt x="162903" y="194029"/>
                  <a:pt x="162137" y="194795"/>
                </a:cubicBezTo>
                <a:cubicBezTo>
                  <a:pt x="161372" y="195560"/>
                  <a:pt x="160394" y="195943"/>
                  <a:pt x="159203" y="195943"/>
                </a:cubicBezTo>
                <a:lnTo>
                  <a:pt x="53067" y="195943"/>
                </a:lnTo>
                <a:cubicBezTo>
                  <a:pt x="51877" y="195943"/>
                  <a:pt x="50899" y="195560"/>
                  <a:pt x="50133" y="194795"/>
                </a:cubicBezTo>
                <a:cubicBezTo>
                  <a:pt x="49368" y="194029"/>
                  <a:pt x="48985" y="193051"/>
                  <a:pt x="48985" y="191861"/>
                </a:cubicBezTo>
                <a:lnTo>
                  <a:pt x="48985" y="183696"/>
                </a:lnTo>
                <a:cubicBezTo>
                  <a:pt x="48985" y="177828"/>
                  <a:pt x="51473" y="172959"/>
                  <a:pt x="56448" y="169090"/>
                </a:cubicBezTo>
                <a:cubicBezTo>
                  <a:pt x="61423" y="165220"/>
                  <a:pt x="67100" y="163286"/>
                  <a:pt x="73478" y="163286"/>
                </a:cubicBezTo>
                <a:cubicBezTo>
                  <a:pt x="79176" y="163286"/>
                  <a:pt x="83322" y="161712"/>
                  <a:pt x="85916" y="158566"/>
                </a:cubicBezTo>
                <a:cubicBezTo>
                  <a:pt x="88510" y="155419"/>
                  <a:pt x="89807" y="151549"/>
                  <a:pt x="89807" y="146957"/>
                </a:cubicBezTo>
                <a:cubicBezTo>
                  <a:pt x="89807" y="142620"/>
                  <a:pt x="89190" y="138814"/>
                  <a:pt x="87957" y="135540"/>
                </a:cubicBezTo>
                <a:cubicBezTo>
                  <a:pt x="86724" y="132266"/>
                  <a:pt x="84491" y="129183"/>
                  <a:pt x="81260" y="126291"/>
                </a:cubicBezTo>
                <a:cubicBezTo>
                  <a:pt x="76752" y="122804"/>
                  <a:pt x="72713" y="118765"/>
                  <a:pt x="69141" y="114172"/>
                </a:cubicBezTo>
                <a:cubicBezTo>
                  <a:pt x="59531" y="113747"/>
                  <a:pt x="50367" y="111855"/>
                  <a:pt x="41650" y="108496"/>
                </a:cubicBezTo>
                <a:cubicBezTo>
                  <a:pt x="32933" y="105136"/>
                  <a:pt x="25577" y="100990"/>
                  <a:pt x="19581" y="96058"/>
                </a:cubicBezTo>
                <a:cubicBezTo>
                  <a:pt x="13585" y="91125"/>
                  <a:pt x="8823" y="85597"/>
                  <a:pt x="5294" y="79474"/>
                </a:cubicBezTo>
                <a:cubicBezTo>
                  <a:pt x="1764" y="73351"/>
                  <a:pt x="0" y="67270"/>
                  <a:pt x="0" y="61232"/>
                </a:cubicBezTo>
                <a:lnTo>
                  <a:pt x="0" y="44903"/>
                </a:lnTo>
                <a:cubicBezTo>
                  <a:pt x="0" y="41502"/>
                  <a:pt x="1190" y="38610"/>
                  <a:pt x="3571" y="36229"/>
                </a:cubicBezTo>
                <a:cubicBezTo>
                  <a:pt x="5953" y="33848"/>
                  <a:pt x="8844" y="32657"/>
                  <a:pt x="12246" y="32657"/>
                </a:cubicBezTo>
                <a:lnTo>
                  <a:pt x="48985" y="32657"/>
                </a:lnTo>
                <a:lnTo>
                  <a:pt x="48985" y="20411"/>
                </a:lnTo>
                <a:cubicBezTo>
                  <a:pt x="48985" y="14798"/>
                  <a:pt x="50984" y="9993"/>
                  <a:pt x="54981" y="5995"/>
                </a:cubicBezTo>
                <a:cubicBezTo>
                  <a:pt x="58978" y="1998"/>
                  <a:pt x="63783" y="0"/>
                  <a:pt x="69396"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altLang="zh-CN" sz="1800" b="0" i="0" u="none" strike="noStrike" kern="1200" cap="none" spc="0" normalizeH="0" baseline="0" noProof="0" dirty="0">
              <a:ln>
                <a:noFill/>
              </a:ln>
              <a:solidFill>
                <a:prstClr val="black">
                  <a:lumMod val="85000"/>
                  <a:lumOff val="15000"/>
                </a:prstClr>
              </a:solidFill>
              <a:effectLst/>
              <a:uLnTx/>
              <a:uFillTx/>
              <a:latin typeface="微软雅黑"/>
              <a:ea typeface="微软雅黑"/>
              <a:cs typeface="+mn-ea"/>
              <a:sym typeface="+mn-lt"/>
            </a:endParaRPr>
          </a:p>
        </p:txBody>
      </p:sp>
      <p:sp>
        <p:nvSpPr>
          <p:cNvPr id="37" name="文本占位符 36"/>
          <p:cNvSpPr>
            <a:spLocks noGrp="1"/>
          </p:cNvSpPr>
          <p:nvPr>
            <p:ph type="body" sz="quarter" idx="13"/>
          </p:nvPr>
        </p:nvSpPr>
        <p:spPr/>
        <p:txBody>
          <a:bodyPr/>
          <a:lstStyle/>
          <a:p>
            <a:r>
              <a:rPr lang="zh-CN" altLang="en-US" dirty="0" smtClean="0"/>
              <a:t>户籍</a:t>
            </a:r>
            <a:endParaRPr lang="zh-CN" altLang="en-US" dirty="0"/>
          </a:p>
        </p:txBody>
      </p:sp>
    </p:spTree>
    <p:extLst>
      <p:ext uri="{BB962C8B-B14F-4D97-AF65-F5344CB8AC3E}">
        <p14:creationId xmlns:p14="http://schemas.microsoft.com/office/powerpoint/2010/main" val="2466795967"/>
      </p:ext>
    </p:extLst>
  </p:cSld>
  <p:clrMapOvr>
    <a:masterClrMapping/>
  </p:clrMapOvr>
  <p:transition spd="slow" advClick="0" advTm="2000">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zh-CN" altLang="en-US" dirty="0">
                <a:solidFill>
                  <a:schemeClr val="accent2"/>
                </a:solidFill>
                <a:cs typeface="+mn-ea"/>
                <a:sym typeface="+mn-lt"/>
              </a:rPr>
              <a:t>共同生活家庭成员</a:t>
            </a:r>
            <a:endParaRPr lang="en-AU" altLang="zh-CN" dirty="0">
              <a:solidFill>
                <a:schemeClr val="accent2"/>
              </a:solidFill>
              <a:cs typeface="+mn-ea"/>
              <a:sym typeface="+mn-lt"/>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lumMod val="50000"/>
                </a:prstClr>
              </a:solidFill>
              <a:effectLst/>
              <a:uLnTx/>
              <a:uFillTx/>
              <a:latin typeface="Arial"/>
              <a:ea typeface="微软雅黑"/>
              <a:cs typeface="+mn-ea"/>
              <a:sym typeface="+mn-lt"/>
            </a:endParaRPr>
          </a:p>
        </p:txBody>
      </p:sp>
      <p:sp>
        <p:nvSpPr>
          <p:cNvPr id="116" name="Text Placeholder 32"/>
          <p:cNvSpPr txBox="1"/>
          <p:nvPr/>
        </p:nvSpPr>
        <p:spPr>
          <a:xfrm>
            <a:off x="1225223" y="3149051"/>
            <a:ext cx="2844443" cy="25836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包括：</a:t>
            </a:r>
            <a:endPar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endParaRP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本人</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父母</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配偶</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不能</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独立生活的子女，包括未成年子女和在校接受全日制本科及以下学历教育的成年子女；</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其他</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与申请人共同生活且具有法定赡（扶、抚）养义务关系的人员。</a:t>
            </a: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 </a:t>
            </a:r>
            <a:endParaRPr kumimoji="0" 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17" name="Text Placeholder 33"/>
          <p:cNvSpPr txBox="1"/>
          <p:nvPr/>
        </p:nvSpPr>
        <p:spPr>
          <a:xfrm>
            <a:off x="1935553" y="1557007"/>
            <a:ext cx="2233060" cy="371527"/>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2000" b="0" i="0" u="none" strike="noStrike" kern="1200" cap="none" spc="0" normalizeH="0" baseline="0" noProof="0" dirty="0" smtClean="0">
                <a:ln>
                  <a:noFill/>
                </a:ln>
                <a:solidFill>
                  <a:srgbClr val="3F3F3F"/>
                </a:solidFill>
                <a:effectLst/>
                <a:uLnTx/>
                <a:uFillTx/>
                <a:latin typeface="Arial"/>
                <a:ea typeface="微软雅黑"/>
                <a:cs typeface="+mn-ea"/>
                <a:sym typeface="+mn-lt"/>
              </a:rPr>
              <a:t>共同生活家庭成员</a:t>
            </a:r>
            <a:endParaRPr kumimoji="0" lang="en-AU" sz="20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118" name="Oval 117"/>
          <p:cNvSpPr/>
          <p:nvPr/>
        </p:nvSpPr>
        <p:spPr>
          <a:xfrm>
            <a:off x="1109041" y="1402670"/>
            <a:ext cx="522021" cy="522020"/>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119" name="Text Placeholder 33"/>
          <p:cNvSpPr txBox="1"/>
          <p:nvPr/>
        </p:nvSpPr>
        <p:spPr>
          <a:xfrm>
            <a:off x="1216325" y="2104284"/>
            <a:ext cx="3829187" cy="751195"/>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30000"/>
              </a:lnSpc>
              <a:spcBef>
                <a:spcPts val="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根据</a:t>
            </a:r>
            <a:r>
              <a:rPr kumimoji="0" lang="zh-CN" alt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使用共同住所、共同享受家庭权利、共同承担家庭义务、家庭共同财产、相互扶助关爱、持续时间等因素综合</a:t>
            </a:r>
            <a:r>
              <a:rPr kumimoji="0" lang="zh-CN" altLang="en-US"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sym typeface="+mn-lt"/>
              </a:rPr>
              <a:t>认定。</a:t>
            </a:r>
            <a:endParaRPr kumimoji="0" lang="en-AU"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endParaRPr>
          </a:p>
        </p:txBody>
      </p:sp>
      <p:sp>
        <p:nvSpPr>
          <p:cNvPr id="120" name="Text Placeholder 32"/>
          <p:cNvSpPr txBox="1"/>
          <p:nvPr/>
        </p:nvSpPr>
        <p:spPr>
          <a:xfrm>
            <a:off x="6463783" y="2104284"/>
            <a:ext cx="4079250" cy="258368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连续三年以上（含三年）脱离家庭独立生活的宗教教职人员；</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与家庭失去联系满两年的人员；</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被宣告失踪人员；</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现役</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军人中的义务兵</a:t>
            </a: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a:t>
            </a:r>
            <a:endPar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endParaRP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在</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监狱内服刑（含保外就医）、在戒毒所强制隔离戒毒人员；</a:t>
            </a:r>
          </a:p>
          <a:p>
            <a:pPr marL="171450" marR="0" lvl="0" indent="-171450" algn="l" defTabSz="685800" rtl="0" eaLnBrk="1" fontAlgn="auto" latinLnBrk="0" hangingPunct="1">
              <a:lnSpc>
                <a:spcPct val="90000"/>
              </a:lnSpc>
              <a:spcBef>
                <a:spcPts val="750"/>
              </a:spcBef>
              <a:spcAft>
                <a:spcPts val="0"/>
              </a:spcAft>
              <a:buClrTx/>
              <a:buSzTx/>
              <a:buFont typeface="Arial" pitchFamily="34" charset="0"/>
              <a:buChar char="•"/>
              <a:tabLst/>
              <a:defRPr/>
            </a:pPr>
            <a:r>
              <a:rPr kumimoji="0" lang="zh-CN" altLang="zh-CN" sz="1600" b="0" i="0" u="none" strike="noStrike" kern="1200" cap="none" spc="0" normalizeH="0" baseline="0" noProof="0" dirty="0" smtClean="0">
                <a:ln>
                  <a:noFill/>
                </a:ln>
                <a:solidFill>
                  <a:prstClr val="black">
                    <a:lumMod val="65000"/>
                    <a:lumOff val="35000"/>
                  </a:prstClr>
                </a:solidFill>
                <a:effectLst/>
                <a:uLnTx/>
                <a:uFillTx/>
                <a:latin typeface="Arial"/>
                <a:ea typeface="微软雅黑"/>
                <a:cs typeface="+mn-ea"/>
              </a:rPr>
              <a:t>市</a:t>
            </a:r>
            <a:r>
              <a:rPr kumimoji="0" lang="zh-CN" altLang="zh-CN"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rPr>
              <a:t>民政部门根据有关规定和程序认定的其他人员。</a:t>
            </a:r>
          </a:p>
          <a:p>
            <a:pPr marL="0" marR="0" lvl="0" indent="0" algn="l" defTabSz="685800" rtl="0" eaLnBrk="1" fontAlgn="auto" latinLnBrk="0" hangingPunct="1">
              <a:lnSpc>
                <a:spcPct val="150000"/>
              </a:lnSpc>
              <a:spcBef>
                <a:spcPts val="750"/>
              </a:spcBef>
              <a:spcAft>
                <a:spcPts val="0"/>
              </a:spcAft>
              <a:buClrTx/>
              <a:buSzTx/>
              <a:buFont typeface="Arial" pitchFamily="34" charset="0"/>
              <a:buNone/>
              <a:tabLst/>
              <a:defRPr/>
            </a:pPr>
            <a:r>
              <a:rPr kumimoji="0" lang="en-US" sz="1600" b="0" i="0" u="none" strike="noStrike" kern="1200" cap="none" spc="0" normalizeH="0" baseline="0" noProof="0" dirty="0">
                <a:ln>
                  <a:noFill/>
                </a:ln>
                <a:solidFill>
                  <a:prstClr val="black">
                    <a:lumMod val="65000"/>
                    <a:lumOff val="35000"/>
                  </a:prstClr>
                </a:solidFill>
                <a:effectLst/>
                <a:uLnTx/>
                <a:uFillTx/>
                <a:latin typeface="Arial"/>
                <a:ea typeface="微软雅黑"/>
                <a:cs typeface="+mn-ea"/>
                <a:sym typeface="+mn-lt"/>
              </a:rPr>
              <a:t>. </a:t>
            </a:r>
          </a:p>
        </p:txBody>
      </p:sp>
      <p:sp>
        <p:nvSpPr>
          <p:cNvPr id="121" name="Text Placeholder 33"/>
          <p:cNvSpPr txBox="1"/>
          <p:nvPr/>
        </p:nvSpPr>
        <p:spPr>
          <a:xfrm>
            <a:off x="7092207" y="1541941"/>
            <a:ext cx="3074100" cy="371527"/>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2000" b="0" i="0" u="none" strike="noStrike" kern="1200" cap="none" spc="0" normalizeH="0" baseline="0" noProof="0" dirty="0">
                <a:ln>
                  <a:noFill/>
                </a:ln>
                <a:solidFill>
                  <a:srgbClr val="3F3F3F"/>
                </a:solidFill>
                <a:effectLst/>
                <a:uLnTx/>
                <a:uFillTx/>
                <a:latin typeface="Arial"/>
                <a:ea typeface="微软雅黑"/>
                <a:cs typeface="+mn-ea"/>
                <a:sym typeface="+mn-lt"/>
              </a:rPr>
              <a:t>不计入共同生活的家庭</a:t>
            </a:r>
            <a:r>
              <a:rPr kumimoji="0" lang="zh-CN" altLang="en-US" sz="2000" b="0" i="0" u="none" strike="noStrike" kern="1200" cap="none" spc="0" normalizeH="0" baseline="0" noProof="0" dirty="0" smtClean="0">
                <a:ln>
                  <a:noFill/>
                </a:ln>
                <a:solidFill>
                  <a:srgbClr val="3F3F3F"/>
                </a:solidFill>
                <a:effectLst/>
                <a:uLnTx/>
                <a:uFillTx/>
                <a:latin typeface="Arial"/>
                <a:ea typeface="微软雅黑"/>
                <a:cs typeface="+mn-ea"/>
                <a:sym typeface="+mn-lt"/>
              </a:rPr>
              <a:t>成员</a:t>
            </a:r>
            <a:endParaRPr kumimoji="0" lang="zh-CN" altLang="en-US" sz="2000" b="0" i="0" u="none" strike="noStrike" kern="1200" cap="none" spc="0" normalizeH="0" baseline="0" noProof="0" dirty="0">
              <a:ln>
                <a:noFill/>
              </a:ln>
              <a:solidFill>
                <a:srgbClr val="3F3F3F"/>
              </a:solidFill>
              <a:effectLst/>
              <a:uLnTx/>
              <a:uFillTx/>
              <a:latin typeface="Arial"/>
              <a:ea typeface="微软雅黑"/>
              <a:cs typeface="+mn-ea"/>
              <a:sym typeface="+mn-lt"/>
            </a:endParaRPr>
          </a:p>
          <a:p>
            <a:pPr marL="0" marR="0" lvl="0" indent="0" algn="l" defTabSz="685800" rtl="0" eaLnBrk="1" fontAlgn="auto" latinLnBrk="0" hangingPunct="1">
              <a:lnSpc>
                <a:spcPct val="90000"/>
              </a:lnSpc>
              <a:spcBef>
                <a:spcPts val="750"/>
              </a:spcBef>
              <a:spcAft>
                <a:spcPts val="0"/>
              </a:spcAft>
              <a:buClrTx/>
              <a:buSzTx/>
              <a:buFont typeface="Arial" pitchFamily="34" charset="0"/>
              <a:buNone/>
              <a:tabLst/>
              <a:defRPr/>
            </a:pPr>
            <a:endParaRPr kumimoji="0" lang="en-AU" sz="2000" b="0" i="0" u="none" strike="noStrike" kern="1200" cap="none" spc="0" normalizeH="0" baseline="0" noProof="0" dirty="0">
              <a:ln>
                <a:noFill/>
              </a:ln>
              <a:solidFill>
                <a:srgbClr val="3F3F3F"/>
              </a:solidFill>
              <a:effectLst/>
              <a:uLnTx/>
              <a:uFillTx/>
              <a:latin typeface="Arial"/>
              <a:ea typeface="微软雅黑"/>
              <a:cs typeface="+mn-ea"/>
              <a:sym typeface="+mn-lt"/>
            </a:endParaRPr>
          </a:p>
        </p:txBody>
      </p:sp>
      <p:sp>
        <p:nvSpPr>
          <p:cNvPr id="122" name="Oval 121"/>
          <p:cNvSpPr/>
          <p:nvPr/>
        </p:nvSpPr>
        <p:spPr>
          <a:xfrm>
            <a:off x="6329075" y="1391448"/>
            <a:ext cx="522021" cy="5220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600" b="0" i="0" u="none" strike="noStrike" kern="1200" cap="none" spc="0" normalizeH="0" baseline="0" noProof="0" dirty="0">
              <a:ln>
                <a:noFill/>
              </a:ln>
              <a:solidFill>
                <a:prstClr val="white"/>
              </a:solidFill>
              <a:effectLst/>
              <a:uLnTx/>
              <a:uFillTx/>
              <a:latin typeface="Arial"/>
              <a:ea typeface="微软雅黑"/>
              <a:cs typeface="+mn-ea"/>
              <a:sym typeface="+mn-lt"/>
            </a:endParaRPr>
          </a:p>
        </p:txBody>
      </p:sp>
      <p:sp>
        <p:nvSpPr>
          <p:cNvPr id="20" name="Freeform 129"/>
          <p:cNvSpPr>
            <a:spLocks noEditPoints="1" noChangeArrowheads="1"/>
          </p:cNvSpPr>
          <p:nvPr/>
        </p:nvSpPr>
        <p:spPr bwMode="auto">
          <a:xfrm>
            <a:off x="1192473" y="1553163"/>
            <a:ext cx="361688" cy="185257"/>
          </a:xfrm>
          <a:custGeom>
            <a:avLst/>
            <a:gdLst>
              <a:gd name="T0" fmla="*/ 188 w 216"/>
              <a:gd name="T1" fmla="*/ 41 h 94"/>
              <a:gd name="T2" fmla="*/ 178 w 216"/>
              <a:gd name="T3" fmla="*/ 43 h 94"/>
              <a:gd name="T4" fmla="*/ 129 w 216"/>
              <a:gd name="T5" fmla="*/ 0 h 94"/>
              <a:gd name="T6" fmla="*/ 111 w 216"/>
              <a:gd name="T7" fmla="*/ 3 h 94"/>
              <a:gd name="T8" fmla="*/ 108 w 216"/>
              <a:gd name="T9" fmla="*/ 6 h 94"/>
              <a:gd name="T10" fmla="*/ 108 w 216"/>
              <a:gd name="T11" fmla="*/ 91 h 94"/>
              <a:gd name="T12" fmla="*/ 111 w 216"/>
              <a:gd name="T13" fmla="*/ 94 h 94"/>
              <a:gd name="T14" fmla="*/ 188 w 216"/>
              <a:gd name="T15" fmla="*/ 94 h 94"/>
              <a:gd name="T16" fmla="*/ 216 w 216"/>
              <a:gd name="T17" fmla="*/ 68 h 94"/>
              <a:gd name="T18" fmla="*/ 188 w 216"/>
              <a:gd name="T19" fmla="*/ 41 h 94"/>
              <a:gd name="T20" fmla="*/ 85 w 216"/>
              <a:gd name="T21" fmla="*/ 94 h 94"/>
              <a:gd name="T22" fmla="*/ 91 w 216"/>
              <a:gd name="T23" fmla="*/ 94 h 94"/>
              <a:gd name="T24" fmla="*/ 95 w 216"/>
              <a:gd name="T25" fmla="*/ 47 h 94"/>
              <a:gd name="T26" fmla="*/ 91 w 216"/>
              <a:gd name="T27" fmla="*/ 0 h 94"/>
              <a:gd name="T28" fmla="*/ 85 w 216"/>
              <a:gd name="T29" fmla="*/ 0 h 94"/>
              <a:gd name="T30" fmla="*/ 81 w 216"/>
              <a:gd name="T31" fmla="*/ 47 h 94"/>
              <a:gd name="T32" fmla="*/ 85 w 216"/>
              <a:gd name="T33" fmla="*/ 94 h 94"/>
              <a:gd name="T34" fmla="*/ 64 w 216"/>
              <a:gd name="T35" fmla="*/ 94 h 94"/>
              <a:gd name="T36" fmla="*/ 58 w 216"/>
              <a:gd name="T37" fmla="*/ 94 h 94"/>
              <a:gd name="T38" fmla="*/ 54 w 216"/>
              <a:gd name="T39" fmla="*/ 60 h 94"/>
              <a:gd name="T40" fmla="*/ 58 w 216"/>
              <a:gd name="T41" fmla="*/ 27 h 94"/>
              <a:gd name="T42" fmla="*/ 64 w 216"/>
              <a:gd name="T43" fmla="*/ 27 h 94"/>
              <a:gd name="T44" fmla="*/ 68 w 216"/>
              <a:gd name="T45" fmla="*/ 61 h 94"/>
              <a:gd name="T46" fmla="*/ 64 w 216"/>
              <a:gd name="T47" fmla="*/ 94 h 94"/>
              <a:gd name="T48" fmla="*/ 31 w 216"/>
              <a:gd name="T49" fmla="*/ 94 h 94"/>
              <a:gd name="T50" fmla="*/ 37 w 216"/>
              <a:gd name="T51" fmla="*/ 94 h 94"/>
              <a:gd name="T52" fmla="*/ 41 w 216"/>
              <a:gd name="T53" fmla="*/ 67 h 94"/>
              <a:gd name="T54" fmla="*/ 37 w 216"/>
              <a:gd name="T55" fmla="*/ 40 h 94"/>
              <a:gd name="T56" fmla="*/ 31 w 216"/>
              <a:gd name="T57" fmla="*/ 40 h 94"/>
              <a:gd name="T58" fmla="*/ 27 w 216"/>
              <a:gd name="T59" fmla="*/ 67 h 94"/>
              <a:gd name="T60" fmla="*/ 31 w 216"/>
              <a:gd name="T61" fmla="*/ 94 h 94"/>
              <a:gd name="T62" fmla="*/ 4 w 216"/>
              <a:gd name="T63" fmla="*/ 81 h 94"/>
              <a:gd name="T64" fmla="*/ 10 w 216"/>
              <a:gd name="T65" fmla="*/ 81 h 94"/>
              <a:gd name="T66" fmla="*/ 14 w 216"/>
              <a:gd name="T67" fmla="*/ 67 h 94"/>
              <a:gd name="T68" fmla="*/ 10 w 216"/>
              <a:gd name="T69" fmla="*/ 54 h 94"/>
              <a:gd name="T70" fmla="*/ 4 w 216"/>
              <a:gd name="T71" fmla="*/ 54 h 94"/>
              <a:gd name="T72" fmla="*/ 0 w 216"/>
              <a:gd name="T73" fmla="*/ 67 h 94"/>
              <a:gd name="T74" fmla="*/ 4 w 216"/>
              <a:gd name="T75" fmla="*/ 81 h 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6"/>
              <a:gd name="T115" fmla="*/ 0 h 94"/>
              <a:gd name="T116" fmla="*/ 216 w 216"/>
              <a:gd name="T117" fmla="*/ 94 h 9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FFFFFF"/>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Arial"/>
              <a:ea typeface="微软雅黑"/>
              <a:cs typeface="+mn-ea"/>
              <a:sym typeface="+mn-lt"/>
            </a:endParaRPr>
          </a:p>
        </p:txBody>
      </p:sp>
      <p:sp>
        <p:nvSpPr>
          <p:cNvPr id="21" name="Freeform 129"/>
          <p:cNvSpPr>
            <a:spLocks noEditPoints="1" noChangeArrowheads="1"/>
          </p:cNvSpPr>
          <p:nvPr/>
        </p:nvSpPr>
        <p:spPr bwMode="auto">
          <a:xfrm>
            <a:off x="6429120" y="1553162"/>
            <a:ext cx="361688" cy="185257"/>
          </a:xfrm>
          <a:custGeom>
            <a:avLst/>
            <a:gdLst>
              <a:gd name="T0" fmla="*/ 188 w 216"/>
              <a:gd name="T1" fmla="*/ 41 h 94"/>
              <a:gd name="T2" fmla="*/ 178 w 216"/>
              <a:gd name="T3" fmla="*/ 43 h 94"/>
              <a:gd name="T4" fmla="*/ 129 w 216"/>
              <a:gd name="T5" fmla="*/ 0 h 94"/>
              <a:gd name="T6" fmla="*/ 111 w 216"/>
              <a:gd name="T7" fmla="*/ 3 h 94"/>
              <a:gd name="T8" fmla="*/ 108 w 216"/>
              <a:gd name="T9" fmla="*/ 6 h 94"/>
              <a:gd name="T10" fmla="*/ 108 w 216"/>
              <a:gd name="T11" fmla="*/ 91 h 94"/>
              <a:gd name="T12" fmla="*/ 111 w 216"/>
              <a:gd name="T13" fmla="*/ 94 h 94"/>
              <a:gd name="T14" fmla="*/ 188 w 216"/>
              <a:gd name="T15" fmla="*/ 94 h 94"/>
              <a:gd name="T16" fmla="*/ 216 w 216"/>
              <a:gd name="T17" fmla="*/ 68 h 94"/>
              <a:gd name="T18" fmla="*/ 188 w 216"/>
              <a:gd name="T19" fmla="*/ 41 h 94"/>
              <a:gd name="T20" fmla="*/ 85 w 216"/>
              <a:gd name="T21" fmla="*/ 94 h 94"/>
              <a:gd name="T22" fmla="*/ 91 w 216"/>
              <a:gd name="T23" fmla="*/ 94 h 94"/>
              <a:gd name="T24" fmla="*/ 95 w 216"/>
              <a:gd name="T25" fmla="*/ 47 h 94"/>
              <a:gd name="T26" fmla="*/ 91 w 216"/>
              <a:gd name="T27" fmla="*/ 0 h 94"/>
              <a:gd name="T28" fmla="*/ 85 w 216"/>
              <a:gd name="T29" fmla="*/ 0 h 94"/>
              <a:gd name="T30" fmla="*/ 81 w 216"/>
              <a:gd name="T31" fmla="*/ 47 h 94"/>
              <a:gd name="T32" fmla="*/ 85 w 216"/>
              <a:gd name="T33" fmla="*/ 94 h 94"/>
              <a:gd name="T34" fmla="*/ 64 w 216"/>
              <a:gd name="T35" fmla="*/ 94 h 94"/>
              <a:gd name="T36" fmla="*/ 58 w 216"/>
              <a:gd name="T37" fmla="*/ 94 h 94"/>
              <a:gd name="T38" fmla="*/ 54 w 216"/>
              <a:gd name="T39" fmla="*/ 60 h 94"/>
              <a:gd name="T40" fmla="*/ 58 w 216"/>
              <a:gd name="T41" fmla="*/ 27 h 94"/>
              <a:gd name="T42" fmla="*/ 64 w 216"/>
              <a:gd name="T43" fmla="*/ 27 h 94"/>
              <a:gd name="T44" fmla="*/ 68 w 216"/>
              <a:gd name="T45" fmla="*/ 61 h 94"/>
              <a:gd name="T46" fmla="*/ 64 w 216"/>
              <a:gd name="T47" fmla="*/ 94 h 94"/>
              <a:gd name="T48" fmla="*/ 31 w 216"/>
              <a:gd name="T49" fmla="*/ 94 h 94"/>
              <a:gd name="T50" fmla="*/ 37 w 216"/>
              <a:gd name="T51" fmla="*/ 94 h 94"/>
              <a:gd name="T52" fmla="*/ 41 w 216"/>
              <a:gd name="T53" fmla="*/ 67 h 94"/>
              <a:gd name="T54" fmla="*/ 37 w 216"/>
              <a:gd name="T55" fmla="*/ 40 h 94"/>
              <a:gd name="T56" fmla="*/ 31 w 216"/>
              <a:gd name="T57" fmla="*/ 40 h 94"/>
              <a:gd name="T58" fmla="*/ 27 w 216"/>
              <a:gd name="T59" fmla="*/ 67 h 94"/>
              <a:gd name="T60" fmla="*/ 31 w 216"/>
              <a:gd name="T61" fmla="*/ 94 h 94"/>
              <a:gd name="T62" fmla="*/ 4 w 216"/>
              <a:gd name="T63" fmla="*/ 81 h 94"/>
              <a:gd name="T64" fmla="*/ 10 w 216"/>
              <a:gd name="T65" fmla="*/ 81 h 94"/>
              <a:gd name="T66" fmla="*/ 14 w 216"/>
              <a:gd name="T67" fmla="*/ 67 h 94"/>
              <a:gd name="T68" fmla="*/ 10 w 216"/>
              <a:gd name="T69" fmla="*/ 54 h 94"/>
              <a:gd name="T70" fmla="*/ 4 w 216"/>
              <a:gd name="T71" fmla="*/ 54 h 94"/>
              <a:gd name="T72" fmla="*/ 0 w 216"/>
              <a:gd name="T73" fmla="*/ 67 h 94"/>
              <a:gd name="T74" fmla="*/ 4 w 216"/>
              <a:gd name="T75" fmla="*/ 81 h 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6"/>
              <a:gd name="T115" fmla="*/ 0 h 94"/>
              <a:gd name="T116" fmla="*/ 216 w 216"/>
              <a:gd name="T117" fmla="*/ 94 h 9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FFFFFF"/>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srgbClr val="000000"/>
              </a:solidFill>
              <a:effectLst/>
              <a:uLnTx/>
              <a:uFillTx/>
              <a:latin typeface="Arial"/>
              <a:ea typeface="微软雅黑"/>
              <a:cs typeface="+mn-ea"/>
              <a:sym typeface="+mn-lt"/>
            </a:endParaRPr>
          </a:p>
        </p:txBody>
      </p:sp>
    </p:spTree>
    <p:extLst>
      <p:ext uri="{BB962C8B-B14F-4D97-AF65-F5344CB8AC3E}">
        <p14:creationId xmlns:p14="http://schemas.microsoft.com/office/powerpoint/2010/main" val="927213066"/>
      </p:ext>
    </p:extLst>
  </p:cSld>
  <p:clrMapOvr>
    <a:masterClrMapping/>
  </p:clrMapOvr>
  <p:transition spd="slow" advClick="0" advTm="2000">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zh-CN" altLang="en-US" dirty="0" smtClean="0">
                <a:latin typeface="+mn-lt"/>
                <a:ea typeface="+mn-ea"/>
                <a:cs typeface="+mn-ea"/>
                <a:sym typeface="+mn-lt"/>
              </a:rPr>
              <a:t>单独施保</a:t>
            </a:r>
            <a:endParaRPr lang="zh-CN" altLang="en-US" dirty="0">
              <a:latin typeface="+mn-lt"/>
              <a:ea typeface="+mn-ea"/>
              <a:cs typeface="+mn-ea"/>
              <a:sym typeface="+mn-lt"/>
            </a:endParaRPr>
          </a:p>
        </p:txBody>
      </p:sp>
      <p:sp>
        <p:nvSpPr>
          <p:cNvPr id="26" name="Text Placeholder 32"/>
          <p:cNvSpPr txBox="1"/>
          <p:nvPr/>
        </p:nvSpPr>
        <p:spPr>
          <a:xfrm>
            <a:off x="980374" y="3757459"/>
            <a:ext cx="2190156"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solidFill>
                  <a:srgbClr val="3F3F3F"/>
                </a:solidFill>
                <a:effectLst/>
                <a:uLnTx/>
                <a:uFillTx/>
                <a:latin typeface="微软雅黑"/>
                <a:ea typeface="微软雅黑"/>
                <a:cs typeface="+mn-ea"/>
                <a:sym typeface="+mn-lt"/>
              </a:rPr>
              <a:t>低收入困难和支出型贫困家庭中持有中华人民共和国残疾人证的一级、二级重度残疾人和三级智力残疾人、三级精神残疾人</a:t>
            </a:r>
            <a:endParaRPr kumimoji="0" lang="en-US" sz="1400" b="0"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sp>
        <p:nvSpPr>
          <p:cNvPr id="30" name="Text Placeholder 33"/>
          <p:cNvSpPr txBox="1"/>
          <p:nvPr/>
        </p:nvSpPr>
        <p:spPr>
          <a:xfrm>
            <a:off x="1072921" y="2960970"/>
            <a:ext cx="1995898"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b="1" i="0" u="none" strike="noStrike" kern="1200" cap="none" spc="0" normalizeH="0" baseline="0" noProof="0" dirty="0">
                <a:ln>
                  <a:noFill/>
                </a:ln>
                <a:solidFill>
                  <a:srgbClr val="3F3F3F"/>
                </a:solidFill>
                <a:effectLst/>
                <a:uLnTx/>
                <a:uFillTx/>
                <a:latin typeface="微软雅黑"/>
                <a:ea typeface="微软雅黑"/>
                <a:cs typeface="+mn-ea"/>
                <a:sym typeface="+mn-lt"/>
              </a:rPr>
              <a:t>重残</a:t>
            </a:r>
            <a:endParaRPr kumimoji="0" lang="en-AU" sz="1600" b="1"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sp>
        <p:nvSpPr>
          <p:cNvPr id="54" name="Oval 25"/>
          <p:cNvSpPr/>
          <p:nvPr/>
        </p:nvSpPr>
        <p:spPr>
          <a:xfrm>
            <a:off x="1453008" y="1644651"/>
            <a:ext cx="1166799" cy="11071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sp>
        <p:nvSpPr>
          <p:cNvPr id="56" name="Freeform 224"/>
          <p:cNvSpPr>
            <a:spLocks noEditPoints="1" noChangeArrowheads="1"/>
          </p:cNvSpPr>
          <p:nvPr/>
        </p:nvSpPr>
        <p:spPr bwMode="auto">
          <a:xfrm>
            <a:off x="1903592" y="2086368"/>
            <a:ext cx="358747" cy="319384"/>
          </a:xfrm>
          <a:custGeom>
            <a:avLst/>
            <a:gdLst>
              <a:gd name="T0" fmla="*/ 3 w 47"/>
              <a:gd name="T1" fmla="*/ 0 h 47"/>
              <a:gd name="T2" fmla="*/ 21 w 47"/>
              <a:gd name="T3" fmla="*/ 0 h 47"/>
              <a:gd name="T4" fmla="*/ 21 w 47"/>
              <a:gd name="T5" fmla="*/ 3 h 47"/>
              <a:gd name="T6" fmla="*/ 3 w 47"/>
              <a:gd name="T7" fmla="*/ 3 h 47"/>
              <a:gd name="T8" fmla="*/ 3 w 47"/>
              <a:gd name="T9" fmla="*/ 0 h 47"/>
              <a:gd name="T10" fmla="*/ 26 w 47"/>
              <a:gd name="T11" fmla="*/ 0 h 47"/>
              <a:gd name="T12" fmla="*/ 44 w 47"/>
              <a:gd name="T13" fmla="*/ 0 h 47"/>
              <a:gd name="T14" fmla="*/ 44 w 47"/>
              <a:gd name="T15" fmla="*/ 3 h 47"/>
              <a:gd name="T16" fmla="*/ 26 w 47"/>
              <a:gd name="T17" fmla="*/ 3 h 47"/>
              <a:gd name="T18" fmla="*/ 26 w 47"/>
              <a:gd name="T19" fmla="*/ 0 h 47"/>
              <a:gd name="T20" fmla="*/ 43 w 47"/>
              <a:gd name="T21" fmla="*/ 15 h 47"/>
              <a:gd name="T22" fmla="*/ 41 w 47"/>
              <a:gd name="T23" fmla="*/ 15 h 47"/>
              <a:gd name="T24" fmla="*/ 41 w 47"/>
              <a:gd name="T25" fmla="*/ 3 h 47"/>
              <a:gd name="T26" fmla="*/ 29 w 47"/>
              <a:gd name="T27" fmla="*/ 3 h 47"/>
              <a:gd name="T28" fmla="*/ 29 w 47"/>
              <a:gd name="T29" fmla="*/ 15 h 47"/>
              <a:gd name="T30" fmla="*/ 18 w 47"/>
              <a:gd name="T31" fmla="*/ 15 h 47"/>
              <a:gd name="T32" fmla="*/ 18 w 47"/>
              <a:gd name="T33" fmla="*/ 3 h 47"/>
              <a:gd name="T34" fmla="*/ 6 w 47"/>
              <a:gd name="T35" fmla="*/ 3 h 47"/>
              <a:gd name="T36" fmla="*/ 6 w 47"/>
              <a:gd name="T37" fmla="*/ 15 h 47"/>
              <a:gd name="T38" fmla="*/ 4 w 47"/>
              <a:gd name="T39" fmla="*/ 15 h 47"/>
              <a:gd name="T40" fmla="*/ 0 w 47"/>
              <a:gd name="T41" fmla="*/ 18 h 47"/>
              <a:gd name="T42" fmla="*/ 0 w 47"/>
              <a:gd name="T43" fmla="*/ 44 h 47"/>
              <a:gd name="T44" fmla="*/ 4 w 47"/>
              <a:gd name="T45" fmla="*/ 47 h 47"/>
              <a:gd name="T46" fmla="*/ 17 w 47"/>
              <a:gd name="T47" fmla="*/ 47 h 47"/>
              <a:gd name="T48" fmla="*/ 21 w 47"/>
              <a:gd name="T49" fmla="*/ 44 h 47"/>
              <a:gd name="T50" fmla="*/ 21 w 47"/>
              <a:gd name="T51" fmla="*/ 27 h 47"/>
              <a:gd name="T52" fmla="*/ 26 w 47"/>
              <a:gd name="T53" fmla="*/ 27 h 47"/>
              <a:gd name="T54" fmla="*/ 26 w 47"/>
              <a:gd name="T55" fmla="*/ 44 h 47"/>
              <a:gd name="T56" fmla="*/ 30 w 47"/>
              <a:gd name="T57" fmla="*/ 47 h 47"/>
              <a:gd name="T58" fmla="*/ 43 w 47"/>
              <a:gd name="T59" fmla="*/ 47 h 47"/>
              <a:gd name="T60" fmla="*/ 47 w 47"/>
              <a:gd name="T61" fmla="*/ 44 h 47"/>
              <a:gd name="T62" fmla="*/ 47 w 47"/>
              <a:gd name="T63" fmla="*/ 18 h 47"/>
              <a:gd name="T64" fmla="*/ 43 w 47"/>
              <a:gd name="T65" fmla="*/ 15 h 47"/>
              <a:gd name="T66" fmla="*/ 16 w 47"/>
              <a:gd name="T67" fmla="*/ 44 h 47"/>
              <a:gd name="T68" fmla="*/ 5 w 47"/>
              <a:gd name="T69" fmla="*/ 44 h 47"/>
              <a:gd name="T70" fmla="*/ 3 w 47"/>
              <a:gd name="T71" fmla="*/ 42 h 47"/>
              <a:gd name="T72" fmla="*/ 5 w 47"/>
              <a:gd name="T73" fmla="*/ 41 h 47"/>
              <a:gd name="T74" fmla="*/ 16 w 47"/>
              <a:gd name="T75" fmla="*/ 41 h 47"/>
              <a:gd name="T76" fmla="*/ 18 w 47"/>
              <a:gd name="T77" fmla="*/ 42 h 47"/>
              <a:gd name="T78" fmla="*/ 16 w 47"/>
              <a:gd name="T79" fmla="*/ 44 h 47"/>
              <a:gd name="T80" fmla="*/ 25 w 47"/>
              <a:gd name="T81" fmla="*/ 24 h 47"/>
              <a:gd name="T82" fmla="*/ 22 w 47"/>
              <a:gd name="T83" fmla="*/ 24 h 47"/>
              <a:gd name="T84" fmla="*/ 21 w 47"/>
              <a:gd name="T85" fmla="*/ 22 h 47"/>
              <a:gd name="T86" fmla="*/ 22 w 47"/>
              <a:gd name="T87" fmla="*/ 21 h 47"/>
              <a:gd name="T88" fmla="*/ 25 w 47"/>
              <a:gd name="T89" fmla="*/ 21 h 47"/>
              <a:gd name="T90" fmla="*/ 26 w 47"/>
              <a:gd name="T91" fmla="*/ 22 h 47"/>
              <a:gd name="T92" fmla="*/ 25 w 47"/>
              <a:gd name="T93" fmla="*/ 24 h 47"/>
              <a:gd name="T94" fmla="*/ 42 w 47"/>
              <a:gd name="T95" fmla="*/ 44 h 47"/>
              <a:gd name="T96" fmla="*/ 31 w 47"/>
              <a:gd name="T97" fmla="*/ 44 h 47"/>
              <a:gd name="T98" fmla="*/ 29 w 47"/>
              <a:gd name="T99" fmla="*/ 42 h 47"/>
              <a:gd name="T100" fmla="*/ 31 w 47"/>
              <a:gd name="T101" fmla="*/ 41 h 47"/>
              <a:gd name="T102" fmla="*/ 42 w 47"/>
              <a:gd name="T103" fmla="*/ 41 h 47"/>
              <a:gd name="T104" fmla="*/ 44 w 47"/>
              <a:gd name="T105" fmla="*/ 42 h 47"/>
              <a:gd name="T106" fmla="*/ 42 w 47"/>
              <a:gd name="T107" fmla="*/ 44 h 4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7"/>
              <a:gd name="T163" fmla="*/ 0 h 47"/>
              <a:gd name="T164" fmla="*/ 47 w 47"/>
              <a:gd name="T165" fmla="*/ 47 h 4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7" h="47">
                <a:moveTo>
                  <a:pt x="3" y="0"/>
                </a:moveTo>
                <a:cubicBezTo>
                  <a:pt x="21" y="0"/>
                  <a:pt x="21" y="0"/>
                  <a:pt x="21" y="0"/>
                </a:cubicBezTo>
                <a:cubicBezTo>
                  <a:pt x="21" y="3"/>
                  <a:pt x="21" y="3"/>
                  <a:pt x="21" y="3"/>
                </a:cubicBezTo>
                <a:cubicBezTo>
                  <a:pt x="3" y="3"/>
                  <a:pt x="3" y="3"/>
                  <a:pt x="3" y="3"/>
                </a:cubicBezTo>
                <a:lnTo>
                  <a:pt x="3" y="0"/>
                </a:lnTo>
                <a:close/>
                <a:moveTo>
                  <a:pt x="26" y="0"/>
                </a:moveTo>
                <a:cubicBezTo>
                  <a:pt x="44" y="0"/>
                  <a:pt x="44" y="0"/>
                  <a:pt x="44" y="0"/>
                </a:cubicBezTo>
                <a:cubicBezTo>
                  <a:pt x="44" y="3"/>
                  <a:pt x="44" y="3"/>
                  <a:pt x="44" y="3"/>
                </a:cubicBezTo>
                <a:cubicBezTo>
                  <a:pt x="26" y="3"/>
                  <a:pt x="26" y="3"/>
                  <a:pt x="26" y="3"/>
                </a:cubicBezTo>
                <a:lnTo>
                  <a:pt x="26" y="0"/>
                </a:lnTo>
                <a:close/>
                <a:moveTo>
                  <a:pt x="43" y="15"/>
                </a:moveTo>
                <a:cubicBezTo>
                  <a:pt x="41" y="15"/>
                  <a:pt x="41" y="15"/>
                  <a:pt x="41" y="15"/>
                </a:cubicBezTo>
                <a:cubicBezTo>
                  <a:pt x="41" y="3"/>
                  <a:pt x="41" y="3"/>
                  <a:pt x="41" y="3"/>
                </a:cubicBezTo>
                <a:cubicBezTo>
                  <a:pt x="29" y="3"/>
                  <a:pt x="29" y="3"/>
                  <a:pt x="29" y="3"/>
                </a:cubicBezTo>
                <a:cubicBezTo>
                  <a:pt x="29" y="15"/>
                  <a:pt x="29" y="15"/>
                  <a:pt x="29" y="15"/>
                </a:cubicBezTo>
                <a:cubicBezTo>
                  <a:pt x="18" y="15"/>
                  <a:pt x="18" y="15"/>
                  <a:pt x="18" y="15"/>
                </a:cubicBezTo>
                <a:cubicBezTo>
                  <a:pt x="18" y="3"/>
                  <a:pt x="18" y="3"/>
                  <a:pt x="18" y="3"/>
                </a:cubicBezTo>
                <a:cubicBezTo>
                  <a:pt x="6" y="3"/>
                  <a:pt x="6" y="3"/>
                  <a:pt x="6" y="3"/>
                </a:cubicBezTo>
                <a:cubicBezTo>
                  <a:pt x="6" y="15"/>
                  <a:pt x="6" y="15"/>
                  <a:pt x="6" y="15"/>
                </a:cubicBezTo>
                <a:cubicBezTo>
                  <a:pt x="4" y="15"/>
                  <a:pt x="4" y="15"/>
                  <a:pt x="4" y="15"/>
                </a:cubicBezTo>
                <a:cubicBezTo>
                  <a:pt x="2" y="15"/>
                  <a:pt x="0" y="16"/>
                  <a:pt x="0" y="18"/>
                </a:cubicBezTo>
                <a:cubicBezTo>
                  <a:pt x="0" y="44"/>
                  <a:pt x="0" y="44"/>
                  <a:pt x="0" y="44"/>
                </a:cubicBezTo>
                <a:cubicBezTo>
                  <a:pt x="0" y="45"/>
                  <a:pt x="2" y="47"/>
                  <a:pt x="4" y="47"/>
                </a:cubicBezTo>
                <a:cubicBezTo>
                  <a:pt x="17" y="47"/>
                  <a:pt x="17" y="47"/>
                  <a:pt x="17" y="47"/>
                </a:cubicBezTo>
                <a:cubicBezTo>
                  <a:pt x="19" y="47"/>
                  <a:pt x="21" y="45"/>
                  <a:pt x="21" y="44"/>
                </a:cubicBezTo>
                <a:cubicBezTo>
                  <a:pt x="21" y="27"/>
                  <a:pt x="21" y="27"/>
                  <a:pt x="21" y="27"/>
                </a:cubicBezTo>
                <a:cubicBezTo>
                  <a:pt x="26" y="27"/>
                  <a:pt x="26" y="27"/>
                  <a:pt x="26" y="27"/>
                </a:cubicBezTo>
                <a:cubicBezTo>
                  <a:pt x="26" y="44"/>
                  <a:pt x="26" y="44"/>
                  <a:pt x="26" y="44"/>
                </a:cubicBezTo>
                <a:cubicBezTo>
                  <a:pt x="26" y="45"/>
                  <a:pt x="28" y="47"/>
                  <a:pt x="30" y="47"/>
                </a:cubicBezTo>
                <a:cubicBezTo>
                  <a:pt x="43" y="47"/>
                  <a:pt x="43" y="47"/>
                  <a:pt x="43" y="47"/>
                </a:cubicBezTo>
                <a:cubicBezTo>
                  <a:pt x="45" y="47"/>
                  <a:pt x="47" y="45"/>
                  <a:pt x="47" y="44"/>
                </a:cubicBezTo>
                <a:cubicBezTo>
                  <a:pt x="47" y="18"/>
                  <a:pt x="47" y="18"/>
                  <a:pt x="47" y="18"/>
                </a:cubicBezTo>
                <a:cubicBezTo>
                  <a:pt x="47" y="16"/>
                  <a:pt x="45" y="15"/>
                  <a:pt x="43" y="15"/>
                </a:cubicBezTo>
                <a:close/>
                <a:moveTo>
                  <a:pt x="16" y="44"/>
                </a:moveTo>
                <a:cubicBezTo>
                  <a:pt x="5" y="44"/>
                  <a:pt x="5" y="44"/>
                  <a:pt x="5" y="44"/>
                </a:cubicBezTo>
                <a:cubicBezTo>
                  <a:pt x="4" y="44"/>
                  <a:pt x="3" y="43"/>
                  <a:pt x="3" y="42"/>
                </a:cubicBezTo>
                <a:cubicBezTo>
                  <a:pt x="3" y="42"/>
                  <a:pt x="4" y="41"/>
                  <a:pt x="5" y="41"/>
                </a:cubicBezTo>
                <a:cubicBezTo>
                  <a:pt x="16" y="41"/>
                  <a:pt x="16" y="41"/>
                  <a:pt x="16" y="41"/>
                </a:cubicBezTo>
                <a:cubicBezTo>
                  <a:pt x="17" y="41"/>
                  <a:pt x="18" y="42"/>
                  <a:pt x="18" y="42"/>
                </a:cubicBezTo>
                <a:cubicBezTo>
                  <a:pt x="18" y="43"/>
                  <a:pt x="17" y="44"/>
                  <a:pt x="16" y="44"/>
                </a:cubicBezTo>
                <a:close/>
                <a:moveTo>
                  <a:pt x="25" y="24"/>
                </a:moveTo>
                <a:cubicBezTo>
                  <a:pt x="22" y="24"/>
                  <a:pt x="22" y="24"/>
                  <a:pt x="22" y="24"/>
                </a:cubicBezTo>
                <a:cubicBezTo>
                  <a:pt x="21" y="24"/>
                  <a:pt x="21" y="23"/>
                  <a:pt x="21" y="22"/>
                </a:cubicBezTo>
                <a:cubicBezTo>
                  <a:pt x="21" y="21"/>
                  <a:pt x="21" y="21"/>
                  <a:pt x="22" y="21"/>
                </a:cubicBezTo>
                <a:cubicBezTo>
                  <a:pt x="25" y="21"/>
                  <a:pt x="25" y="21"/>
                  <a:pt x="25" y="21"/>
                </a:cubicBezTo>
                <a:cubicBezTo>
                  <a:pt x="26" y="21"/>
                  <a:pt x="26" y="21"/>
                  <a:pt x="26" y="22"/>
                </a:cubicBezTo>
                <a:cubicBezTo>
                  <a:pt x="26" y="23"/>
                  <a:pt x="26" y="24"/>
                  <a:pt x="25" y="24"/>
                </a:cubicBezTo>
                <a:close/>
                <a:moveTo>
                  <a:pt x="42" y="44"/>
                </a:moveTo>
                <a:cubicBezTo>
                  <a:pt x="31" y="44"/>
                  <a:pt x="31" y="44"/>
                  <a:pt x="31" y="44"/>
                </a:cubicBezTo>
                <a:cubicBezTo>
                  <a:pt x="30" y="44"/>
                  <a:pt x="29" y="43"/>
                  <a:pt x="29" y="42"/>
                </a:cubicBezTo>
                <a:cubicBezTo>
                  <a:pt x="29" y="42"/>
                  <a:pt x="30" y="41"/>
                  <a:pt x="31" y="41"/>
                </a:cubicBezTo>
                <a:cubicBezTo>
                  <a:pt x="42" y="41"/>
                  <a:pt x="42" y="41"/>
                  <a:pt x="42" y="41"/>
                </a:cubicBezTo>
                <a:cubicBezTo>
                  <a:pt x="43" y="41"/>
                  <a:pt x="44" y="42"/>
                  <a:pt x="44" y="42"/>
                </a:cubicBezTo>
                <a:cubicBezTo>
                  <a:pt x="44" y="43"/>
                  <a:pt x="43" y="44"/>
                  <a:pt x="42" y="44"/>
                </a:cubicBezTo>
                <a:close/>
              </a:path>
            </a:pathLst>
          </a:custGeom>
          <a:solidFill>
            <a:srgbClr val="FFFFFF"/>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sp>
        <p:nvSpPr>
          <p:cNvPr id="32" name="Oval 21"/>
          <p:cNvSpPr/>
          <p:nvPr/>
        </p:nvSpPr>
        <p:spPr>
          <a:xfrm>
            <a:off x="3921037" y="1702132"/>
            <a:ext cx="1166799" cy="110717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54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sp>
        <p:nvSpPr>
          <p:cNvPr id="35" name="Text Placeholder 33"/>
          <p:cNvSpPr txBox="1"/>
          <p:nvPr/>
        </p:nvSpPr>
        <p:spPr>
          <a:xfrm>
            <a:off x="3540950" y="3018451"/>
            <a:ext cx="1995898"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b="1" i="0" u="none" strike="noStrike" kern="1200" cap="none" spc="0" normalizeH="0" baseline="0" noProof="0" dirty="0">
                <a:ln>
                  <a:noFill/>
                </a:ln>
                <a:solidFill>
                  <a:srgbClr val="3F3F3F"/>
                </a:solidFill>
                <a:effectLst/>
                <a:uLnTx/>
                <a:uFillTx/>
                <a:latin typeface="微软雅黑"/>
                <a:ea typeface="微软雅黑"/>
                <a:cs typeface="+mn-ea"/>
                <a:sym typeface="+mn-lt"/>
              </a:rPr>
              <a:t>靠家庭供养的</a:t>
            </a:r>
            <a:r>
              <a:rPr kumimoji="0" lang="zh-CN" altLang="en-US" sz="1600" b="1" i="0" u="none" strike="noStrike" kern="1200" cap="none" spc="0" normalizeH="0" baseline="0" noProof="0" dirty="0" smtClean="0">
                <a:ln>
                  <a:noFill/>
                </a:ln>
                <a:solidFill>
                  <a:srgbClr val="3F3F3F"/>
                </a:solidFill>
                <a:effectLst/>
                <a:uLnTx/>
                <a:uFillTx/>
                <a:latin typeface="微软雅黑"/>
                <a:ea typeface="微软雅黑"/>
                <a:cs typeface="+mn-ea"/>
                <a:sym typeface="+mn-lt"/>
              </a:rPr>
              <a:t>成年   无业重残</a:t>
            </a:r>
            <a:endParaRPr kumimoji="0" lang="en-AU" sz="1600" b="1"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zh-CN" sz="18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grpSp>
      <p:grpSp>
        <p:nvGrpSpPr>
          <p:cNvPr id="60" name="Group 8"/>
          <p:cNvGrpSpPr/>
          <p:nvPr/>
        </p:nvGrpSpPr>
        <p:grpSpPr>
          <a:xfrm>
            <a:off x="4403916" y="2042091"/>
            <a:ext cx="316574" cy="383780"/>
            <a:chOff x="2767013" y="609600"/>
            <a:chExt cx="561975" cy="765176"/>
          </a:xfrm>
          <a:solidFill>
            <a:schemeClr val="bg1"/>
          </a:solidFill>
        </p:grpSpPr>
        <p:sp>
          <p:nvSpPr>
            <p:cNvPr id="61" name="Freeform 5"/>
            <p:cNvSpPr>
              <a:spLocks noEditPoints="1"/>
            </p:cNvSpPr>
            <p:nvPr/>
          </p:nvSpPr>
          <p:spPr bwMode="auto">
            <a:xfrm>
              <a:off x="2767013" y="609600"/>
              <a:ext cx="561975" cy="609600"/>
            </a:xfrm>
            <a:custGeom>
              <a:avLst/>
              <a:gdLst>
                <a:gd name="T0" fmla="*/ 100 w 147"/>
                <a:gd name="T1" fmla="*/ 160 h 160"/>
                <a:gd name="T2" fmla="*/ 143 w 147"/>
                <a:gd name="T3" fmla="*/ 59 h 160"/>
                <a:gd name="T4" fmla="*/ 73 w 147"/>
                <a:gd name="T5" fmla="*/ 0 h 160"/>
                <a:gd name="T6" fmla="*/ 3 w 147"/>
                <a:gd name="T7" fmla="*/ 59 h 160"/>
                <a:gd name="T8" fmla="*/ 46 w 147"/>
                <a:gd name="T9" fmla="*/ 160 h 160"/>
                <a:gd name="T10" fmla="*/ 100 w 147"/>
                <a:gd name="T11" fmla="*/ 160 h 160"/>
                <a:gd name="T12" fmla="*/ 19 w 147"/>
                <a:gd name="T13" fmla="*/ 60 h 160"/>
                <a:gd name="T14" fmla="*/ 73 w 147"/>
                <a:gd name="T15" fmla="*/ 16 h 160"/>
                <a:gd name="T16" fmla="*/ 127 w 147"/>
                <a:gd name="T17" fmla="*/ 60 h 160"/>
                <a:gd name="T18" fmla="*/ 110 w 147"/>
                <a:gd name="T19" fmla="*/ 100 h 160"/>
                <a:gd name="T20" fmla="*/ 86 w 147"/>
                <a:gd name="T21" fmla="*/ 144 h 160"/>
                <a:gd name="T22" fmla="*/ 79 w 147"/>
                <a:gd name="T23" fmla="*/ 144 h 160"/>
                <a:gd name="T24" fmla="*/ 79 w 147"/>
                <a:gd name="T25" fmla="*/ 87 h 160"/>
                <a:gd name="T26" fmla="*/ 88 w 147"/>
                <a:gd name="T27" fmla="*/ 87 h 160"/>
                <a:gd name="T28" fmla="*/ 100 w 147"/>
                <a:gd name="T29" fmla="*/ 75 h 160"/>
                <a:gd name="T30" fmla="*/ 88 w 147"/>
                <a:gd name="T31" fmla="*/ 63 h 160"/>
                <a:gd name="T32" fmla="*/ 76 w 147"/>
                <a:gd name="T33" fmla="*/ 75 h 160"/>
                <a:gd name="T34" fmla="*/ 76 w 147"/>
                <a:gd name="T35" fmla="*/ 75 h 160"/>
                <a:gd name="T36" fmla="*/ 71 w 147"/>
                <a:gd name="T37" fmla="*/ 75 h 160"/>
                <a:gd name="T38" fmla="*/ 71 w 147"/>
                <a:gd name="T39" fmla="*/ 75 h 160"/>
                <a:gd name="T40" fmla="*/ 59 w 147"/>
                <a:gd name="T41" fmla="*/ 63 h 160"/>
                <a:gd name="T42" fmla="*/ 47 w 147"/>
                <a:gd name="T43" fmla="*/ 75 h 160"/>
                <a:gd name="T44" fmla="*/ 59 w 147"/>
                <a:gd name="T45" fmla="*/ 87 h 160"/>
                <a:gd name="T46" fmla="*/ 67 w 147"/>
                <a:gd name="T47" fmla="*/ 87 h 160"/>
                <a:gd name="T48" fmla="*/ 67 w 147"/>
                <a:gd name="T49" fmla="*/ 144 h 160"/>
                <a:gd name="T50" fmla="*/ 60 w 147"/>
                <a:gd name="T51" fmla="*/ 144 h 160"/>
                <a:gd name="T52" fmla="*/ 37 w 147"/>
                <a:gd name="T53" fmla="*/ 100 h 160"/>
                <a:gd name="T54" fmla="*/ 19 w 147"/>
                <a:gd name="T55" fmla="*/ 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160">
                  <a:moveTo>
                    <a:pt x="100" y="160"/>
                  </a:moveTo>
                  <a:cubicBezTo>
                    <a:pt x="100" y="116"/>
                    <a:pt x="147" y="102"/>
                    <a:pt x="143" y="59"/>
                  </a:cubicBezTo>
                  <a:cubicBezTo>
                    <a:pt x="141" y="31"/>
                    <a:pt x="122" y="0"/>
                    <a:pt x="73" y="0"/>
                  </a:cubicBezTo>
                  <a:cubicBezTo>
                    <a:pt x="24" y="0"/>
                    <a:pt x="5" y="31"/>
                    <a:pt x="3" y="59"/>
                  </a:cubicBezTo>
                  <a:cubicBezTo>
                    <a:pt x="0" y="102"/>
                    <a:pt x="46" y="116"/>
                    <a:pt x="46" y="160"/>
                  </a:cubicBezTo>
                  <a:lnTo>
                    <a:pt x="100" y="160"/>
                  </a:lnTo>
                  <a:close/>
                  <a:moveTo>
                    <a:pt x="19" y="60"/>
                  </a:moveTo>
                  <a:cubicBezTo>
                    <a:pt x="20" y="47"/>
                    <a:pt x="28" y="16"/>
                    <a:pt x="73" y="16"/>
                  </a:cubicBezTo>
                  <a:cubicBezTo>
                    <a:pt x="119" y="16"/>
                    <a:pt x="126" y="47"/>
                    <a:pt x="127" y="60"/>
                  </a:cubicBezTo>
                  <a:cubicBezTo>
                    <a:pt x="128" y="75"/>
                    <a:pt x="121" y="85"/>
                    <a:pt x="110" y="100"/>
                  </a:cubicBezTo>
                  <a:cubicBezTo>
                    <a:pt x="100" y="112"/>
                    <a:pt x="90" y="126"/>
                    <a:pt x="86" y="144"/>
                  </a:cubicBezTo>
                  <a:cubicBezTo>
                    <a:pt x="79" y="144"/>
                    <a:pt x="79" y="144"/>
                    <a:pt x="79" y="144"/>
                  </a:cubicBezTo>
                  <a:cubicBezTo>
                    <a:pt x="79" y="87"/>
                    <a:pt x="79" y="87"/>
                    <a:pt x="79" y="87"/>
                  </a:cubicBezTo>
                  <a:cubicBezTo>
                    <a:pt x="88" y="87"/>
                    <a:pt x="88" y="87"/>
                    <a:pt x="88" y="87"/>
                  </a:cubicBezTo>
                  <a:cubicBezTo>
                    <a:pt x="94" y="87"/>
                    <a:pt x="100" y="82"/>
                    <a:pt x="100" y="75"/>
                  </a:cubicBezTo>
                  <a:cubicBezTo>
                    <a:pt x="100" y="68"/>
                    <a:pt x="94" y="63"/>
                    <a:pt x="88" y="63"/>
                  </a:cubicBezTo>
                  <a:cubicBezTo>
                    <a:pt x="81" y="63"/>
                    <a:pt x="76" y="68"/>
                    <a:pt x="76" y="75"/>
                  </a:cubicBezTo>
                  <a:cubicBezTo>
                    <a:pt x="76" y="75"/>
                    <a:pt x="76" y="75"/>
                    <a:pt x="76" y="75"/>
                  </a:cubicBezTo>
                  <a:cubicBezTo>
                    <a:pt x="71" y="75"/>
                    <a:pt x="71" y="75"/>
                    <a:pt x="71" y="75"/>
                  </a:cubicBezTo>
                  <a:cubicBezTo>
                    <a:pt x="71" y="75"/>
                    <a:pt x="71" y="75"/>
                    <a:pt x="71" y="75"/>
                  </a:cubicBezTo>
                  <a:cubicBezTo>
                    <a:pt x="71" y="68"/>
                    <a:pt x="65" y="63"/>
                    <a:pt x="59" y="63"/>
                  </a:cubicBezTo>
                  <a:cubicBezTo>
                    <a:pt x="52" y="63"/>
                    <a:pt x="47" y="68"/>
                    <a:pt x="47" y="75"/>
                  </a:cubicBezTo>
                  <a:cubicBezTo>
                    <a:pt x="47" y="82"/>
                    <a:pt x="52" y="87"/>
                    <a:pt x="59" y="87"/>
                  </a:cubicBezTo>
                  <a:cubicBezTo>
                    <a:pt x="67" y="87"/>
                    <a:pt x="67" y="87"/>
                    <a:pt x="67" y="87"/>
                  </a:cubicBezTo>
                  <a:cubicBezTo>
                    <a:pt x="67" y="144"/>
                    <a:pt x="67" y="144"/>
                    <a:pt x="67" y="144"/>
                  </a:cubicBezTo>
                  <a:cubicBezTo>
                    <a:pt x="60" y="144"/>
                    <a:pt x="60" y="144"/>
                    <a:pt x="60" y="144"/>
                  </a:cubicBezTo>
                  <a:cubicBezTo>
                    <a:pt x="56" y="126"/>
                    <a:pt x="46" y="112"/>
                    <a:pt x="37" y="100"/>
                  </a:cubicBezTo>
                  <a:cubicBezTo>
                    <a:pt x="25" y="85"/>
                    <a:pt x="18" y="75"/>
                    <a:pt x="19"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sp>
          <p:nvSpPr>
            <p:cNvPr id="63" name="Freeform 6"/>
            <p:cNvSpPr>
              <a:spLocks/>
            </p:cNvSpPr>
            <p:nvPr/>
          </p:nvSpPr>
          <p:spPr bwMode="auto">
            <a:xfrm>
              <a:off x="2938463" y="1265238"/>
              <a:ext cx="214313" cy="109538"/>
            </a:xfrm>
            <a:custGeom>
              <a:avLst/>
              <a:gdLst>
                <a:gd name="T0" fmla="*/ 0 w 56"/>
                <a:gd name="T1" fmla="*/ 21 h 29"/>
                <a:gd name="T2" fmla="*/ 28 w 56"/>
                <a:gd name="T3" fmla="*/ 29 h 29"/>
                <a:gd name="T4" fmla="*/ 56 w 56"/>
                <a:gd name="T5" fmla="*/ 21 h 29"/>
                <a:gd name="T6" fmla="*/ 56 w 56"/>
                <a:gd name="T7" fmla="*/ 0 h 29"/>
                <a:gd name="T8" fmla="*/ 0 w 56"/>
                <a:gd name="T9" fmla="*/ 0 h 29"/>
                <a:gd name="T10" fmla="*/ 0 w 56"/>
                <a:gd name="T11" fmla="*/ 21 h 29"/>
              </a:gdLst>
              <a:ahLst/>
              <a:cxnLst>
                <a:cxn ang="0">
                  <a:pos x="T0" y="T1"/>
                </a:cxn>
                <a:cxn ang="0">
                  <a:pos x="T2" y="T3"/>
                </a:cxn>
                <a:cxn ang="0">
                  <a:pos x="T4" y="T5"/>
                </a:cxn>
                <a:cxn ang="0">
                  <a:pos x="T6" y="T7"/>
                </a:cxn>
                <a:cxn ang="0">
                  <a:pos x="T8" y="T9"/>
                </a:cxn>
                <a:cxn ang="0">
                  <a:pos x="T10" y="T11"/>
                </a:cxn>
              </a:cxnLst>
              <a:rect l="0" t="0" r="r" b="b"/>
              <a:pathLst>
                <a:path w="56" h="29">
                  <a:moveTo>
                    <a:pt x="0" y="21"/>
                  </a:moveTo>
                  <a:cubicBezTo>
                    <a:pt x="8" y="26"/>
                    <a:pt x="17" y="29"/>
                    <a:pt x="28" y="29"/>
                  </a:cubicBezTo>
                  <a:cubicBezTo>
                    <a:pt x="39" y="29"/>
                    <a:pt x="48" y="26"/>
                    <a:pt x="56" y="21"/>
                  </a:cubicBezTo>
                  <a:cubicBezTo>
                    <a:pt x="56" y="0"/>
                    <a:pt x="56" y="0"/>
                    <a:pt x="56" y="0"/>
                  </a:cubicBezTo>
                  <a:cubicBezTo>
                    <a:pt x="0" y="0"/>
                    <a:pt x="0" y="0"/>
                    <a:pt x="0" y="0"/>
                  </a:cubicBezTo>
                  <a:lnTo>
                    <a:pt x="0" y="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grpSp>
      <p:sp>
        <p:nvSpPr>
          <p:cNvPr id="64" name="Text Placeholder 32"/>
          <p:cNvSpPr txBox="1"/>
          <p:nvPr/>
        </p:nvSpPr>
        <p:spPr>
          <a:xfrm>
            <a:off x="3462109" y="3743779"/>
            <a:ext cx="2190156"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zh-CN" sz="1400" b="0" i="0" u="none" strike="noStrike" kern="1200" cap="none" spc="0" normalizeH="0" baseline="0" noProof="0" dirty="0">
                <a:ln>
                  <a:noFill/>
                </a:ln>
                <a:solidFill>
                  <a:srgbClr val="3F3F3F"/>
                </a:solidFill>
                <a:effectLst/>
                <a:uLnTx/>
                <a:uFillTx/>
                <a:latin typeface="微软雅黑"/>
                <a:ea typeface="微软雅黑"/>
                <a:cs typeface="+mn-ea"/>
              </a:rPr>
              <a:t>经扣减法定赡（扶、抚）养人本人的刚性支出后，家庭人均月可支配收入不超过本市上年度城乡居民人均月可支配收入水平、靠家庭供养的成年无业一级、二级重度残疾人和三级智力残疾人、三级精神残疾</a:t>
            </a:r>
            <a:r>
              <a:rPr kumimoji="0" lang="zh-CN" altLang="zh-CN" sz="1400" b="0" i="0" u="none" strike="noStrike" kern="1200" cap="none" spc="0" normalizeH="0" baseline="0" noProof="0" dirty="0" smtClean="0">
                <a:ln>
                  <a:noFill/>
                </a:ln>
                <a:solidFill>
                  <a:srgbClr val="3F3F3F"/>
                </a:solidFill>
                <a:effectLst/>
                <a:uLnTx/>
                <a:uFillTx/>
                <a:latin typeface="微软雅黑"/>
                <a:ea typeface="微软雅黑"/>
                <a:cs typeface="+mn-ea"/>
              </a:rPr>
              <a:t>人</a:t>
            </a:r>
            <a:endParaRPr kumimoji="0" lang="zh-CN" altLang="zh-CN" sz="1400" b="0" i="0" u="none" strike="noStrike" kern="1200" cap="none" spc="0" normalizeH="0" baseline="0" noProof="0" dirty="0">
              <a:ln>
                <a:noFill/>
              </a:ln>
              <a:solidFill>
                <a:srgbClr val="3F3F3F"/>
              </a:solidFill>
              <a:effectLst/>
              <a:uLnTx/>
              <a:uFillTx/>
              <a:latin typeface="微软雅黑"/>
              <a:ea typeface="微软雅黑"/>
              <a:cs typeface="+mn-ea"/>
            </a:endParaRPr>
          </a:p>
        </p:txBody>
      </p:sp>
      <p:sp>
        <p:nvSpPr>
          <p:cNvPr id="37" name="Text Placeholder 33"/>
          <p:cNvSpPr txBox="1"/>
          <p:nvPr/>
        </p:nvSpPr>
        <p:spPr>
          <a:xfrm>
            <a:off x="6008979" y="2960970"/>
            <a:ext cx="1995898"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b="1" i="0" u="none" strike="noStrike" kern="1200" cap="none" spc="0" normalizeH="0" baseline="0" noProof="0" dirty="0" smtClean="0">
                <a:ln>
                  <a:noFill/>
                </a:ln>
                <a:solidFill>
                  <a:srgbClr val="3F3F3F"/>
                </a:solidFill>
                <a:effectLst/>
                <a:uLnTx/>
                <a:uFillTx/>
                <a:latin typeface="微软雅黑"/>
                <a:ea typeface="微软雅黑"/>
                <a:cs typeface="+mn-ea"/>
                <a:sym typeface="+mn-lt"/>
              </a:rPr>
              <a:t>重病</a:t>
            </a:r>
            <a:endParaRPr kumimoji="0" lang="en-AU" sz="1600" b="1"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sp>
        <p:nvSpPr>
          <p:cNvPr id="53" name="Oval 25"/>
          <p:cNvSpPr/>
          <p:nvPr/>
        </p:nvSpPr>
        <p:spPr>
          <a:xfrm>
            <a:off x="6389066" y="1644651"/>
            <a:ext cx="1166799" cy="11071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sp>
        <p:nvSpPr>
          <p:cNvPr id="55" name="Freeform 201"/>
          <p:cNvSpPr>
            <a:spLocks noChangeArrowheads="1"/>
          </p:cNvSpPr>
          <p:nvPr/>
        </p:nvSpPr>
        <p:spPr bwMode="auto">
          <a:xfrm>
            <a:off x="6754026" y="2016132"/>
            <a:ext cx="470565" cy="406488"/>
          </a:xfrm>
          <a:custGeom>
            <a:avLst/>
            <a:gdLst>
              <a:gd name="T0" fmla="*/ 39 w 62"/>
              <a:gd name="T1" fmla="*/ 42 h 60"/>
              <a:gd name="T2" fmla="*/ 37 w 62"/>
              <a:gd name="T3" fmla="*/ 38 h 60"/>
              <a:gd name="T4" fmla="*/ 43 w 62"/>
              <a:gd name="T5" fmla="*/ 27 h 60"/>
              <a:gd name="T6" fmla="*/ 44 w 62"/>
              <a:gd name="T7" fmla="*/ 19 h 60"/>
              <a:gd name="T8" fmla="*/ 31 w 62"/>
              <a:gd name="T9" fmla="*/ 0 h 60"/>
              <a:gd name="T10" fmla="*/ 18 w 62"/>
              <a:gd name="T11" fmla="*/ 19 h 60"/>
              <a:gd name="T12" fmla="*/ 20 w 62"/>
              <a:gd name="T13" fmla="*/ 27 h 60"/>
              <a:gd name="T14" fmla="*/ 25 w 62"/>
              <a:gd name="T15" fmla="*/ 38 h 60"/>
              <a:gd name="T16" fmla="*/ 23 w 62"/>
              <a:gd name="T17" fmla="*/ 42 h 60"/>
              <a:gd name="T18" fmla="*/ 0 w 62"/>
              <a:gd name="T19" fmla="*/ 60 h 60"/>
              <a:gd name="T20" fmla="*/ 31 w 62"/>
              <a:gd name="T21" fmla="*/ 60 h 60"/>
              <a:gd name="T22" fmla="*/ 62 w 62"/>
              <a:gd name="T23" fmla="*/ 60 h 60"/>
              <a:gd name="T24" fmla="*/ 39 w 62"/>
              <a:gd name="T25" fmla="*/ 42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2"/>
              <a:gd name="T40" fmla="*/ 0 h 60"/>
              <a:gd name="T41" fmla="*/ 62 w 62"/>
              <a:gd name="T42" fmla="*/ 60 h 6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2" h="60">
                <a:moveTo>
                  <a:pt x="39" y="42"/>
                </a:moveTo>
                <a:cubicBezTo>
                  <a:pt x="37" y="42"/>
                  <a:pt x="37" y="38"/>
                  <a:pt x="37" y="38"/>
                </a:cubicBezTo>
                <a:cubicBezTo>
                  <a:pt x="37" y="38"/>
                  <a:pt x="42" y="33"/>
                  <a:pt x="43" y="27"/>
                </a:cubicBezTo>
                <a:cubicBezTo>
                  <a:pt x="45" y="27"/>
                  <a:pt x="47" y="21"/>
                  <a:pt x="44" y="19"/>
                </a:cubicBezTo>
                <a:cubicBezTo>
                  <a:pt x="44" y="16"/>
                  <a:pt x="48" y="0"/>
                  <a:pt x="31" y="0"/>
                </a:cubicBezTo>
                <a:cubicBezTo>
                  <a:pt x="15" y="0"/>
                  <a:pt x="18" y="16"/>
                  <a:pt x="18" y="19"/>
                </a:cubicBezTo>
                <a:cubicBezTo>
                  <a:pt x="15" y="21"/>
                  <a:pt x="17" y="27"/>
                  <a:pt x="20" y="27"/>
                </a:cubicBezTo>
                <a:cubicBezTo>
                  <a:pt x="21" y="33"/>
                  <a:pt x="25" y="38"/>
                  <a:pt x="25" y="38"/>
                </a:cubicBezTo>
                <a:cubicBezTo>
                  <a:pt x="25" y="38"/>
                  <a:pt x="25" y="42"/>
                  <a:pt x="23" y="42"/>
                </a:cubicBezTo>
                <a:cubicBezTo>
                  <a:pt x="19" y="43"/>
                  <a:pt x="0" y="51"/>
                  <a:pt x="0" y="60"/>
                </a:cubicBezTo>
                <a:cubicBezTo>
                  <a:pt x="31" y="60"/>
                  <a:pt x="31" y="60"/>
                  <a:pt x="31" y="60"/>
                </a:cubicBezTo>
                <a:cubicBezTo>
                  <a:pt x="62" y="60"/>
                  <a:pt x="62" y="60"/>
                  <a:pt x="62" y="60"/>
                </a:cubicBezTo>
                <a:cubicBezTo>
                  <a:pt x="62" y="51"/>
                  <a:pt x="44" y="43"/>
                  <a:pt x="39" y="42"/>
                </a:cubicBezTo>
                <a:close/>
              </a:path>
            </a:pathLst>
          </a:custGeom>
          <a:solidFill>
            <a:srgbClr val="FFFFFF"/>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prstClr val="black"/>
              </a:solidFill>
              <a:effectLst/>
              <a:uLnTx/>
              <a:uFillTx/>
              <a:latin typeface="微软雅黑"/>
              <a:ea typeface="微软雅黑"/>
              <a:cs typeface="+mn-ea"/>
              <a:sym typeface="+mn-lt"/>
            </a:endParaRPr>
          </a:p>
        </p:txBody>
      </p:sp>
      <p:sp>
        <p:nvSpPr>
          <p:cNvPr id="65" name="Text Placeholder 32"/>
          <p:cNvSpPr txBox="1"/>
          <p:nvPr/>
        </p:nvSpPr>
        <p:spPr>
          <a:xfrm>
            <a:off x="5988096" y="3757459"/>
            <a:ext cx="2190156"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solidFill>
                  <a:srgbClr val="3F3F3F"/>
                </a:solidFill>
                <a:effectLst/>
                <a:uLnTx/>
                <a:uFillTx/>
                <a:latin typeface="微软雅黑"/>
                <a:ea typeface="微软雅黑"/>
                <a:cs typeface="+mn-ea"/>
                <a:sym typeface="+mn-lt"/>
              </a:rPr>
              <a:t>低收入困难和支出型贫困家庭中的重病患者（含艾滋病患者）和罕见病</a:t>
            </a:r>
            <a:r>
              <a:rPr kumimoji="0" lang="zh-CN" altLang="en-US" sz="1400" b="0" i="0" u="none" strike="noStrike" kern="1200" cap="none" spc="0" normalizeH="0" baseline="0" noProof="0" dirty="0" smtClean="0">
                <a:ln>
                  <a:noFill/>
                </a:ln>
                <a:solidFill>
                  <a:srgbClr val="3F3F3F"/>
                </a:solidFill>
                <a:effectLst/>
                <a:uLnTx/>
                <a:uFillTx/>
                <a:latin typeface="微软雅黑"/>
                <a:ea typeface="微软雅黑"/>
                <a:cs typeface="+mn-ea"/>
                <a:sym typeface="+mn-lt"/>
              </a:rPr>
              <a:t>患者  </a:t>
            </a:r>
            <a:endParaRPr kumimoji="0" lang="en-US" altLang="zh-CN" sz="1400" b="0" i="0" u="none" strike="noStrike" kern="1200" cap="none" spc="0" normalizeH="0" baseline="0" noProof="0" dirty="0" smtClean="0">
              <a:ln>
                <a:noFill/>
              </a:ln>
              <a:solidFill>
                <a:srgbClr val="3F3F3F"/>
              </a:solidFill>
              <a:effectLst/>
              <a:uLnTx/>
              <a:uFillTx/>
              <a:latin typeface="微软雅黑"/>
              <a:ea typeface="微软雅黑"/>
              <a:cs typeface="+mn-ea"/>
              <a:sym typeface="+mn-lt"/>
            </a:endParaRPr>
          </a:p>
        </p:txBody>
      </p:sp>
      <p:sp>
        <p:nvSpPr>
          <p:cNvPr id="33" name="Oval 25"/>
          <p:cNvSpPr/>
          <p:nvPr/>
        </p:nvSpPr>
        <p:spPr>
          <a:xfrm>
            <a:off x="8857095" y="1644651"/>
            <a:ext cx="1166799" cy="110717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sp>
        <p:nvSpPr>
          <p:cNvPr id="51" name="Text Placeholder 33"/>
          <p:cNvSpPr txBox="1"/>
          <p:nvPr/>
        </p:nvSpPr>
        <p:spPr>
          <a:xfrm>
            <a:off x="8477008" y="2960970"/>
            <a:ext cx="1995898" cy="280177"/>
          </a:xfrm>
          <a:prstGeom prst="rect">
            <a:avLst/>
          </a:prstGeom>
        </p:spPr>
        <p:txBody>
          <a:bodyPr lIns="0" tIns="0" rIns="0" bIns="0"/>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90000"/>
              </a:lnSpc>
              <a:spcBef>
                <a:spcPts val="750"/>
              </a:spcBef>
              <a:spcAft>
                <a:spcPts val="0"/>
              </a:spcAft>
              <a:buClrTx/>
              <a:buSzTx/>
              <a:buFont typeface="Arial" pitchFamily="34" charset="0"/>
              <a:buNone/>
              <a:tabLst/>
              <a:defRPr/>
            </a:pPr>
            <a:r>
              <a:rPr kumimoji="0" lang="zh-CN" altLang="en-US" sz="1600" b="1" i="0" u="none" strike="noStrike" kern="1200" cap="none" spc="0" normalizeH="0" baseline="0" noProof="0" dirty="0" smtClean="0">
                <a:ln>
                  <a:noFill/>
                </a:ln>
                <a:solidFill>
                  <a:srgbClr val="3F3F3F"/>
                </a:solidFill>
                <a:effectLst/>
                <a:uLnTx/>
                <a:uFillTx/>
                <a:latin typeface="微软雅黑"/>
                <a:ea typeface="微软雅黑"/>
                <a:cs typeface="+mn-ea"/>
                <a:sym typeface="+mn-lt"/>
              </a:rPr>
              <a:t>其他</a:t>
            </a:r>
            <a:endParaRPr kumimoji="0" lang="en-AU" sz="1600" b="1"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sp>
        <p:nvSpPr>
          <p:cNvPr id="52" name="任意多边形 33"/>
          <p:cNvSpPr/>
          <p:nvPr/>
        </p:nvSpPr>
        <p:spPr>
          <a:xfrm>
            <a:off x="9256144" y="2027827"/>
            <a:ext cx="426049" cy="350154"/>
          </a:xfrm>
          <a:custGeom>
            <a:avLst/>
            <a:gdLst/>
            <a:ahLst/>
            <a:cxnLst/>
            <a:rect l="l" t="t" r="r" b="b"/>
            <a:pathLst>
              <a:path w="566057" h="522514">
                <a:moveTo>
                  <a:pt x="435429" y="130628"/>
                </a:moveTo>
                <a:cubicBezTo>
                  <a:pt x="435429" y="178026"/>
                  <a:pt x="427038" y="220095"/>
                  <a:pt x="410255" y="256835"/>
                </a:cubicBezTo>
                <a:cubicBezTo>
                  <a:pt x="442232" y="250258"/>
                  <a:pt x="468936" y="237444"/>
                  <a:pt x="490367" y="218394"/>
                </a:cubicBezTo>
                <a:cubicBezTo>
                  <a:pt x="511799" y="199344"/>
                  <a:pt x="522514" y="180975"/>
                  <a:pt x="522514" y="163285"/>
                </a:cubicBezTo>
                <a:lnTo>
                  <a:pt x="522514" y="130628"/>
                </a:lnTo>
                <a:close/>
                <a:moveTo>
                  <a:pt x="43543" y="130628"/>
                </a:moveTo>
                <a:lnTo>
                  <a:pt x="43543" y="163285"/>
                </a:lnTo>
                <a:cubicBezTo>
                  <a:pt x="43543" y="180975"/>
                  <a:pt x="54258" y="199344"/>
                  <a:pt x="75690" y="218394"/>
                </a:cubicBezTo>
                <a:cubicBezTo>
                  <a:pt x="97121" y="237444"/>
                  <a:pt x="123825" y="250258"/>
                  <a:pt x="155802" y="256835"/>
                </a:cubicBezTo>
                <a:cubicBezTo>
                  <a:pt x="139020" y="220095"/>
                  <a:pt x="130629" y="178026"/>
                  <a:pt x="130629" y="130628"/>
                </a:cubicBezTo>
                <a:close/>
                <a:moveTo>
                  <a:pt x="185057" y="0"/>
                </a:moveTo>
                <a:lnTo>
                  <a:pt x="381000" y="0"/>
                </a:lnTo>
                <a:cubicBezTo>
                  <a:pt x="395968" y="0"/>
                  <a:pt x="408781" y="5329"/>
                  <a:pt x="419440" y="15988"/>
                </a:cubicBezTo>
                <a:cubicBezTo>
                  <a:pt x="430099" y="26647"/>
                  <a:pt x="435429" y="39460"/>
                  <a:pt x="435429" y="54428"/>
                </a:cubicBezTo>
                <a:lnTo>
                  <a:pt x="435429" y="87085"/>
                </a:lnTo>
                <a:lnTo>
                  <a:pt x="533400" y="87085"/>
                </a:lnTo>
                <a:cubicBezTo>
                  <a:pt x="542471" y="87085"/>
                  <a:pt x="550182" y="90260"/>
                  <a:pt x="556532" y="96610"/>
                </a:cubicBezTo>
                <a:cubicBezTo>
                  <a:pt x="562882" y="102960"/>
                  <a:pt x="566057" y="110671"/>
                  <a:pt x="566057" y="119743"/>
                </a:cubicBezTo>
                <a:lnTo>
                  <a:pt x="566057" y="163285"/>
                </a:lnTo>
                <a:cubicBezTo>
                  <a:pt x="566057" y="179387"/>
                  <a:pt x="561351" y="195602"/>
                  <a:pt x="551940" y="211931"/>
                </a:cubicBezTo>
                <a:cubicBezTo>
                  <a:pt x="542528" y="228260"/>
                  <a:pt x="529828" y="243001"/>
                  <a:pt x="513840" y="256154"/>
                </a:cubicBezTo>
                <a:cubicBezTo>
                  <a:pt x="497851" y="269308"/>
                  <a:pt x="478234" y="280364"/>
                  <a:pt x="454989" y="289322"/>
                </a:cubicBezTo>
                <a:cubicBezTo>
                  <a:pt x="431743" y="298280"/>
                  <a:pt x="407307" y="303326"/>
                  <a:pt x="381680" y="304460"/>
                </a:cubicBezTo>
                <a:cubicBezTo>
                  <a:pt x="372155" y="316706"/>
                  <a:pt x="361383" y="327478"/>
                  <a:pt x="349363" y="336777"/>
                </a:cubicBezTo>
                <a:cubicBezTo>
                  <a:pt x="340746" y="344487"/>
                  <a:pt x="334792" y="352708"/>
                  <a:pt x="331504" y="361439"/>
                </a:cubicBezTo>
                <a:cubicBezTo>
                  <a:pt x="328216" y="370171"/>
                  <a:pt x="326571" y="380319"/>
                  <a:pt x="326571" y="391885"/>
                </a:cubicBezTo>
                <a:cubicBezTo>
                  <a:pt x="326571" y="404132"/>
                  <a:pt x="330030" y="414451"/>
                  <a:pt x="336947" y="422842"/>
                </a:cubicBezTo>
                <a:cubicBezTo>
                  <a:pt x="343864" y="431233"/>
                  <a:pt x="354920" y="435428"/>
                  <a:pt x="370114" y="435428"/>
                </a:cubicBezTo>
                <a:cubicBezTo>
                  <a:pt x="387123" y="435428"/>
                  <a:pt x="402261" y="440588"/>
                  <a:pt x="415528" y="450906"/>
                </a:cubicBezTo>
                <a:cubicBezTo>
                  <a:pt x="428795" y="461225"/>
                  <a:pt x="435429" y="474209"/>
                  <a:pt x="435429" y="489857"/>
                </a:cubicBezTo>
                <a:lnTo>
                  <a:pt x="435429" y="511628"/>
                </a:lnTo>
                <a:cubicBezTo>
                  <a:pt x="435429" y="514803"/>
                  <a:pt x="434408" y="517411"/>
                  <a:pt x="432367" y="519452"/>
                </a:cubicBezTo>
                <a:cubicBezTo>
                  <a:pt x="430326" y="521494"/>
                  <a:pt x="427718" y="522514"/>
                  <a:pt x="424543" y="522514"/>
                </a:cubicBezTo>
                <a:lnTo>
                  <a:pt x="141514" y="522514"/>
                </a:lnTo>
                <a:cubicBezTo>
                  <a:pt x="138339" y="522514"/>
                  <a:pt x="135731" y="521494"/>
                  <a:pt x="133690" y="519452"/>
                </a:cubicBezTo>
                <a:cubicBezTo>
                  <a:pt x="131649" y="517411"/>
                  <a:pt x="130629" y="514803"/>
                  <a:pt x="130629" y="511628"/>
                </a:cubicBezTo>
                <a:lnTo>
                  <a:pt x="130629" y="489857"/>
                </a:lnTo>
                <a:cubicBezTo>
                  <a:pt x="130629" y="474209"/>
                  <a:pt x="137262" y="461225"/>
                  <a:pt x="150529" y="450906"/>
                </a:cubicBezTo>
                <a:cubicBezTo>
                  <a:pt x="163796" y="440588"/>
                  <a:pt x="178934" y="435428"/>
                  <a:pt x="195943" y="435428"/>
                </a:cubicBezTo>
                <a:cubicBezTo>
                  <a:pt x="211138" y="435428"/>
                  <a:pt x="222193" y="431233"/>
                  <a:pt x="229110" y="422842"/>
                </a:cubicBezTo>
                <a:cubicBezTo>
                  <a:pt x="236027" y="414451"/>
                  <a:pt x="239486" y="404132"/>
                  <a:pt x="239486" y="391885"/>
                </a:cubicBezTo>
                <a:cubicBezTo>
                  <a:pt x="239486" y="380319"/>
                  <a:pt x="237842" y="370171"/>
                  <a:pt x="234553" y="361439"/>
                </a:cubicBezTo>
                <a:cubicBezTo>
                  <a:pt x="231265" y="352708"/>
                  <a:pt x="225312" y="344487"/>
                  <a:pt x="216694" y="336777"/>
                </a:cubicBezTo>
                <a:cubicBezTo>
                  <a:pt x="204674" y="327478"/>
                  <a:pt x="193902" y="316706"/>
                  <a:pt x="184377" y="304460"/>
                </a:cubicBezTo>
                <a:cubicBezTo>
                  <a:pt x="158750" y="303326"/>
                  <a:pt x="134314" y="298280"/>
                  <a:pt x="111068" y="289322"/>
                </a:cubicBezTo>
                <a:cubicBezTo>
                  <a:pt x="87823" y="280364"/>
                  <a:pt x="68206" y="269308"/>
                  <a:pt x="52217" y="256154"/>
                </a:cubicBezTo>
                <a:cubicBezTo>
                  <a:pt x="36229" y="243001"/>
                  <a:pt x="23529" y="228260"/>
                  <a:pt x="14117" y="211931"/>
                </a:cubicBezTo>
                <a:cubicBezTo>
                  <a:pt x="4706" y="195602"/>
                  <a:pt x="0" y="179387"/>
                  <a:pt x="0" y="163285"/>
                </a:cubicBezTo>
                <a:lnTo>
                  <a:pt x="0" y="119743"/>
                </a:lnTo>
                <a:cubicBezTo>
                  <a:pt x="0" y="110671"/>
                  <a:pt x="3175" y="102960"/>
                  <a:pt x="9525" y="96610"/>
                </a:cubicBezTo>
                <a:cubicBezTo>
                  <a:pt x="15875" y="90260"/>
                  <a:pt x="23586" y="87085"/>
                  <a:pt x="32657" y="87085"/>
                </a:cubicBezTo>
                <a:lnTo>
                  <a:pt x="130629" y="87085"/>
                </a:lnTo>
                <a:lnTo>
                  <a:pt x="130629" y="54428"/>
                </a:lnTo>
                <a:cubicBezTo>
                  <a:pt x="130629" y="39460"/>
                  <a:pt x="135958" y="26647"/>
                  <a:pt x="146617" y="15988"/>
                </a:cubicBezTo>
                <a:cubicBezTo>
                  <a:pt x="157276" y="5329"/>
                  <a:pt x="170089" y="0"/>
                  <a:pt x="185057" y="0"/>
                </a:cubicBezTo>
                <a:close/>
              </a:path>
            </a:pathLst>
          </a:custGeom>
          <a:solidFill>
            <a:srgbClr val="FFFFFF"/>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4800" b="0" i="0" u="none" strike="noStrike" kern="1200" cap="none" spc="0" normalizeH="0" baseline="0" noProof="0" dirty="0">
              <a:ln>
                <a:noFill/>
              </a:ln>
              <a:solidFill>
                <a:prstClr val="black"/>
              </a:solidFill>
              <a:effectLst/>
              <a:uLnTx/>
              <a:uFillTx/>
              <a:latin typeface="微软雅黑"/>
              <a:ea typeface="微软雅黑"/>
              <a:cs typeface="+mn-ea"/>
              <a:sym typeface="+mn-lt"/>
            </a:endParaRPr>
          </a:p>
        </p:txBody>
      </p:sp>
      <p:sp>
        <p:nvSpPr>
          <p:cNvPr id="66" name="Text Placeholder 32"/>
          <p:cNvSpPr txBox="1"/>
          <p:nvPr/>
        </p:nvSpPr>
        <p:spPr>
          <a:xfrm>
            <a:off x="8456671" y="3769605"/>
            <a:ext cx="2474049" cy="1900022"/>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a:lstStyle>
          <a:p>
            <a:pPr marL="0" marR="0" lvl="0" indent="0"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400" b="0" i="0" u="none" strike="noStrike" kern="1200" cap="none" spc="0" normalizeH="0" baseline="0" noProof="0" dirty="0">
                <a:ln>
                  <a:noFill/>
                </a:ln>
                <a:solidFill>
                  <a:srgbClr val="3F3F3F"/>
                </a:solidFill>
                <a:effectLst/>
                <a:uLnTx/>
                <a:uFillTx/>
                <a:latin typeface="微软雅黑"/>
                <a:ea typeface="微软雅黑"/>
                <a:cs typeface="+mn-ea"/>
                <a:sym typeface="+mn-lt"/>
              </a:rPr>
              <a:t>脱离家庭、在宗教场所居住三年以上（含三年）生活困难的宗教教职人员</a:t>
            </a:r>
            <a:r>
              <a:rPr kumimoji="0" lang="zh-CN" altLang="en-US" sz="1400" b="0" i="0" u="none" strike="noStrike" kern="1200" cap="none" spc="0" normalizeH="0" baseline="0" noProof="0" dirty="0" smtClean="0">
                <a:ln>
                  <a:noFill/>
                </a:ln>
                <a:solidFill>
                  <a:srgbClr val="3F3F3F"/>
                </a:solidFill>
                <a:effectLst/>
                <a:uLnTx/>
                <a:uFillTx/>
                <a:latin typeface="微软雅黑"/>
                <a:ea typeface="微软雅黑"/>
                <a:cs typeface="+mn-ea"/>
                <a:sym typeface="+mn-lt"/>
              </a:rPr>
              <a:t>； </a:t>
            </a:r>
            <a:endParaRPr kumimoji="0" lang="en-US" altLang="zh-CN" sz="1400" b="0" i="0" u="none" strike="noStrike" kern="1200" cap="none" spc="0" normalizeH="0" baseline="0" noProof="0" dirty="0">
              <a:ln>
                <a:noFill/>
              </a:ln>
              <a:solidFill>
                <a:srgbClr val="3F3F3F"/>
              </a:solidFill>
              <a:effectLst/>
              <a:uLnTx/>
              <a:uFillTx/>
              <a:latin typeface="微软雅黑"/>
              <a:ea typeface="微软雅黑"/>
              <a:cs typeface="+mn-ea"/>
              <a:sym typeface="+mn-lt"/>
            </a:endParaRPr>
          </a:p>
          <a:p>
            <a:pPr marL="0" marR="0" lvl="0" indent="0" defTabSz="685800" rtl="0" eaLnBrk="1" fontAlgn="auto" latinLnBrk="0" hangingPunct="1">
              <a:lnSpc>
                <a:spcPct val="150000"/>
              </a:lnSpc>
              <a:spcBef>
                <a:spcPts val="750"/>
              </a:spcBef>
              <a:spcAft>
                <a:spcPts val="0"/>
              </a:spcAft>
              <a:buClrTx/>
              <a:buSzTx/>
              <a:buFont typeface="Arial" pitchFamily="34" charset="0"/>
              <a:buNone/>
              <a:tabLst/>
              <a:defRPr/>
            </a:pPr>
            <a:r>
              <a:rPr kumimoji="0" lang="zh-CN" altLang="en-US" sz="1400" b="0" i="0" u="none" strike="noStrike" kern="1200" cap="none" spc="0" normalizeH="0" baseline="0" noProof="0" dirty="0" smtClean="0">
                <a:ln>
                  <a:noFill/>
                </a:ln>
                <a:solidFill>
                  <a:srgbClr val="3F3F3F"/>
                </a:solidFill>
                <a:effectLst/>
                <a:uLnTx/>
                <a:uFillTx/>
                <a:latin typeface="微软雅黑"/>
                <a:ea typeface="微软雅黑"/>
                <a:cs typeface="+mn-ea"/>
                <a:sym typeface="+mn-lt"/>
              </a:rPr>
              <a:t>区</a:t>
            </a:r>
            <a:r>
              <a:rPr kumimoji="0" lang="zh-CN" altLang="en-US" sz="1400" b="0" i="0" u="none" strike="noStrike" kern="1200" cap="none" spc="0" normalizeH="0" baseline="0" noProof="0" dirty="0">
                <a:ln>
                  <a:noFill/>
                </a:ln>
                <a:solidFill>
                  <a:srgbClr val="3F3F3F"/>
                </a:solidFill>
                <a:effectLst/>
                <a:uLnTx/>
                <a:uFillTx/>
                <a:latin typeface="微软雅黑"/>
                <a:ea typeface="微软雅黑"/>
                <a:cs typeface="+mn-ea"/>
                <a:sym typeface="+mn-lt"/>
              </a:rPr>
              <a:t>级以上人民政府认定的其他特殊困难人员。</a:t>
            </a:r>
            <a:endParaRPr kumimoji="0" lang="en-US" sz="1400" b="0" i="0" u="none" strike="noStrike" kern="1200" cap="none" spc="0" normalizeH="0" baseline="0" noProof="0" dirty="0">
              <a:ln>
                <a:noFill/>
              </a:ln>
              <a:solidFill>
                <a:srgbClr val="3F3F3F"/>
              </a:solidFill>
              <a:effectLst/>
              <a:uLnTx/>
              <a:uFillTx/>
              <a:latin typeface="微软雅黑"/>
              <a:ea typeface="微软雅黑"/>
              <a:cs typeface="+mn-ea"/>
              <a:sym typeface="+mn-lt"/>
            </a:endParaRPr>
          </a:p>
        </p:txBody>
      </p:sp>
    </p:spTree>
    <p:extLst>
      <p:ext uri="{BB962C8B-B14F-4D97-AF65-F5344CB8AC3E}">
        <p14:creationId xmlns:p14="http://schemas.microsoft.com/office/powerpoint/2010/main" val="3062504468"/>
      </p:ext>
    </p:extLst>
  </p:cSld>
  <p:clrMapOvr>
    <a:masterClrMapping/>
  </p:clrMapOvr>
  <p:transition spd="slow" advClick="0" advTm="2000">
    <p:random/>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a:themeElements>
    <a:clrScheme name="红色">
      <a:dk1>
        <a:sysClr val="windowText" lastClr="000000"/>
      </a:dk1>
      <a:lt1>
        <a:sysClr val="window" lastClr="FFFFFF"/>
      </a:lt1>
      <a:dk2>
        <a:srgbClr val="44546A"/>
      </a:dk2>
      <a:lt2>
        <a:srgbClr val="E7E6E6"/>
      </a:lt2>
      <a:accent1>
        <a:srgbClr val="F23B48"/>
      </a:accent1>
      <a:accent2>
        <a:srgbClr val="3F3F3F"/>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3B4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一PPT www.1ppt.com">
  <a:themeElements>
    <a:clrScheme name="红色">
      <a:dk1>
        <a:sysClr val="windowText" lastClr="000000"/>
      </a:dk1>
      <a:lt1>
        <a:sysClr val="window" lastClr="FFFFFF"/>
      </a:lt1>
      <a:dk2>
        <a:srgbClr val="44546A"/>
      </a:dk2>
      <a:lt2>
        <a:srgbClr val="E7E6E6"/>
      </a:lt2>
      <a:accent1>
        <a:srgbClr val="F23B48"/>
      </a:accent1>
      <a:accent2>
        <a:srgbClr val="3F3F3F"/>
      </a:accent2>
      <a:accent3>
        <a:srgbClr val="F23B48"/>
      </a:accent3>
      <a:accent4>
        <a:srgbClr val="3F3F3F"/>
      </a:accent4>
      <a:accent5>
        <a:srgbClr val="F23B48"/>
      </a:accent5>
      <a:accent6>
        <a:srgbClr val="3F3F3F"/>
      </a:accent6>
      <a:hlink>
        <a:srgbClr val="0563C1"/>
      </a:hlink>
      <a:folHlink>
        <a:srgbClr val="954F72"/>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3046</Words>
  <Application>Microsoft Office PowerPoint</Application>
  <PresentationFormat>宽屏</PresentationFormat>
  <Paragraphs>226</Paragraphs>
  <Slides>27</Slides>
  <Notes>9</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27</vt:i4>
      </vt:variant>
    </vt:vector>
  </HeadingPairs>
  <TitlesOfParts>
    <vt:vector size="40" baseType="lpstr">
      <vt:lpstr>Lato</vt:lpstr>
      <vt:lpstr>Neris Thin</vt:lpstr>
      <vt:lpstr>Raleway</vt:lpstr>
      <vt:lpstr>等线</vt:lpstr>
      <vt:lpstr>等线 Light</vt:lpstr>
      <vt:lpstr>华文楷体</vt:lpstr>
      <vt:lpstr>微软雅黑</vt:lpstr>
      <vt:lpstr>Arial</vt:lpstr>
      <vt:lpstr>Calibri</vt:lpstr>
      <vt:lpstr>Times New Roman</vt:lpstr>
      <vt:lpstr>Office 主题​​</vt:lpstr>
      <vt:lpstr>第一PPT，www.1ppt.com</vt:lpstr>
      <vt:lpstr>第一PPT 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gyb1</cp:lastModifiedBy>
  <cp:revision>29</cp:revision>
  <dcterms:created xsi:type="dcterms:W3CDTF">2020-09-28T08:06:11Z</dcterms:created>
  <dcterms:modified xsi:type="dcterms:W3CDTF">2020-09-29T01:29:44Z</dcterms:modified>
</cp:coreProperties>
</file>